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16"/>
  </p:notesMasterIdLst>
  <p:sldIdLst>
    <p:sldId id="301" r:id="rId5"/>
    <p:sldId id="291" r:id="rId6"/>
    <p:sldId id="297" r:id="rId7"/>
    <p:sldId id="308" r:id="rId8"/>
    <p:sldId id="307" r:id="rId9"/>
    <p:sldId id="290" r:id="rId10"/>
    <p:sldId id="294" r:id="rId11"/>
    <p:sldId id="312" r:id="rId12"/>
    <p:sldId id="311" r:id="rId13"/>
    <p:sldId id="313" r:id="rId14"/>
    <p:sldId id="3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3840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95F"/>
    <a:srgbClr val="DFF6FF"/>
    <a:srgbClr val="F7EDF9"/>
    <a:srgbClr val="FF0000"/>
    <a:srgbClr val="EFC5C5"/>
    <a:srgbClr val="FFFFCC"/>
    <a:srgbClr val="20A472"/>
    <a:srgbClr val="00B0F0"/>
    <a:srgbClr val="000000"/>
    <a:srgbClr val="34D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609" autoAdjust="0"/>
  </p:normalViewPr>
  <p:slideViewPr>
    <p:cSldViewPr snapToGrid="0" showGuides="1">
      <p:cViewPr varScale="1">
        <p:scale>
          <a:sx n="57" d="100"/>
          <a:sy n="57" d="100"/>
        </p:scale>
        <p:origin x="174" y="115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391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D0066-9416-4887-92CD-669E4F9A242E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46953-F7CF-4D45-9381-CFC799497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rgbClr val="ABB2BF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89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37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study can be an attempt to:</a:t>
            </a:r>
          </a:p>
          <a:p>
            <a:r>
              <a:rPr lang="en-US" dirty="0"/>
              <a:t>    - further study the longitudinal effect of achievement and self concept development</a:t>
            </a:r>
          </a:p>
          <a:p>
            <a:r>
              <a:rPr lang="en-US" dirty="0"/>
              <a:t>    - and the longitudinal effect of achievement on task value development</a:t>
            </a:r>
          </a:p>
          <a:p>
            <a:r>
              <a:rPr lang="en-US" dirty="0"/>
              <a:t>    - see the potential difference process for boys and girls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3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rgbClr val="ABB2BF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70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Standardize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range</a:t>
            </a:r>
            <a:r>
              <a:rPr lang="fi-FI" dirty="0"/>
              <a:t> to help </a:t>
            </a:r>
            <a:r>
              <a:rPr lang="fi-FI" dirty="0" err="1"/>
              <a:t>visualizing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real</a:t>
            </a:r>
            <a:r>
              <a:rPr lang="fi-FI" dirty="0"/>
              <a:t> </a:t>
            </a:r>
            <a:r>
              <a:rPr lang="fi-FI" dirty="0" err="1"/>
              <a:t>differences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7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77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rgbClr val="ABB2BF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4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rgbClr val="ABB2BF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6953-F7CF-4D45-9381-CFC7994975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3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8">
            <a:extLst>
              <a:ext uri="{FF2B5EF4-FFF2-40B4-BE49-F238E27FC236}">
                <a16:creationId xmlns:a16="http://schemas.microsoft.com/office/drawing/2014/main" id="{D127D48E-3E09-48C7-AB33-FBD643EFA5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3914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0">
            <a:extLst>
              <a:ext uri="{FF2B5EF4-FFF2-40B4-BE49-F238E27FC236}">
                <a16:creationId xmlns:a16="http://schemas.microsoft.com/office/drawing/2014/main" id="{A1B91BF4-B790-4F67-98EB-FE905527B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914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8">
            <a:extLst>
              <a:ext uri="{FF2B5EF4-FFF2-40B4-BE49-F238E27FC236}">
                <a16:creationId xmlns:a16="http://schemas.microsoft.com/office/drawing/2014/main" id="{CCA5F33F-1634-427F-92BF-99A5ED52A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4076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0">
            <a:extLst>
              <a:ext uri="{FF2B5EF4-FFF2-40B4-BE49-F238E27FC236}">
                <a16:creationId xmlns:a16="http://schemas.microsoft.com/office/drawing/2014/main" id="{084F28D2-C99C-44DC-95CF-A18847F3B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76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8">
            <a:extLst>
              <a:ext uri="{FF2B5EF4-FFF2-40B4-BE49-F238E27FC236}">
                <a16:creationId xmlns:a16="http://schemas.microsoft.com/office/drawing/2014/main" id="{2402522A-E098-4FB5-B454-D6FC98D90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4238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0">
            <a:extLst>
              <a:ext uri="{FF2B5EF4-FFF2-40B4-BE49-F238E27FC236}">
                <a16:creationId xmlns:a16="http://schemas.microsoft.com/office/drawing/2014/main" id="{18CF51EA-CDE2-4AA1-83CB-9DC6E212C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4238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8">
            <a:extLst>
              <a:ext uri="{FF2B5EF4-FFF2-40B4-BE49-F238E27FC236}">
                <a16:creationId xmlns:a16="http://schemas.microsoft.com/office/drawing/2014/main" id="{FE2BFCE7-D8D1-42B7-97F2-78B1D2CB5F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54400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50">
            <a:extLst>
              <a:ext uri="{FF2B5EF4-FFF2-40B4-BE49-F238E27FC236}">
                <a16:creationId xmlns:a16="http://schemas.microsoft.com/office/drawing/2014/main" id="{0C4E8DE7-5691-4470-BC2C-F9F6532248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54400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BC6ED5-DBEC-4BA5-9BFE-9A5E0ED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267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48">
            <a:extLst>
              <a:ext uri="{FF2B5EF4-FFF2-40B4-BE49-F238E27FC236}">
                <a16:creationId xmlns:a16="http://schemas.microsoft.com/office/drawing/2014/main" id="{C6E48CAB-F1C0-4E71-9686-C02A967E92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6182" y="4014522"/>
            <a:ext cx="118211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35" name="Text Placeholder 50">
            <a:extLst>
              <a:ext uri="{FF2B5EF4-FFF2-40B4-BE49-F238E27FC236}">
                <a16:creationId xmlns:a16="http://schemas.microsoft.com/office/drawing/2014/main" id="{7C226081-D459-4A68-9B23-0C804E6A6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618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C32AE455-05F0-44FA-98C4-73D9C60DF8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39103" y="4014522"/>
            <a:ext cx="1208897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3FB663-073E-458E-A31A-B15112A0D37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839103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91332113-C9A3-4B1F-A973-C30104497D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22202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CDAC2DE8-0B23-47D4-A121-018184C5D2B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2202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AE8613EE-32F0-4251-809B-6B9907E226C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60494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6E9683DA-61F6-48A0-9453-C03FB97940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0494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53C09CD9-E6F6-4AA3-968A-491D1568E7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55230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4457D5F2-D7AE-44A9-847A-D20086BCCC2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230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4FBE8211-41BE-41C2-B826-94FD55BC0AA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38151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18C75666-F3E0-4AD7-8C05-FEFFEAE1D10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1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66478F13-D9B8-4439-9B08-804CD6848EB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2107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08844405-957A-4970-A2B6-D161FED665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32107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6F067D31-AE61-48F0-A497-1908DC77F08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70399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5B4A526A-A40E-4B7D-94EC-5FDCAD2EAD8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70399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67390-01C5-4A4E-AF7F-79E8DB2B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957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 userDrawn="1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4742123-85C4-4775-80AC-721BD7C162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06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1001174-581F-41A6-864B-D3BE932C2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06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2B649793-2AFC-43EE-8172-0EAB326F11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454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5B27745F-27CA-45D0-BE8E-A9C3B168F4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7454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58782C77-F426-4586-AF09-D07E1E8737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9790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E04DA729-6A59-4BC5-8955-DF4D12F12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9790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F6AF03D4-E441-4447-876C-A1B030223E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006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679D428E-9700-4E19-8364-70006C3E76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006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5B64A0D9-EA5C-4EC1-981A-0FD223A6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7454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7F9CD6F4-7AEE-42A4-B26D-96BE3E9003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7454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82EA5B58-66CC-4197-BAC3-D0A39558DB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9790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B76C47B4-A585-4CAC-933A-2E6D1938D1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9790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563D0C18-5125-4D0F-B46D-76AE182B3F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8006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10634501-CE83-42B9-8572-5C6B737108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8006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8">
            <a:extLst>
              <a:ext uri="{FF2B5EF4-FFF2-40B4-BE49-F238E27FC236}">
                <a16:creationId xmlns:a16="http://schemas.microsoft.com/office/drawing/2014/main" id="{54844B85-1B28-4340-AA8C-10A0C2A36C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7454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50">
            <a:extLst>
              <a:ext uri="{FF2B5EF4-FFF2-40B4-BE49-F238E27FC236}">
                <a16:creationId xmlns:a16="http://schemas.microsoft.com/office/drawing/2014/main" id="{31BB84F0-3823-46DB-BCEF-5EF3F8E680C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7454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8">
            <a:extLst>
              <a:ext uri="{FF2B5EF4-FFF2-40B4-BE49-F238E27FC236}">
                <a16:creationId xmlns:a16="http://schemas.microsoft.com/office/drawing/2014/main" id="{D4D4EE7B-E029-47B3-BC18-D53E810711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69790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7" name="Text Placeholder 50">
            <a:extLst>
              <a:ext uri="{FF2B5EF4-FFF2-40B4-BE49-F238E27FC236}">
                <a16:creationId xmlns:a16="http://schemas.microsoft.com/office/drawing/2014/main" id="{C088BE45-14DC-4551-A5FC-93D0BA99188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69790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8">
            <a:extLst>
              <a:ext uri="{FF2B5EF4-FFF2-40B4-BE49-F238E27FC236}">
                <a16:creationId xmlns:a16="http://schemas.microsoft.com/office/drawing/2014/main" id="{120E072F-4FF5-422F-B7FD-BE3DF02601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8006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9" name="Text Placeholder 50">
            <a:extLst>
              <a:ext uri="{FF2B5EF4-FFF2-40B4-BE49-F238E27FC236}">
                <a16:creationId xmlns:a16="http://schemas.microsoft.com/office/drawing/2014/main" id="{E73E6162-F4E3-4F6D-BA12-6B5918E23B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8006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8">
            <a:extLst>
              <a:ext uri="{FF2B5EF4-FFF2-40B4-BE49-F238E27FC236}">
                <a16:creationId xmlns:a16="http://schemas.microsoft.com/office/drawing/2014/main" id="{C9938F8E-67A2-401C-882C-ED04C7E5224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7454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50">
            <a:extLst>
              <a:ext uri="{FF2B5EF4-FFF2-40B4-BE49-F238E27FC236}">
                <a16:creationId xmlns:a16="http://schemas.microsoft.com/office/drawing/2014/main" id="{E683DBE3-DCA5-4538-A253-E60ED2C4B62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67454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8">
            <a:extLst>
              <a:ext uri="{FF2B5EF4-FFF2-40B4-BE49-F238E27FC236}">
                <a16:creationId xmlns:a16="http://schemas.microsoft.com/office/drawing/2014/main" id="{6F8B9E2C-BE06-4536-A348-4640A2DA1B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69790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B9A57CE7-FAE2-490F-A8F8-402B5F3A744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69790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11859-7CC8-480B-BA0E-18BB16B3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913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4" userDrawn="1">
          <p15:clr>
            <a:srgbClr val="FBAE40"/>
          </p15:clr>
        </p15:guide>
        <p15:guide id="2" pos="5112">
          <p15:clr>
            <a:srgbClr val="FBAE40"/>
          </p15:clr>
        </p15:guide>
        <p15:guide id="4" pos="5256">
          <p15:clr>
            <a:srgbClr val="5ACBF0"/>
          </p15:clr>
        </p15:guide>
        <p15:guide id="5" pos="4968" userDrawn="1">
          <p15:clr>
            <a:srgbClr val="5ACBF0"/>
          </p15:clr>
        </p15:guide>
        <p15:guide id="6" pos="2688" userDrawn="1">
          <p15:clr>
            <a:srgbClr val="5ACBF0"/>
          </p15:clr>
        </p15:guide>
        <p15:guide id="7" pos="2400" userDrawn="1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0B616-241D-4DFE-BC2F-C001ED77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457200"/>
            <a:ext cx="11731752" cy="6309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E909E-CC4A-4E51-BC02-B893225D2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124" y="1825625"/>
            <a:ext cx="117317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6EE4-1695-4DD6-9758-84FFE963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01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FDAD0-21E9-42D0-8C63-C6563197FC1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250D-A8F9-4682-AD84-FD37BCAA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9280" y="6356350"/>
            <a:ext cx="593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A788-841D-41AB-A983-152B6532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86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3823-CC86-4AC6-95C0-DC3ECA80F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70" r:id="rId3"/>
  </p:sldLayoutIdLst>
  <p:txStyles>
    <p:titleStyle>
      <a:lvl1pPr algn="ctr" defTabSz="914400" rtl="0" eaLnBrk="1" latinLnBrk="0" hangingPunct="1">
        <a:lnSpc>
          <a:spcPct val="90000"/>
        </a:lnSpc>
        <a:spcBef>
          <a:spcPts val="100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0" Type="http://schemas.openxmlformats.org/officeDocument/2006/relationships/hyperlink" Target="mailto:Kezia.olive@helsinki.fi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s://doi.org/10.1016/j.cedpsych.2017.10.003" TargetMode="External"/><Relationship Id="rId7" Type="http://schemas.openxmlformats.org/officeDocument/2006/relationships/hyperlink" Target="https://doi.org/10.1007/s10648-020-09524-2" TargetMode="External"/><Relationship Id="rId2" Type="http://schemas.openxmlformats.org/officeDocument/2006/relationships/hyperlink" Target="https://doi.org/10.1016/j.cedpsych.2020.10185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007/s10648-015-9355-x" TargetMode="External"/><Relationship Id="rId5" Type="http://schemas.openxmlformats.org/officeDocument/2006/relationships/hyperlink" Target="https://doi.org/10.3389/fpsyg.2022.954325" TargetMode="External"/><Relationship Id="rId4" Type="http://schemas.openxmlformats.org/officeDocument/2006/relationships/hyperlink" Target="https://doi.org/10.1037/a0032459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4.png"/><Relationship Id="rId1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3.png"/><Relationship Id="rId17" Type="http://schemas.microsoft.com/office/2007/relationships/hdphoto" Target="../media/hdphoto1.wdp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11" Type="http://schemas.openxmlformats.org/officeDocument/2006/relationships/image" Target="../media/image2.png"/><Relationship Id="rId5" Type="http://schemas.openxmlformats.org/officeDocument/2006/relationships/image" Target="../media/image10.png"/><Relationship Id="rId15" Type="http://schemas.openxmlformats.org/officeDocument/2006/relationships/image" Target="../media/image6.svg"/><Relationship Id="rId10" Type="http://schemas.openxmlformats.org/officeDocument/2006/relationships/image" Target="../media/image15.svg"/><Relationship Id="rId19" Type="http://schemas.openxmlformats.org/officeDocument/2006/relationships/image" Target="../media/image18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5A6E01B9-9BF9-45B0-80FB-F95678284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959557" y="5600393"/>
            <a:ext cx="3924781" cy="3924781"/>
          </a:xfrm>
          <a:prstGeom prst="ellipse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itle 33">
            <a:extLst>
              <a:ext uri="{FF2B5EF4-FFF2-40B4-BE49-F238E27FC236}">
                <a16:creationId xmlns:a16="http://schemas.microsoft.com/office/drawing/2014/main" id="{F360F865-3A2E-46A2-920A-903060CF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37" y="785852"/>
            <a:ext cx="4435814" cy="359752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sz="3200" dirty="0"/>
              <a:t>"I'm less interested in math cause I'm better at languages" </a:t>
            </a:r>
            <a:br>
              <a:rPr lang="en-US" sz="3200" dirty="0"/>
            </a:br>
            <a:br>
              <a:rPr lang="en-US" sz="3200" dirty="0"/>
            </a:br>
            <a:r>
              <a:rPr lang="en-US" sz="2000" dirty="0"/>
              <a:t>roles of SOCIAL-Dimensional comparisons </a:t>
            </a:r>
            <a:br>
              <a:rPr lang="en-US" sz="2000" dirty="0"/>
            </a:br>
            <a:r>
              <a:rPr lang="en-US" sz="2000" dirty="0"/>
              <a:t>of prior achievement</a:t>
            </a:r>
            <a:br>
              <a:rPr lang="en-US" sz="2000" dirty="0"/>
            </a:br>
            <a:r>
              <a:rPr lang="en-US" sz="2000" dirty="0"/>
              <a:t>in adolescents’ </a:t>
            </a:r>
            <a:br>
              <a:rPr lang="en-US" sz="2000" dirty="0"/>
            </a:br>
            <a:r>
              <a:rPr lang="en-US" sz="2000" dirty="0"/>
              <a:t>gendered task value development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132774-074B-4A63-A725-E4D23E4472F8}"/>
              </a:ext>
            </a:extLst>
          </p:cNvPr>
          <p:cNvGrpSpPr/>
          <p:nvPr/>
        </p:nvGrpSpPr>
        <p:grpSpPr>
          <a:xfrm>
            <a:off x="5461227" y="781670"/>
            <a:ext cx="5800939" cy="5221395"/>
            <a:chOff x="5461227" y="781670"/>
            <a:chExt cx="5800939" cy="5221395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C2B98A3-8A53-47AF-B6F1-8662E4E12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461227" y="2773444"/>
              <a:ext cx="3125794" cy="3125794"/>
            </a:xfrm>
            <a:prstGeom prst="ellipse">
              <a:avLst/>
            </a:prstGeom>
            <a:solidFill>
              <a:srgbClr val="202C8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1C2D5B3-6479-4921-834C-6D8BE31F3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372538" y="2112117"/>
              <a:ext cx="3889628" cy="3889628"/>
            </a:xfrm>
            <a:prstGeom prst="ellipse">
              <a:avLst/>
            </a:prstGeom>
            <a:solidFill>
              <a:srgbClr val="DF8C8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A2C8C54B-9DDD-454D-B9D9-7C911F2933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50403"/>
            <a:stretch/>
          </p:blipFill>
          <p:spPr>
            <a:xfrm rot="660645">
              <a:off x="7837098" y="781670"/>
              <a:ext cx="2677262" cy="5221395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DA9104C1-3ABA-4A42-B61D-61F32302C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0000"/>
            <a:stretch/>
          </p:blipFill>
          <p:spPr>
            <a:xfrm rot="20911531">
              <a:off x="6271981" y="2242616"/>
              <a:ext cx="1602425" cy="3198592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85D33333-2CED-4037-9686-9A39360EC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277492" flipH="1">
              <a:off x="10139670" y="4951728"/>
              <a:ext cx="494628" cy="49462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514168E5-BFF5-47B4-8CAB-4AF8A2A0B6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00568" flipH="1">
              <a:off x="10461020" y="3158701"/>
              <a:ext cx="546161" cy="546161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A1C240C5-C66B-4E3E-AEF2-055E381A1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245417">
              <a:off x="10626513" y="3740100"/>
              <a:ext cx="578997" cy="578997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77EFB534-768C-40A8-B716-35E6A90F6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 flipV="1">
              <a:off x="9443940" y="5310895"/>
              <a:ext cx="578997" cy="578997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39C0956E-7949-45B4-920E-01ED9093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474180" y="4383372"/>
              <a:ext cx="570633" cy="570633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BE736AE7-6B47-4BCB-B220-B43E3E6F9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322508">
              <a:off x="6024821" y="4931084"/>
              <a:ext cx="359277" cy="359277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0FB0605E-A9A6-4C83-9E86-420EDD88F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799432">
              <a:off x="5750906" y="3664138"/>
              <a:ext cx="396708" cy="396708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F5823CBD-96EB-4B16-BC8E-B0B62AA32B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0354583" flipH="1">
              <a:off x="5686476" y="4068264"/>
              <a:ext cx="420559" cy="420559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A351A4B2-F4A7-49DE-80CA-F4D962906F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V="1">
              <a:off x="6380989" y="5310895"/>
              <a:ext cx="420559" cy="420559"/>
            </a:xfrm>
            <a:prstGeom prst="rect">
              <a:avLst/>
            </a:prstGeom>
          </p:spPr>
        </p:pic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C1419D72-0E72-4A65-816D-C89F240F4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flipH="1">
              <a:off x="5744004" y="4544356"/>
              <a:ext cx="414484" cy="414484"/>
            </a:xfrm>
            <a:prstGeom prst="rect">
              <a:avLst/>
            </a:prstGeom>
          </p:spPr>
        </p:pic>
      </p:grpSp>
      <p:pic>
        <p:nvPicPr>
          <p:cNvPr id="8" name="Picture 7" descr="Text, logo&#10;&#10;Description automatically generated with medium confidence">
            <a:extLst>
              <a:ext uri="{FF2B5EF4-FFF2-40B4-BE49-F238E27FC236}">
                <a16:creationId xmlns:a16="http://schemas.microsoft.com/office/drawing/2014/main" id="{8B2D19C8-81B8-47B1-B5B6-4CF32F2587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36" y="6273471"/>
            <a:ext cx="1796396" cy="436253"/>
          </a:xfrm>
          <a:prstGeom prst="rect">
            <a:avLst/>
          </a:prstGeom>
        </p:spPr>
      </p:pic>
      <p:sp>
        <p:nvSpPr>
          <p:cNvPr id="47" name="Text Placeholder 15">
            <a:extLst>
              <a:ext uri="{FF2B5EF4-FFF2-40B4-BE49-F238E27FC236}">
                <a16:creationId xmlns:a16="http://schemas.microsoft.com/office/drawing/2014/main" id="{9D16DC5D-B569-4730-A834-05105CFEEC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3778" y="4333064"/>
            <a:ext cx="3125794" cy="5423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i-FI" sz="1400" dirty="0"/>
              <a:t>Kezia Olive,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 err="1"/>
              <a:t>Junlin</a:t>
            </a:r>
            <a:r>
              <a:rPr lang="en-US" sz="1400" dirty="0"/>
              <a:t> Yu,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 err="1"/>
              <a:t>Janica</a:t>
            </a:r>
            <a:r>
              <a:rPr lang="en-US" sz="1400" dirty="0"/>
              <a:t> </a:t>
            </a:r>
            <a:r>
              <a:rPr lang="en-US" sz="1400" dirty="0" err="1"/>
              <a:t>Vinni-Laakso</a:t>
            </a:r>
            <a:r>
              <a:rPr lang="en-US" sz="1400" dirty="0"/>
              <a:t>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400" dirty="0"/>
              <a:t>Katariina </a:t>
            </a:r>
            <a:r>
              <a:rPr lang="en-US" sz="1400" dirty="0" err="1"/>
              <a:t>Salmela-Aro</a:t>
            </a:r>
            <a:endParaRPr lang="en-US" sz="1400" dirty="0"/>
          </a:p>
          <a:p>
            <a:pPr>
              <a:lnSpc>
                <a:spcPct val="100000"/>
              </a:lnSpc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895386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5A6E01B9-9BF9-45B0-80FB-F95678284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997387" y="5110722"/>
            <a:ext cx="3924781" cy="3924781"/>
          </a:xfrm>
          <a:prstGeom prst="ellipse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itle 33">
            <a:extLst>
              <a:ext uri="{FF2B5EF4-FFF2-40B4-BE49-F238E27FC236}">
                <a16:creationId xmlns:a16="http://schemas.microsoft.com/office/drawing/2014/main" id="{F360F865-3A2E-46A2-920A-903060CF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308" y="1683000"/>
            <a:ext cx="3924781" cy="630936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fi-FI" dirty="0" err="1"/>
              <a:t>Let’s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discussions</a:t>
            </a:r>
            <a:r>
              <a:rPr lang="fi-FI" dirty="0"/>
              <a:t>!</a:t>
            </a:r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C2B98A3-8A53-47AF-B6F1-8662E4E12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61227" y="2773444"/>
            <a:ext cx="3125794" cy="3125794"/>
          </a:xfrm>
          <a:prstGeom prst="ellipse">
            <a:avLst/>
          </a:prstGeom>
          <a:solidFill>
            <a:srgbClr val="202C8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1C2D5B3-6479-4921-834C-6D8BE31F3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72538" y="2112117"/>
            <a:ext cx="3889628" cy="3889628"/>
          </a:xfrm>
          <a:prstGeom prst="ellipse">
            <a:avLst/>
          </a:prstGeom>
          <a:solidFill>
            <a:srgbClr val="DF8C8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2C8C54B-9DDD-454D-B9D9-7C911F29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403"/>
          <a:stretch/>
        </p:blipFill>
        <p:spPr>
          <a:xfrm rot="660645">
            <a:off x="7837098" y="781670"/>
            <a:ext cx="2677262" cy="522139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A9104C1-3ABA-4A42-B61D-61F32302C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/>
          <a:stretch/>
        </p:blipFill>
        <p:spPr>
          <a:xfrm rot="20911531">
            <a:off x="6271981" y="2242616"/>
            <a:ext cx="1602425" cy="319859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5D33333-2CED-4037-9686-9A39360EC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77492" flipH="1">
            <a:off x="10139670" y="4951728"/>
            <a:ext cx="494628" cy="49462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14168E5-BFF5-47B4-8CAB-4AF8A2A0B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00568" flipH="1">
            <a:off x="10461020" y="3158701"/>
            <a:ext cx="546161" cy="54616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1C240C5-C66B-4E3E-AEF2-055E381A1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45417">
            <a:off x="10626513" y="3740100"/>
            <a:ext cx="578997" cy="57899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7EFB534-768C-40A8-B716-35E6A90F6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 flipV="1">
            <a:off x="9443940" y="5310895"/>
            <a:ext cx="578997" cy="578997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9C0956E-7949-45B4-920E-01ED90936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74180" y="4383372"/>
            <a:ext cx="570633" cy="57063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E736AE7-6B47-4BCB-B220-B43E3E6F9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322508">
            <a:off x="6024821" y="4931084"/>
            <a:ext cx="359277" cy="35927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FB0605E-A9A6-4C83-9E86-420EDD88F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799432">
            <a:off x="5750906" y="3664138"/>
            <a:ext cx="396708" cy="39670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5823CBD-96EB-4B16-BC8E-B0B62AA32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354583" flipH="1">
            <a:off x="5686476" y="4068264"/>
            <a:ext cx="420559" cy="42055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351A4B2-F4A7-49DE-80CA-F4D962906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6380989" y="5310895"/>
            <a:ext cx="420559" cy="420559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C1419D72-0E72-4A65-816D-C89F240F4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5744004" y="4544356"/>
            <a:ext cx="414484" cy="414484"/>
          </a:xfrm>
          <a:prstGeom prst="rect">
            <a:avLst/>
          </a:prstGeom>
        </p:spPr>
      </p:pic>
      <p:pic>
        <p:nvPicPr>
          <p:cNvPr id="8" name="Picture 7" descr="Text, logo&#10;&#10;Description automatically generated with medium confidence">
            <a:extLst>
              <a:ext uri="{FF2B5EF4-FFF2-40B4-BE49-F238E27FC236}">
                <a16:creationId xmlns:a16="http://schemas.microsoft.com/office/drawing/2014/main" id="{8B2D19C8-81B8-47B1-B5B6-4CF32F2587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36" y="6273471"/>
            <a:ext cx="1796396" cy="436253"/>
          </a:xfrm>
          <a:prstGeom prst="rect">
            <a:avLst/>
          </a:prstGeom>
        </p:spPr>
      </p:pic>
      <p:sp>
        <p:nvSpPr>
          <p:cNvPr id="47" name="Text Placeholder 15">
            <a:extLst>
              <a:ext uri="{FF2B5EF4-FFF2-40B4-BE49-F238E27FC236}">
                <a16:creationId xmlns:a16="http://schemas.microsoft.com/office/drawing/2014/main" id="{9D16DC5D-B569-4730-A834-05105CFEEC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31471" y="2954645"/>
            <a:ext cx="3766636" cy="542366"/>
          </a:xfrm>
        </p:spPr>
        <p:txBody>
          <a:bodyPr/>
          <a:lstStyle/>
          <a:p>
            <a:r>
              <a:rPr lang="fi-FI" sz="2400" b="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fi-FI" sz="24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ezia.olive@helsinki.fi</a:t>
            </a:r>
            <a:endParaRPr lang="fi-FI" sz="2400" dirty="0"/>
          </a:p>
          <a:p>
            <a:r>
              <a:rPr lang="fi-FI" sz="2400" dirty="0"/>
              <a:t>@KeziaOlive911</a:t>
            </a:r>
          </a:p>
          <a:p>
            <a:endParaRPr lang="fi-FI" sz="2400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2C748F2F-6418-460D-BDD6-9FFAAAE4F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3327" y="3337363"/>
            <a:ext cx="498144" cy="498144"/>
          </a:xfrm>
          <a:prstGeom prst="rect">
            <a:avLst/>
          </a:prstGeom>
        </p:spPr>
      </p:pic>
      <p:pic>
        <p:nvPicPr>
          <p:cNvPr id="5" name="Graphic 4" descr="Email outline">
            <a:extLst>
              <a:ext uri="{FF2B5EF4-FFF2-40B4-BE49-F238E27FC236}">
                <a16:creationId xmlns:a16="http://schemas.microsoft.com/office/drawing/2014/main" id="{247DA54E-82C5-49C3-ABD4-CD670EB8B01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6970" y="2942097"/>
            <a:ext cx="393295" cy="39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40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95A9E-0298-4E88-8DEE-7804E9EC59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5482" y="1309817"/>
            <a:ext cx="6230747" cy="5090983"/>
          </a:xfrm>
        </p:spPr>
        <p:txBody>
          <a:bodyPr/>
          <a:lstStyle/>
          <a:p>
            <a:pPr marL="358775" indent="-358775"/>
            <a:r>
              <a:rPr lang="en-US" sz="1100" dirty="0">
                <a:effectLst/>
              </a:rPr>
              <a:t>Eccles, J. S., Adler, T. F., Futterman, R., Goff, S. B., </a:t>
            </a:r>
            <a:r>
              <a:rPr lang="en-US" sz="1100" dirty="0" err="1">
                <a:effectLst/>
              </a:rPr>
              <a:t>Kaczala</a:t>
            </a:r>
            <a:r>
              <a:rPr lang="en-US" sz="1100" dirty="0">
                <a:effectLst/>
              </a:rPr>
              <a:t>, C. M., </a:t>
            </a:r>
            <a:r>
              <a:rPr lang="en-US" sz="1100" dirty="0" err="1">
                <a:effectLst/>
              </a:rPr>
              <a:t>Meece</a:t>
            </a:r>
            <a:r>
              <a:rPr lang="en-US" sz="1100" dirty="0">
                <a:effectLst/>
              </a:rPr>
              <a:t>, J. L., &amp; Midgley, C. (1983). Expectancies, values, and academic behavior. In J. T. Spence (Ed.), </a:t>
            </a:r>
            <a:r>
              <a:rPr lang="en-US" sz="1100" i="1" dirty="0">
                <a:effectLst/>
              </a:rPr>
              <a:t>Achievement and Achievement Motives</a:t>
            </a:r>
            <a:r>
              <a:rPr lang="en-US" sz="1100" dirty="0">
                <a:effectLst/>
              </a:rPr>
              <a:t> (pp. 75–138). W. H. Freeman and Company.</a:t>
            </a:r>
          </a:p>
          <a:p>
            <a:pPr marL="358775" indent="-358775"/>
            <a:r>
              <a:rPr lang="en-US" sz="1100" dirty="0">
                <a:effectLst/>
              </a:rPr>
              <a:t>Eccles, J. S., &amp; </a:t>
            </a:r>
            <a:r>
              <a:rPr lang="en-US" sz="1100" dirty="0" err="1">
                <a:effectLst/>
              </a:rPr>
              <a:t>Wigfield</a:t>
            </a:r>
            <a:r>
              <a:rPr lang="en-US" sz="1100" dirty="0">
                <a:effectLst/>
              </a:rPr>
              <a:t>, A. (2020). From expectancy-value theory to situated expectancy-value theory: A developmental, social cognitive, and sociocultural perspective on motivation. </a:t>
            </a:r>
            <a:r>
              <a:rPr lang="en-US" sz="1100" i="1" dirty="0">
                <a:effectLst/>
              </a:rPr>
              <a:t>Contemporary Educational Psychology</a:t>
            </a:r>
            <a:r>
              <a:rPr lang="en-US" sz="1100" dirty="0">
                <a:effectLst/>
              </a:rPr>
              <a:t>, </a:t>
            </a:r>
            <a:r>
              <a:rPr lang="en-US" sz="1100" i="1" dirty="0">
                <a:effectLst/>
              </a:rPr>
              <a:t>61</a:t>
            </a:r>
            <a:r>
              <a:rPr lang="en-US" sz="1100" dirty="0">
                <a:effectLst/>
              </a:rPr>
              <a:t>, 101859. </a:t>
            </a:r>
            <a:r>
              <a:rPr lang="en-US" sz="1100" dirty="0">
                <a:effectLst/>
                <a:hlinkClick r:id="rId2"/>
              </a:rPr>
              <a:t>https://doi.org/10.1016/j.cedpsych.2020.101859</a:t>
            </a:r>
            <a:endParaRPr lang="en-US" sz="1100" dirty="0">
              <a:effectLst/>
            </a:endParaRPr>
          </a:p>
          <a:p>
            <a:pPr marL="358775" indent="-358775"/>
            <a:r>
              <a:rPr lang="en-US" sz="1100" dirty="0">
                <a:effectLst/>
              </a:rPr>
              <a:t>Gaspard, H., </a:t>
            </a:r>
            <a:r>
              <a:rPr lang="en-US" sz="1100" dirty="0" err="1">
                <a:effectLst/>
              </a:rPr>
              <a:t>Wigfield</a:t>
            </a:r>
            <a:r>
              <a:rPr lang="en-US" sz="1100" dirty="0">
                <a:effectLst/>
              </a:rPr>
              <a:t>, A., Jiang, Y., </a:t>
            </a:r>
            <a:r>
              <a:rPr lang="en-US" sz="1100" dirty="0" err="1">
                <a:effectLst/>
              </a:rPr>
              <a:t>Nagengast</a:t>
            </a:r>
            <a:r>
              <a:rPr lang="en-US" sz="1100" dirty="0">
                <a:effectLst/>
              </a:rPr>
              <a:t>, B., </a:t>
            </a:r>
            <a:r>
              <a:rPr lang="en-US" sz="1100" dirty="0" err="1">
                <a:effectLst/>
              </a:rPr>
              <a:t>Trautwein</a:t>
            </a:r>
            <a:r>
              <a:rPr lang="en-US" sz="1100" dirty="0">
                <a:effectLst/>
              </a:rPr>
              <a:t>, U., &amp; Marsh, H. W. (2018). Dimensional comparisons: How academic track students’ achievements are related to their expectancy and value beliefs across multiple domains. </a:t>
            </a:r>
            <a:r>
              <a:rPr lang="en-US" sz="1100" i="1" dirty="0">
                <a:effectLst/>
              </a:rPr>
              <a:t>Contemporary Educational Psychology</a:t>
            </a:r>
            <a:r>
              <a:rPr lang="en-US" sz="1100" dirty="0">
                <a:effectLst/>
              </a:rPr>
              <a:t>, </a:t>
            </a:r>
            <a:r>
              <a:rPr lang="en-US" sz="1100" i="1" dirty="0">
                <a:effectLst/>
              </a:rPr>
              <a:t>52</a:t>
            </a:r>
            <a:r>
              <a:rPr lang="en-US" sz="1100" dirty="0">
                <a:effectLst/>
              </a:rPr>
              <a:t>, 1–14. </a:t>
            </a:r>
            <a:r>
              <a:rPr lang="en-US" sz="1100" dirty="0">
                <a:effectLst/>
                <a:hlinkClick r:id="rId3"/>
              </a:rPr>
              <a:t>https://doi.org/10.1016/j.cedpsych.2017.10.003</a:t>
            </a:r>
            <a:endParaRPr lang="en-US" sz="1100" dirty="0">
              <a:effectLst/>
            </a:endParaRPr>
          </a:p>
          <a:p>
            <a:pPr marL="358775" indent="-358775"/>
            <a:r>
              <a:rPr lang="en-US" sz="1100" dirty="0" err="1">
                <a:effectLst/>
              </a:rPr>
              <a:t>Möller</a:t>
            </a:r>
            <a:r>
              <a:rPr lang="en-US" sz="1100" dirty="0">
                <a:effectLst/>
              </a:rPr>
              <a:t>, J., &amp; Marsh, H. W. (2013). Dimensional comparison theory. </a:t>
            </a:r>
            <a:r>
              <a:rPr lang="en-US" sz="1100" i="1" dirty="0">
                <a:effectLst/>
              </a:rPr>
              <a:t>Psychological Review</a:t>
            </a:r>
            <a:r>
              <a:rPr lang="en-US" sz="1100" dirty="0">
                <a:effectLst/>
              </a:rPr>
              <a:t>, </a:t>
            </a:r>
            <a:r>
              <a:rPr lang="en-US" sz="1100" i="1" dirty="0">
                <a:effectLst/>
              </a:rPr>
              <a:t>120</a:t>
            </a:r>
            <a:r>
              <a:rPr lang="en-US" sz="1100" dirty="0">
                <a:effectLst/>
              </a:rPr>
              <a:t>(3), 544–560. </a:t>
            </a:r>
            <a:r>
              <a:rPr lang="en-US" sz="1100" dirty="0">
                <a:effectLst/>
                <a:hlinkClick r:id="rId4"/>
              </a:rPr>
              <a:t>https://doi.org/10.1037/a0032459</a:t>
            </a:r>
            <a:endParaRPr lang="en-US" sz="1100" dirty="0">
              <a:effectLst/>
            </a:endParaRPr>
          </a:p>
          <a:p>
            <a:pPr marL="358775" indent="-358775"/>
            <a:r>
              <a:rPr lang="en-US" sz="1100" dirty="0">
                <a:effectLst/>
              </a:rPr>
              <a:t>Olive, K., Tang, X., </a:t>
            </a:r>
            <a:r>
              <a:rPr lang="en-US" sz="1100" dirty="0" err="1">
                <a:effectLst/>
              </a:rPr>
              <a:t>Loukomies</a:t>
            </a:r>
            <a:r>
              <a:rPr lang="en-US" sz="1100" dirty="0">
                <a:effectLst/>
              </a:rPr>
              <a:t>, A., </a:t>
            </a:r>
            <a:r>
              <a:rPr lang="en-US" sz="1100" dirty="0" err="1">
                <a:effectLst/>
              </a:rPr>
              <a:t>Juuti</a:t>
            </a:r>
            <a:r>
              <a:rPr lang="en-US" sz="1100" dirty="0">
                <a:effectLst/>
              </a:rPr>
              <a:t>, K., &amp; </a:t>
            </a:r>
            <a:r>
              <a:rPr lang="en-US" sz="1100" dirty="0" err="1">
                <a:effectLst/>
              </a:rPr>
              <a:t>Salmela-Aro</a:t>
            </a:r>
            <a:r>
              <a:rPr lang="en-US" sz="1100" dirty="0">
                <a:effectLst/>
              </a:rPr>
              <a:t>, K. (2022). Gendered difference in motivational profiles, achievement, and STEM aspiration of elementary school students. </a:t>
            </a:r>
            <a:r>
              <a:rPr lang="en-US" sz="1100" i="1" dirty="0">
                <a:effectLst/>
              </a:rPr>
              <a:t>Frontiers in Psychology</a:t>
            </a:r>
            <a:r>
              <a:rPr lang="en-US" sz="1100" dirty="0">
                <a:effectLst/>
              </a:rPr>
              <a:t>, </a:t>
            </a:r>
            <a:r>
              <a:rPr lang="en-US" sz="1100" i="1" dirty="0">
                <a:effectLst/>
              </a:rPr>
              <a:t>13</a:t>
            </a:r>
            <a:r>
              <a:rPr lang="en-US" sz="1100" dirty="0">
                <a:effectLst/>
              </a:rPr>
              <a:t>, 954325. </a:t>
            </a:r>
            <a:r>
              <a:rPr lang="en-US" sz="1100" dirty="0">
                <a:effectLst/>
                <a:hlinkClick r:id="rId5"/>
              </a:rPr>
              <a:t>https://doi.org/10.3389/fpsyg.2022.954325</a:t>
            </a:r>
            <a:endParaRPr lang="en-US" sz="1100" dirty="0">
              <a:effectLst/>
            </a:endParaRPr>
          </a:p>
          <a:p>
            <a:pPr marL="358775" indent="-358775"/>
            <a:r>
              <a:rPr lang="en-US" sz="1100" dirty="0">
                <a:effectLst/>
              </a:rPr>
              <a:t>Wang, M.-T., &amp; </a:t>
            </a:r>
            <a:r>
              <a:rPr lang="en-US" sz="1100" dirty="0" err="1">
                <a:effectLst/>
              </a:rPr>
              <a:t>Degol</a:t>
            </a:r>
            <a:r>
              <a:rPr lang="en-US" sz="1100" dirty="0">
                <a:effectLst/>
              </a:rPr>
              <a:t>, J. L. (2017). Gender Gap in Science, Technology, Engineering, and Mathematics (STEM): Current Knowledge, Implications for Practice, Policy, and Future Directions. </a:t>
            </a:r>
            <a:r>
              <a:rPr lang="en-US" sz="1100" i="1" dirty="0">
                <a:effectLst/>
              </a:rPr>
              <a:t>Educational Psychology Review</a:t>
            </a:r>
            <a:r>
              <a:rPr lang="en-US" sz="1100" dirty="0">
                <a:effectLst/>
              </a:rPr>
              <a:t>, </a:t>
            </a:r>
            <a:r>
              <a:rPr lang="en-US" sz="1100" i="1" dirty="0">
                <a:effectLst/>
              </a:rPr>
              <a:t>29</a:t>
            </a:r>
            <a:r>
              <a:rPr lang="en-US" sz="1100" dirty="0">
                <a:effectLst/>
              </a:rPr>
              <a:t>(1), 119–140. </a:t>
            </a:r>
            <a:r>
              <a:rPr lang="en-US" sz="1100" dirty="0">
                <a:effectLst/>
                <a:hlinkClick r:id="rId6"/>
              </a:rPr>
              <a:t>https://doi.org/10.1007/s10648-015-9355-x</a:t>
            </a:r>
            <a:endParaRPr lang="en-US" sz="1100" dirty="0">
              <a:effectLst/>
            </a:endParaRPr>
          </a:p>
          <a:p>
            <a:pPr marL="358775" indent="-358775"/>
            <a:r>
              <a:rPr lang="en-US" sz="1100" dirty="0" err="1">
                <a:effectLst/>
              </a:rPr>
              <a:t>Wigfield</a:t>
            </a:r>
            <a:r>
              <a:rPr lang="en-US" sz="1100" dirty="0">
                <a:effectLst/>
              </a:rPr>
              <a:t>, A., Eccles, J. S., &amp; </a:t>
            </a:r>
            <a:r>
              <a:rPr lang="en-US" sz="1100" dirty="0" err="1">
                <a:effectLst/>
              </a:rPr>
              <a:t>Möller</a:t>
            </a:r>
            <a:r>
              <a:rPr lang="en-US" sz="1100" dirty="0">
                <a:effectLst/>
              </a:rPr>
              <a:t>, J. (2020). How Dimensional Comparisons Help to Understand Linkages Between Expectancies, Values, Performance, and Choice. </a:t>
            </a:r>
            <a:r>
              <a:rPr lang="en-US" sz="1100" i="1" dirty="0">
                <a:effectLst/>
              </a:rPr>
              <a:t>Educational Psychology Review</a:t>
            </a:r>
            <a:r>
              <a:rPr lang="en-US" sz="1100" dirty="0">
                <a:effectLst/>
              </a:rPr>
              <a:t>, </a:t>
            </a:r>
            <a:r>
              <a:rPr lang="en-US" sz="1100" i="1" dirty="0">
                <a:effectLst/>
              </a:rPr>
              <a:t>32</a:t>
            </a:r>
            <a:r>
              <a:rPr lang="en-US" sz="1100" dirty="0">
                <a:effectLst/>
              </a:rPr>
              <a:t>(3), 657–680. </a:t>
            </a:r>
            <a:r>
              <a:rPr lang="en-US" sz="1100" dirty="0">
                <a:effectLst/>
                <a:hlinkClick r:id="rId7"/>
              </a:rPr>
              <a:t>https://doi.org/10.1007/s10648-020-09524-2</a:t>
            </a:r>
            <a:endParaRPr lang="en-US" sz="1100" dirty="0">
              <a:effectLst/>
            </a:endParaRPr>
          </a:p>
          <a:p>
            <a:pPr marL="358775" indent="-358775"/>
            <a:endParaRPr lang="en-US" sz="1100" dirty="0">
              <a:effectLst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6DDF610-80FA-4FD5-8366-A398783B8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&amp; CREDITS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5781E44-B806-441A-8078-AD08888A7751}"/>
              </a:ext>
            </a:extLst>
          </p:cNvPr>
          <p:cNvSpPr txBox="1">
            <a:spLocks/>
          </p:cNvSpPr>
          <p:nvPr/>
        </p:nvSpPr>
        <p:spPr>
          <a:xfrm>
            <a:off x="7282054" y="4504780"/>
            <a:ext cx="5171204" cy="4706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badi Extra Light" panose="020B0204020104020204" pitchFamily="34" charset="0"/>
              </a:rPr>
              <a:t>Boy icons created by </a:t>
            </a:r>
            <a:r>
              <a:rPr lang="en-US" dirty="0" err="1">
                <a:latin typeface="Abadi Extra Light" panose="020B0204020104020204" pitchFamily="34" charset="0"/>
              </a:rPr>
              <a:t>Freepik</a:t>
            </a:r>
            <a:r>
              <a:rPr lang="en-US" dirty="0">
                <a:latin typeface="Abadi Extra Light" panose="020B0204020104020204" pitchFamily="34" charset="0"/>
              </a:rPr>
              <a:t> – </a:t>
            </a:r>
            <a:r>
              <a:rPr lang="en-US" dirty="0" err="1">
                <a:latin typeface="Abadi Extra Light" panose="020B0204020104020204" pitchFamily="34" charset="0"/>
              </a:rPr>
              <a:t>Flaticon</a:t>
            </a:r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Idea icons created by </a:t>
            </a:r>
            <a:r>
              <a:rPr lang="en-US" dirty="0" err="1">
                <a:latin typeface="Abadi Extra Light" panose="020B0204020104020204" pitchFamily="34" charset="0"/>
              </a:rPr>
              <a:t>Freepik</a:t>
            </a:r>
            <a:r>
              <a:rPr lang="en-US" dirty="0">
                <a:latin typeface="Abadi Extra Light" panose="020B0204020104020204" pitchFamily="34" charset="0"/>
              </a:rPr>
              <a:t> - </a:t>
            </a:r>
            <a:r>
              <a:rPr lang="en-US" dirty="0" err="1">
                <a:latin typeface="Abadi Extra Light" panose="020B0204020104020204" pitchFamily="34" charset="0"/>
              </a:rPr>
              <a:t>Flaticon</a:t>
            </a:r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Review icons created by Aldo Cervantes – </a:t>
            </a:r>
            <a:r>
              <a:rPr lang="en-US" dirty="0" err="1">
                <a:latin typeface="Abadi Extra Light" panose="020B0204020104020204" pitchFamily="34" charset="0"/>
              </a:rPr>
              <a:t>Flaticon</a:t>
            </a:r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School-elements-black-line-icon designed by </a:t>
            </a:r>
            <a:r>
              <a:rPr lang="en-US" dirty="0" err="1">
                <a:latin typeface="Abadi Extra Light" panose="020B0204020104020204" pitchFamily="34" charset="0"/>
              </a:rPr>
              <a:t>ibrandify</a:t>
            </a:r>
            <a:r>
              <a:rPr lang="en-US" dirty="0">
                <a:latin typeface="Abadi Extra Light" panose="020B0204020104020204" pitchFamily="34" charset="0"/>
              </a:rPr>
              <a:t> - </a:t>
            </a:r>
            <a:r>
              <a:rPr lang="en-US" dirty="0" err="1">
                <a:latin typeface="Abadi Extra Light" panose="020B0204020104020204" pitchFamily="34" charset="0"/>
              </a:rPr>
              <a:t>Freepik</a:t>
            </a:r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Thumbs up icons created by </a:t>
            </a:r>
            <a:r>
              <a:rPr lang="en-US" dirty="0" err="1">
                <a:latin typeface="Abadi Extra Light" panose="020B0204020104020204" pitchFamily="34" charset="0"/>
              </a:rPr>
              <a:t>vectorspoint</a:t>
            </a:r>
            <a:r>
              <a:rPr lang="en-US" dirty="0">
                <a:latin typeface="Abadi Extra Light" panose="020B0204020104020204" pitchFamily="34" charset="0"/>
              </a:rPr>
              <a:t> - </a:t>
            </a:r>
            <a:r>
              <a:rPr lang="en-US" dirty="0" err="1">
                <a:latin typeface="Abadi Extra Light" panose="020B0204020104020204" pitchFamily="34" charset="0"/>
              </a:rPr>
              <a:t>Flaticon</a:t>
            </a:r>
            <a:endParaRPr lang="en-US" dirty="0">
              <a:latin typeface="Abadi Extra Light" panose="020B0204020104020204" pitchFamily="34" charset="0"/>
            </a:endParaRPr>
          </a:p>
          <a:p>
            <a:endParaRPr lang="en-US" dirty="0">
              <a:latin typeface="Abadi Extra Light" panose="020B02040201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6F7FD7-FEBC-4B34-8C2C-512445D079B5}"/>
              </a:ext>
            </a:extLst>
          </p:cNvPr>
          <p:cNvSpPr/>
          <p:nvPr/>
        </p:nvSpPr>
        <p:spPr>
          <a:xfrm rot="10800000" flipV="1">
            <a:off x="7406116" y="1309817"/>
            <a:ext cx="3769884" cy="26397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This project has received funding from the European Union’s Horizon 2020 research and innovation programme under the </a:t>
            </a:r>
          </a:p>
          <a:p>
            <a:pPr algn="ctr"/>
            <a:r>
              <a:rPr lang="en-GB" sz="1600" dirty="0"/>
              <a:t>Marie </a:t>
            </a:r>
            <a:r>
              <a:rPr lang="en-GB" sz="1600" dirty="0" err="1"/>
              <a:t>Skłodowska</a:t>
            </a:r>
            <a:r>
              <a:rPr lang="en-GB" sz="1600" dirty="0"/>
              <a:t>-Curie grant agreement No 953326.</a:t>
            </a:r>
            <a:endParaRPr lang="en-FI" sz="1600" dirty="0"/>
          </a:p>
        </p:txBody>
      </p:sp>
      <p:pic>
        <p:nvPicPr>
          <p:cNvPr id="13" name="Picture 12" descr="A blue flag with yellow stars&#10;&#10;Description automatically generated with low confidence">
            <a:extLst>
              <a:ext uri="{FF2B5EF4-FFF2-40B4-BE49-F238E27FC236}">
                <a16:creationId xmlns:a16="http://schemas.microsoft.com/office/drawing/2014/main" id="{C3205D1C-F616-4208-8C98-65A9F3A3268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8685652" y="1425929"/>
            <a:ext cx="1210812" cy="79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2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F28D01B5-A5BC-45A3-8718-13BDC694F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23" y="578658"/>
            <a:ext cx="6111100" cy="630936"/>
          </a:xfrm>
        </p:spPr>
        <p:txBody>
          <a:bodyPr/>
          <a:lstStyle/>
          <a:p>
            <a:pPr algn="l"/>
            <a:r>
              <a:rPr lang="en-US" dirty="0"/>
              <a:t>Background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79FBC91-606E-FB26-437E-8F08B2775518}"/>
              </a:ext>
            </a:extLst>
          </p:cNvPr>
          <p:cNvGrpSpPr/>
          <p:nvPr/>
        </p:nvGrpSpPr>
        <p:grpSpPr>
          <a:xfrm rot="21066484">
            <a:off x="2771449" y="1936378"/>
            <a:ext cx="2222500" cy="2222500"/>
            <a:chOff x="1917700" y="2001800"/>
            <a:chExt cx="2222500" cy="2222500"/>
          </a:xfrm>
          <a:scene3d>
            <a:camera prst="perspectiveBelow"/>
            <a:lightRig rig="threePt" dir="t"/>
          </a:scene3d>
        </p:grpSpPr>
        <p:pic>
          <p:nvPicPr>
            <p:cNvPr id="52" name="Graphic 51" descr="Clipboard Partially Crossed outline">
              <a:extLst>
                <a:ext uri="{FF2B5EF4-FFF2-40B4-BE49-F238E27FC236}">
                  <a16:creationId xmlns:a16="http://schemas.microsoft.com/office/drawing/2014/main" id="{5838FBE1-690A-369F-E38D-64D7A1E59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17700" y="2001800"/>
              <a:ext cx="2222500" cy="2222500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7AF3191-6E0C-7294-9187-8CA1A1F69284}"/>
                </a:ext>
              </a:extLst>
            </p:cNvPr>
            <p:cNvSpPr txBox="1"/>
            <p:nvPr/>
          </p:nvSpPr>
          <p:spPr>
            <a:xfrm>
              <a:off x="2507752" y="2667000"/>
              <a:ext cx="1022848" cy="369332"/>
            </a:xfrm>
            <a:custGeom>
              <a:avLst/>
              <a:gdLst>
                <a:gd name="connsiteX0" fmla="*/ 0 w 1022848"/>
                <a:gd name="connsiteY0" fmla="*/ 0 h 369332"/>
                <a:gd name="connsiteX1" fmla="*/ 531881 w 1022848"/>
                <a:gd name="connsiteY1" fmla="*/ 0 h 369332"/>
                <a:gd name="connsiteX2" fmla="*/ 1022848 w 1022848"/>
                <a:gd name="connsiteY2" fmla="*/ 0 h 369332"/>
                <a:gd name="connsiteX3" fmla="*/ 1022848 w 1022848"/>
                <a:gd name="connsiteY3" fmla="*/ 369332 h 369332"/>
                <a:gd name="connsiteX4" fmla="*/ 531881 w 1022848"/>
                <a:gd name="connsiteY4" fmla="*/ 369332 h 369332"/>
                <a:gd name="connsiteX5" fmla="*/ 0 w 1022848"/>
                <a:gd name="connsiteY5" fmla="*/ 369332 h 369332"/>
                <a:gd name="connsiteX6" fmla="*/ 0 w 1022848"/>
                <a:gd name="connsiteY6" fmla="*/ 0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48" h="369332" fill="none" extrusionOk="0">
                  <a:moveTo>
                    <a:pt x="0" y="0"/>
                  </a:moveTo>
                  <a:cubicBezTo>
                    <a:pt x="232542" y="-24694"/>
                    <a:pt x="298143" y="25694"/>
                    <a:pt x="531881" y="0"/>
                  </a:cubicBezTo>
                  <a:cubicBezTo>
                    <a:pt x="765619" y="-25694"/>
                    <a:pt x="857796" y="-18543"/>
                    <a:pt x="1022848" y="0"/>
                  </a:cubicBezTo>
                  <a:cubicBezTo>
                    <a:pt x="1036270" y="78931"/>
                    <a:pt x="1038507" y="238817"/>
                    <a:pt x="1022848" y="369332"/>
                  </a:cubicBezTo>
                  <a:cubicBezTo>
                    <a:pt x="916875" y="362914"/>
                    <a:pt x="683834" y="382888"/>
                    <a:pt x="531881" y="369332"/>
                  </a:cubicBezTo>
                  <a:cubicBezTo>
                    <a:pt x="379928" y="355776"/>
                    <a:pt x="107961" y="350104"/>
                    <a:pt x="0" y="369332"/>
                  </a:cubicBezTo>
                  <a:cubicBezTo>
                    <a:pt x="-4153" y="259623"/>
                    <a:pt x="-4823" y="112838"/>
                    <a:pt x="0" y="0"/>
                  </a:cubicBezTo>
                  <a:close/>
                </a:path>
                <a:path w="1022848" h="369332" stroke="0" extrusionOk="0">
                  <a:moveTo>
                    <a:pt x="0" y="0"/>
                  </a:moveTo>
                  <a:cubicBezTo>
                    <a:pt x="210975" y="9854"/>
                    <a:pt x="391179" y="-10142"/>
                    <a:pt x="531881" y="0"/>
                  </a:cubicBezTo>
                  <a:cubicBezTo>
                    <a:pt x="672583" y="10142"/>
                    <a:pt x="779052" y="3077"/>
                    <a:pt x="1022848" y="0"/>
                  </a:cubicBezTo>
                  <a:cubicBezTo>
                    <a:pt x="1019572" y="172804"/>
                    <a:pt x="1009399" y="234307"/>
                    <a:pt x="1022848" y="369332"/>
                  </a:cubicBezTo>
                  <a:cubicBezTo>
                    <a:pt x="877460" y="383236"/>
                    <a:pt x="652890" y="354316"/>
                    <a:pt x="521652" y="369332"/>
                  </a:cubicBezTo>
                  <a:cubicBezTo>
                    <a:pt x="390414" y="384348"/>
                    <a:pt x="210570" y="357386"/>
                    <a:pt x="0" y="369332"/>
                  </a:cubicBezTo>
                  <a:cubicBezTo>
                    <a:pt x="13450" y="206732"/>
                    <a:pt x="10953" y="9390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36306631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i-FI" b="1" dirty="0">
                  <a:latin typeface="Ink Free" panose="03080402000500000000" pitchFamily="66" charset="0"/>
                </a:rPr>
                <a:t>MATH</a:t>
              </a:r>
              <a:endParaRPr lang="en-US" b="1" dirty="0">
                <a:latin typeface="Ink Free" panose="03080402000500000000" pitchFamily="66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2A9A63-A043-A102-2A8C-2EB3993027AD}"/>
              </a:ext>
            </a:extLst>
          </p:cNvPr>
          <p:cNvGrpSpPr/>
          <p:nvPr/>
        </p:nvGrpSpPr>
        <p:grpSpPr>
          <a:xfrm>
            <a:off x="4535886" y="1498600"/>
            <a:ext cx="2489200" cy="2497100"/>
            <a:chOff x="4572000" y="2001800"/>
            <a:chExt cx="2222500" cy="2222500"/>
          </a:xfrm>
          <a:scene3d>
            <a:camera prst="perspectiveBelow"/>
            <a:lightRig rig="threePt" dir="t"/>
          </a:scene3d>
        </p:grpSpPr>
        <p:pic>
          <p:nvPicPr>
            <p:cNvPr id="55" name="Graphic 54" descr="Clipboard Mixed outline">
              <a:extLst>
                <a:ext uri="{FF2B5EF4-FFF2-40B4-BE49-F238E27FC236}">
                  <a16:creationId xmlns:a16="http://schemas.microsoft.com/office/drawing/2014/main" id="{807768F3-E1DE-1384-B03C-F72218E0D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572000" y="2001800"/>
              <a:ext cx="2222500" cy="222250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D01311B-7BBC-FAA4-F420-09BFE02C936A}"/>
                </a:ext>
              </a:extLst>
            </p:cNvPr>
            <p:cNvSpPr txBox="1"/>
            <p:nvPr/>
          </p:nvSpPr>
          <p:spPr>
            <a:xfrm>
              <a:off x="5171826" y="2705618"/>
              <a:ext cx="1022848" cy="307777"/>
            </a:xfrm>
            <a:custGeom>
              <a:avLst/>
              <a:gdLst>
                <a:gd name="connsiteX0" fmla="*/ 0 w 1022848"/>
                <a:gd name="connsiteY0" fmla="*/ 0 h 307777"/>
                <a:gd name="connsiteX1" fmla="*/ 531881 w 1022848"/>
                <a:gd name="connsiteY1" fmla="*/ 0 h 307777"/>
                <a:gd name="connsiteX2" fmla="*/ 1022848 w 1022848"/>
                <a:gd name="connsiteY2" fmla="*/ 0 h 307777"/>
                <a:gd name="connsiteX3" fmla="*/ 1022848 w 1022848"/>
                <a:gd name="connsiteY3" fmla="*/ 307777 h 307777"/>
                <a:gd name="connsiteX4" fmla="*/ 531881 w 1022848"/>
                <a:gd name="connsiteY4" fmla="*/ 307777 h 307777"/>
                <a:gd name="connsiteX5" fmla="*/ 0 w 1022848"/>
                <a:gd name="connsiteY5" fmla="*/ 307777 h 307777"/>
                <a:gd name="connsiteX6" fmla="*/ 0 w 1022848"/>
                <a:gd name="connsiteY6" fmla="*/ 0 h 307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48" h="307777" fill="none" extrusionOk="0">
                  <a:moveTo>
                    <a:pt x="0" y="0"/>
                  </a:moveTo>
                  <a:cubicBezTo>
                    <a:pt x="232542" y="-24694"/>
                    <a:pt x="298143" y="25694"/>
                    <a:pt x="531881" y="0"/>
                  </a:cubicBezTo>
                  <a:cubicBezTo>
                    <a:pt x="765619" y="-25694"/>
                    <a:pt x="857796" y="-18543"/>
                    <a:pt x="1022848" y="0"/>
                  </a:cubicBezTo>
                  <a:cubicBezTo>
                    <a:pt x="1035732" y="117494"/>
                    <a:pt x="1029578" y="239446"/>
                    <a:pt x="1022848" y="307777"/>
                  </a:cubicBezTo>
                  <a:cubicBezTo>
                    <a:pt x="916875" y="301359"/>
                    <a:pt x="683834" y="321333"/>
                    <a:pt x="531881" y="307777"/>
                  </a:cubicBezTo>
                  <a:cubicBezTo>
                    <a:pt x="379928" y="294221"/>
                    <a:pt x="107961" y="288549"/>
                    <a:pt x="0" y="307777"/>
                  </a:cubicBezTo>
                  <a:cubicBezTo>
                    <a:pt x="4556" y="193590"/>
                    <a:pt x="-5723" y="130515"/>
                    <a:pt x="0" y="0"/>
                  </a:cubicBezTo>
                  <a:close/>
                </a:path>
                <a:path w="1022848" h="307777" stroke="0" extrusionOk="0">
                  <a:moveTo>
                    <a:pt x="0" y="0"/>
                  </a:moveTo>
                  <a:cubicBezTo>
                    <a:pt x="210975" y="9854"/>
                    <a:pt x="391179" y="-10142"/>
                    <a:pt x="531881" y="0"/>
                  </a:cubicBezTo>
                  <a:cubicBezTo>
                    <a:pt x="672583" y="10142"/>
                    <a:pt x="779052" y="3077"/>
                    <a:pt x="1022848" y="0"/>
                  </a:cubicBezTo>
                  <a:cubicBezTo>
                    <a:pt x="1013077" y="123190"/>
                    <a:pt x="1037225" y="179933"/>
                    <a:pt x="1022848" y="307777"/>
                  </a:cubicBezTo>
                  <a:cubicBezTo>
                    <a:pt x="877460" y="321681"/>
                    <a:pt x="652890" y="292761"/>
                    <a:pt x="521652" y="307777"/>
                  </a:cubicBezTo>
                  <a:cubicBezTo>
                    <a:pt x="390414" y="322793"/>
                    <a:pt x="210570" y="295831"/>
                    <a:pt x="0" y="307777"/>
                  </a:cubicBezTo>
                  <a:cubicBezTo>
                    <a:pt x="-5890" y="204852"/>
                    <a:pt x="9444" y="9163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36306631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400" b="1" dirty="0">
                  <a:latin typeface="Ink Free" panose="03080402000500000000" pitchFamily="66" charset="0"/>
                </a:rPr>
                <a:t>SCIENCE</a:t>
              </a:r>
              <a:endParaRPr lang="en-US" sz="1400" b="1" dirty="0">
                <a:latin typeface="Ink Free" panose="03080402000500000000" pitchFamily="66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68C81171-0DBB-0DE0-A762-9F65BB20B9BF}"/>
              </a:ext>
            </a:extLst>
          </p:cNvPr>
          <p:cNvGrpSpPr/>
          <p:nvPr/>
        </p:nvGrpSpPr>
        <p:grpSpPr>
          <a:xfrm rot="868091">
            <a:off x="6580667" y="2015594"/>
            <a:ext cx="2222500" cy="2222500"/>
            <a:chOff x="7170700" y="2001800"/>
            <a:chExt cx="2222500" cy="2222500"/>
          </a:xfrm>
          <a:scene3d>
            <a:camera prst="perspectiveBelow"/>
            <a:lightRig rig="threePt" dir="t"/>
          </a:scene3d>
        </p:grpSpPr>
        <p:pic>
          <p:nvPicPr>
            <p:cNvPr id="104" name="Graphic 103" descr="Clipboard Mixed outline">
              <a:extLst>
                <a:ext uri="{FF2B5EF4-FFF2-40B4-BE49-F238E27FC236}">
                  <a16:creationId xmlns:a16="http://schemas.microsoft.com/office/drawing/2014/main" id="{7A488838-CC8B-6116-C3EF-B00C6BCED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170700" y="2001800"/>
              <a:ext cx="2222500" cy="2222500"/>
            </a:xfrm>
            <a:prstGeom prst="rect">
              <a:avLst/>
            </a:prstGeom>
          </p:spPr>
        </p:pic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308FE2B-1271-EB7B-B8F2-0915EBB985C7}"/>
                </a:ext>
              </a:extLst>
            </p:cNvPr>
            <p:cNvSpPr txBox="1"/>
            <p:nvPr/>
          </p:nvSpPr>
          <p:spPr>
            <a:xfrm>
              <a:off x="7770526" y="2721813"/>
              <a:ext cx="1022848" cy="276999"/>
            </a:xfrm>
            <a:custGeom>
              <a:avLst/>
              <a:gdLst>
                <a:gd name="connsiteX0" fmla="*/ 0 w 1022848"/>
                <a:gd name="connsiteY0" fmla="*/ 0 h 276999"/>
                <a:gd name="connsiteX1" fmla="*/ 531881 w 1022848"/>
                <a:gd name="connsiteY1" fmla="*/ 0 h 276999"/>
                <a:gd name="connsiteX2" fmla="*/ 1022848 w 1022848"/>
                <a:gd name="connsiteY2" fmla="*/ 0 h 276999"/>
                <a:gd name="connsiteX3" fmla="*/ 1022848 w 1022848"/>
                <a:gd name="connsiteY3" fmla="*/ 276999 h 276999"/>
                <a:gd name="connsiteX4" fmla="*/ 531881 w 1022848"/>
                <a:gd name="connsiteY4" fmla="*/ 276999 h 276999"/>
                <a:gd name="connsiteX5" fmla="*/ 0 w 1022848"/>
                <a:gd name="connsiteY5" fmla="*/ 276999 h 276999"/>
                <a:gd name="connsiteX6" fmla="*/ 0 w 1022848"/>
                <a:gd name="connsiteY6" fmla="*/ 0 h 276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48" h="276999" fill="none" extrusionOk="0">
                  <a:moveTo>
                    <a:pt x="0" y="0"/>
                  </a:moveTo>
                  <a:cubicBezTo>
                    <a:pt x="232542" y="-24694"/>
                    <a:pt x="298143" y="25694"/>
                    <a:pt x="531881" y="0"/>
                  </a:cubicBezTo>
                  <a:cubicBezTo>
                    <a:pt x="765619" y="-25694"/>
                    <a:pt x="857796" y="-18543"/>
                    <a:pt x="1022848" y="0"/>
                  </a:cubicBezTo>
                  <a:cubicBezTo>
                    <a:pt x="1013186" y="83450"/>
                    <a:pt x="1024657" y="214593"/>
                    <a:pt x="1022848" y="276999"/>
                  </a:cubicBezTo>
                  <a:cubicBezTo>
                    <a:pt x="916875" y="270581"/>
                    <a:pt x="683834" y="290555"/>
                    <a:pt x="531881" y="276999"/>
                  </a:cubicBezTo>
                  <a:cubicBezTo>
                    <a:pt x="379928" y="263443"/>
                    <a:pt x="107961" y="257771"/>
                    <a:pt x="0" y="276999"/>
                  </a:cubicBezTo>
                  <a:cubicBezTo>
                    <a:pt x="-8769" y="187504"/>
                    <a:pt x="-206" y="78672"/>
                    <a:pt x="0" y="0"/>
                  </a:cubicBezTo>
                  <a:close/>
                </a:path>
                <a:path w="1022848" h="276999" stroke="0" extrusionOk="0">
                  <a:moveTo>
                    <a:pt x="0" y="0"/>
                  </a:moveTo>
                  <a:cubicBezTo>
                    <a:pt x="210975" y="9854"/>
                    <a:pt x="391179" y="-10142"/>
                    <a:pt x="531881" y="0"/>
                  </a:cubicBezTo>
                  <a:cubicBezTo>
                    <a:pt x="672583" y="10142"/>
                    <a:pt x="779052" y="3077"/>
                    <a:pt x="1022848" y="0"/>
                  </a:cubicBezTo>
                  <a:cubicBezTo>
                    <a:pt x="1024188" y="98552"/>
                    <a:pt x="1032482" y="182797"/>
                    <a:pt x="1022848" y="276999"/>
                  </a:cubicBezTo>
                  <a:cubicBezTo>
                    <a:pt x="877460" y="290903"/>
                    <a:pt x="652890" y="261983"/>
                    <a:pt x="521652" y="276999"/>
                  </a:cubicBezTo>
                  <a:cubicBezTo>
                    <a:pt x="390414" y="292015"/>
                    <a:pt x="210570" y="265053"/>
                    <a:pt x="0" y="276999"/>
                  </a:cubicBezTo>
                  <a:cubicBezTo>
                    <a:pt x="-400" y="199131"/>
                    <a:pt x="6337" y="5819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36306631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200" b="1" dirty="0">
                  <a:latin typeface="Ink Free" panose="03080402000500000000" pitchFamily="66" charset="0"/>
                </a:rPr>
                <a:t>LANGUAGE</a:t>
              </a:r>
              <a:endParaRPr lang="en-US" sz="1200" b="1" dirty="0">
                <a:latin typeface="Ink Free" panose="03080402000500000000" pitchFamily="66" charset="0"/>
              </a:endParaRPr>
            </a:p>
          </p:txBody>
        </p:sp>
      </p:grpSp>
      <p:sp>
        <p:nvSpPr>
          <p:cNvPr id="106" name="Rectangle: Top Corners Rounded 105">
            <a:extLst>
              <a:ext uri="{FF2B5EF4-FFF2-40B4-BE49-F238E27FC236}">
                <a16:creationId xmlns:a16="http://schemas.microsoft.com/office/drawing/2014/main" id="{35572363-FCEC-08D4-CA94-054CFFAB379A}"/>
              </a:ext>
            </a:extLst>
          </p:cNvPr>
          <p:cNvSpPr/>
          <p:nvPr/>
        </p:nvSpPr>
        <p:spPr>
          <a:xfrm>
            <a:off x="1955800" y="4709090"/>
            <a:ext cx="7810500" cy="11616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7" name="Graphic 106" descr="Marker with solid fill">
            <a:extLst>
              <a:ext uri="{FF2B5EF4-FFF2-40B4-BE49-F238E27FC236}">
                <a16:creationId xmlns:a16="http://schemas.microsoft.com/office/drawing/2014/main" id="{D658C2FF-81E8-5F1F-3FA7-D42AC47B831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98818" y="4263937"/>
            <a:ext cx="914400" cy="914400"/>
          </a:xfrm>
          <a:prstGeom prst="rect">
            <a:avLst/>
          </a:prstGeom>
        </p:spPr>
      </p:pic>
      <p:pic>
        <p:nvPicPr>
          <p:cNvPr id="108" name="Picture 107" descr="Shape&#10;&#10;Description automatically generated with low confidence">
            <a:extLst>
              <a:ext uri="{FF2B5EF4-FFF2-40B4-BE49-F238E27FC236}">
                <a16:creationId xmlns:a16="http://schemas.microsoft.com/office/drawing/2014/main" id="{993479EF-2E67-CC76-3321-B3D83777C57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104102" flipH="1">
            <a:off x="10849986" y="3867633"/>
            <a:ext cx="792606" cy="792606"/>
          </a:xfrm>
          <a:prstGeom prst="rect">
            <a:avLst/>
          </a:prstGeom>
        </p:spPr>
      </p:pic>
      <p:pic>
        <p:nvPicPr>
          <p:cNvPr id="109" name="Picture 108" descr="Shape&#10;&#10;Description automatically generated with low confidence">
            <a:extLst>
              <a:ext uri="{FF2B5EF4-FFF2-40B4-BE49-F238E27FC236}">
                <a16:creationId xmlns:a16="http://schemas.microsoft.com/office/drawing/2014/main" id="{36BECD85-AA3E-B74D-4B24-521B7F6C55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0758607" flipH="1">
            <a:off x="9671957" y="3584783"/>
            <a:ext cx="875183" cy="875183"/>
          </a:xfrm>
          <a:prstGeom prst="rect">
            <a:avLst/>
          </a:prstGeom>
        </p:spPr>
      </p:pic>
      <p:pic>
        <p:nvPicPr>
          <p:cNvPr id="110" name="Picture 109" descr="Shape&#10;&#10;Description automatically generated with low confidence">
            <a:extLst>
              <a:ext uri="{FF2B5EF4-FFF2-40B4-BE49-F238E27FC236}">
                <a16:creationId xmlns:a16="http://schemas.microsoft.com/office/drawing/2014/main" id="{7C1E1F91-6DFE-CFDB-4C76-14C3D40870A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048206" y="4301178"/>
            <a:ext cx="927802" cy="927802"/>
          </a:xfrm>
          <a:prstGeom prst="rect">
            <a:avLst/>
          </a:prstGeom>
        </p:spPr>
      </p:pic>
      <p:pic>
        <p:nvPicPr>
          <p:cNvPr id="111" name="Picture 110" descr="Shape&#10;&#10;Description automatically generated with low confidence">
            <a:extLst>
              <a:ext uri="{FF2B5EF4-FFF2-40B4-BE49-F238E27FC236}">
                <a16:creationId xmlns:a16="http://schemas.microsoft.com/office/drawing/2014/main" id="{35FC6436-A071-3AB0-3EA2-6598A764FB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flipH="1" flipV="1">
            <a:off x="746092" y="4545890"/>
            <a:ext cx="927802" cy="927802"/>
          </a:xfrm>
          <a:prstGeom prst="rect">
            <a:avLst/>
          </a:prstGeom>
        </p:spPr>
      </p:pic>
      <p:pic>
        <p:nvPicPr>
          <p:cNvPr id="112" name="Graphic 111" descr="Sad face outline with solid fill">
            <a:extLst>
              <a:ext uri="{FF2B5EF4-FFF2-40B4-BE49-F238E27FC236}">
                <a16:creationId xmlns:a16="http://schemas.microsoft.com/office/drawing/2014/main" id="{E47FF866-A5BF-030B-CDFE-DDB79AC7165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665677">
            <a:off x="1118210" y="3607137"/>
            <a:ext cx="914400" cy="914400"/>
          </a:xfrm>
          <a:prstGeom prst="rect">
            <a:avLst/>
          </a:prstGeom>
        </p:spPr>
      </p:pic>
      <p:grpSp>
        <p:nvGrpSpPr>
          <p:cNvPr id="127" name="Group 126">
            <a:extLst>
              <a:ext uri="{FF2B5EF4-FFF2-40B4-BE49-F238E27FC236}">
                <a16:creationId xmlns:a16="http://schemas.microsoft.com/office/drawing/2014/main" id="{54472C81-FE80-F76D-B97D-120F9C4F59CA}"/>
              </a:ext>
            </a:extLst>
          </p:cNvPr>
          <p:cNvGrpSpPr/>
          <p:nvPr/>
        </p:nvGrpSpPr>
        <p:grpSpPr>
          <a:xfrm>
            <a:off x="3775194" y="1658703"/>
            <a:ext cx="1026727" cy="790630"/>
            <a:chOff x="3775194" y="1658703"/>
            <a:chExt cx="1026727" cy="790630"/>
          </a:xfrm>
        </p:grpSpPr>
        <p:pic>
          <p:nvPicPr>
            <p:cNvPr id="113" name="Picture 112" descr="Shape, circle&#10;&#10;Description automatically generated">
              <a:extLst>
                <a:ext uri="{FF2B5EF4-FFF2-40B4-BE49-F238E27FC236}">
                  <a16:creationId xmlns:a16="http://schemas.microsoft.com/office/drawing/2014/main" id="{D3AC374E-05CC-10FF-0AA9-BC7973B2F3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30186" b="46482" l="36618" r="54254">
                          <a14:foregroundMark x1="47417" y1="46300" x2="47417" y2="46300"/>
                          <a14:foregroundMark x1="43375" y1="39100" x2="43375" y2="39100"/>
                          <a14:foregroundMark x1="48167" y1="35200" x2="42625" y2="32850"/>
                          <a14:foregroundMark x1="42625" y1="32850" x2="40125" y2="39650"/>
                          <a14:foregroundMark x1="40125" y1="39650" x2="48667" y2="41350"/>
                          <a14:foregroundMark x1="48667" y1="41350" x2="48167" y2="33700"/>
                          <a14:foregroundMark x1="48667" y1="45900" x2="40958" y2="44150"/>
                          <a14:foregroundMark x1="40958" y1="44150" x2="37125" y2="38200"/>
                          <a14:foregroundMark x1="37125" y1="38200" x2="43083" y2="33600"/>
                          <a14:foregroundMark x1="43083" y1="33600" x2="50250" y2="37050"/>
                          <a14:foregroundMark x1="50250" y1="37050" x2="49458" y2="46000"/>
                          <a14:foregroundMark x1="49458" y1="46000" x2="49292" y2="46100"/>
                        </a14:backgroundRemoval>
                      </a14:imgEffect>
                    </a14:imgLayer>
                  </a14:imgProps>
                </a:ext>
              </a:extLst>
            </a:blip>
            <a:srcRect l="34413" t="28149" r="43542" b="51481"/>
            <a:stretch/>
          </p:blipFill>
          <p:spPr>
            <a:xfrm>
              <a:off x="3775194" y="1658703"/>
              <a:ext cx="1026727" cy="790630"/>
            </a:xfrm>
            <a:prstGeom prst="rect">
              <a:avLst/>
            </a:prstGeom>
          </p:spPr>
        </p:pic>
        <p:pic>
          <p:nvPicPr>
            <p:cNvPr id="115" name="Graphic 114" descr="Stars with solid fill">
              <a:extLst>
                <a:ext uri="{FF2B5EF4-FFF2-40B4-BE49-F238E27FC236}">
                  <a16:creationId xmlns:a16="http://schemas.microsoft.com/office/drawing/2014/main" id="{5553ABF1-BBC7-9932-E15A-D8AA771D19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 l="-1" r="45852" b="44525"/>
            <a:stretch/>
          </p:blipFill>
          <p:spPr>
            <a:xfrm rot="1601154">
              <a:off x="4063436" y="1831714"/>
              <a:ext cx="354021" cy="362692"/>
            </a:xfrm>
            <a:prstGeom prst="rect">
              <a:avLst/>
            </a:prstGeom>
          </p:spPr>
        </p:pic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E8970DE7-4682-A995-65FA-B59B55F0A840}"/>
              </a:ext>
            </a:extLst>
          </p:cNvPr>
          <p:cNvGrpSpPr/>
          <p:nvPr/>
        </p:nvGrpSpPr>
        <p:grpSpPr>
          <a:xfrm>
            <a:off x="6056041" y="1619930"/>
            <a:ext cx="794647" cy="735458"/>
            <a:chOff x="6056041" y="1619930"/>
            <a:chExt cx="794647" cy="735458"/>
          </a:xfrm>
        </p:grpSpPr>
        <p:pic>
          <p:nvPicPr>
            <p:cNvPr id="117" name="Picture 116" descr="Shape, circle&#10;&#10;Description automatically generated">
              <a:extLst>
                <a:ext uri="{FF2B5EF4-FFF2-40B4-BE49-F238E27FC236}">
                  <a16:creationId xmlns:a16="http://schemas.microsoft.com/office/drawing/2014/main" id="{A08BC658-8CF7-1E82-AF91-0E1209A0DF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0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5100" b="24900" l="43167" r="60292">
                          <a14:foregroundMark x1="54125" y1="23750" x2="48125" y2="23550"/>
                          <a14:foregroundMark x1="48125" y1="23550" x2="48125" y2="23550"/>
                          <a14:foregroundMark x1="49042" y1="24300" x2="43583" y2="19150"/>
                          <a14:foregroundMark x1="43583" y1="19150" x2="47792" y2="10750"/>
                          <a14:foregroundMark x1="47792" y1="10750" x2="56875" y2="10300"/>
                          <a14:foregroundMark x1="56875" y1="10300" x2="59417" y2="20300"/>
                          <a14:foregroundMark x1="59417" y1="20300" x2="51750" y2="24900"/>
                          <a14:foregroundMark x1="51750" y1="24900" x2="48250" y2="23550"/>
                          <a14:foregroundMark x1="58750" y1="17600" x2="50833" y2="22950"/>
                          <a14:foregroundMark x1="50833" y1="22950" x2="45167" y2="15650"/>
                          <a14:foregroundMark x1="45167" y1="15650" x2="54083" y2="11650"/>
                          <a14:foregroundMark x1="54083" y1="11650" x2="58625" y2="18100"/>
                          <a14:foregroundMark x1="58625" y1="18100" x2="58625" y2="18150"/>
                          <a14:foregroundMark x1="55375" y1="20950" x2="46583" y2="16900"/>
                          <a14:foregroundMark x1="46583" y1="16900" x2="55458" y2="14100"/>
                          <a14:foregroundMark x1="55458" y1="14100" x2="55667" y2="21300"/>
                          <a14:foregroundMark x1="55667" y1="21300" x2="54917" y2="21500"/>
                        </a14:backgroundRemoval>
                      </a14:imgEffect>
                    </a14:imgLayer>
                  </a14:imgProps>
                </a:ext>
              </a:extLst>
            </a:blip>
            <a:srcRect l="41057" t="2771" r="37537" b="73454"/>
            <a:stretch/>
          </p:blipFill>
          <p:spPr>
            <a:xfrm rot="263114">
              <a:off x="6056041" y="1619930"/>
              <a:ext cx="794647" cy="735458"/>
            </a:xfrm>
            <a:prstGeom prst="rect">
              <a:avLst/>
            </a:prstGeom>
          </p:spPr>
        </p:pic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45D64EDB-E738-FC32-CCD9-C1C8177AB056}"/>
                </a:ext>
              </a:extLst>
            </p:cNvPr>
            <p:cNvGrpSpPr/>
            <p:nvPr/>
          </p:nvGrpSpPr>
          <p:grpSpPr>
            <a:xfrm>
              <a:off x="6305269" y="1912575"/>
              <a:ext cx="230160" cy="215328"/>
              <a:chOff x="6305269" y="1912575"/>
              <a:chExt cx="230160" cy="215328"/>
            </a:xfrm>
          </p:grpSpPr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5C130554-2062-DC66-FD13-11D70FF96AF7}"/>
                  </a:ext>
                </a:extLst>
              </p:cNvPr>
              <p:cNvSpPr/>
              <p:nvPr/>
            </p:nvSpPr>
            <p:spPr>
              <a:xfrm rot="19781754">
                <a:off x="6305269" y="1912575"/>
                <a:ext cx="141484" cy="140885"/>
              </a:xfrm>
              <a:custGeom>
                <a:avLst/>
                <a:gdLst>
                  <a:gd name="connsiteX0" fmla="*/ 138052 w 141484"/>
                  <a:gd name="connsiteY0" fmla="*/ 62024 h 140885"/>
                  <a:gd name="connsiteX1" fmla="*/ 140872 w 141484"/>
                  <a:gd name="connsiteY1" fmla="*/ 51099 h 140885"/>
                  <a:gd name="connsiteX2" fmla="*/ 131709 w 141484"/>
                  <a:gd name="connsiteY2" fmla="*/ 44756 h 140885"/>
                  <a:gd name="connsiteX3" fmla="*/ 99287 w 141484"/>
                  <a:gd name="connsiteY3" fmla="*/ 44756 h 140885"/>
                  <a:gd name="connsiteX4" fmla="*/ 90125 w 141484"/>
                  <a:gd name="connsiteY4" fmla="*/ 38060 h 140885"/>
                  <a:gd name="connsiteX5" fmla="*/ 79905 w 141484"/>
                  <a:gd name="connsiteY5" fmla="*/ 6696 h 140885"/>
                  <a:gd name="connsiteX6" fmla="*/ 70742 w 141484"/>
                  <a:gd name="connsiteY6" fmla="*/ 0 h 140885"/>
                  <a:gd name="connsiteX7" fmla="*/ 61579 w 141484"/>
                  <a:gd name="connsiteY7" fmla="*/ 6696 h 140885"/>
                  <a:gd name="connsiteX8" fmla="*/ 51360 w 141484"/>
                  <a:gd name="connsiteY8" fmla="*/ 38060 h 140885"/>
                  <a:gd name="connsiteX9" fmla="*/ 42197 w 141484"/>
                  <a:gd name="connsiteY9" fmla="*/ 44756 h 140885"/>
                  <a:gd name="connsiteX10" fmla="*/ 9775 w 141484"/>
                  <a:gd name="connsiteY10" fmla="*/ 44756 h 140885"/>
                  <a:gd name="connsiteX11" fmla="*/ 613 w 141484"/>
                  <a:gd name="connsiteY11" fmla="*/ 51099 h 140885"/>
                  <a:gd name="connsiteX12" fmla="*/ 3432 w 141484"/>
                  <a:gd name="connsiteY12" fmla="*/ 62024 h 140885"/>
                  <a:gd name="connsiteX13" fmla="*/ 14709 w 141484"/>
                  <a:gd name="connsiteY13" fmla="*/ 72244 h 140885"/>
                  <a:gd name="connsiteX14" fmla="*/ 29158 w 141484"/>
                  <a:gd name="connsiteY14" fmla="*/ 84931 h 140885"/>
                  <a:gd name="connsiteX15" fmla="*/ 31977 w 141484"/>
                  <a:gd name="connsiteY15" fmla="*/ 89512 h 140885"/>
                  <a:gd name="connsiteX16" fmla="*/ 31977 w 141484"/>
                  <a:gd name="connsiteY16" fmla="*/ 95151 h 140885"/>
                  <a:gd name="connsiteX17" fmla="*/ 22110 w 141484"/>
                  <a:gd name="connsiteY17" fmla="*/ 128277 h 140885"/>
                  <a:gd name="connsiteX18" fmla="*/ 25634 w 141484"/>
                  <a:gd name="connsiteY18" fmla="*/ 138849 h 140885"/>
                  <a:gd name="connsiteX19" fmla="*/ 36911 w 141484"/>
                  <a:gd name="connsiteY19" fmla="*/ 139202 h 140885"/>
                  <a:gd name="connsiteX20" fmla="*/ 65104 w 141484"/>
                  <a:gd name="connsiteY20" fmla="*/ 119467 h 140885"/>
                  <a:gd name="connsiteX21" fmla="*/ 76028 w 141484"/>
                  <a:gd name="connsiteY21" fmla="*/ 119467 h 140885"/>
                  <a:gd name="connsiteX22" fmla="*/ 104221 w 141484"/>
                  <a:gd name="connsiteY22" fmla="*/ 139202 h 140885"/>
                  <a:gd name="connsiteX23" fmla="*/ 115498 w 141484"/>
                  <a:gd name="connsiteY23" fmla="*/ 138849 h 140885"/>
                  <a:gd name="connsiteX24" fmla="*/ 119022 w 141484"/>
                  <a:gd name="connsiteY24" fmla="*/ 128277 h 140885"/>
                  <a:gd name="connsiteX25" fmla="*/ 109507 w 141484"/>
                  <a:gd name="connsiteY25" fmla="*/ 95151 h 140885"/>
                  <a:gd name="connsiteX26" fmla="*/ 112326 w 141484"/>
                  <a:gd name="connsiteY26" fmla="*/ 84931 h 140885"/>
                  <a:gd name="connsiteX27" fmla="*/ 138052 w 141484"/>
                  <a:gd name="connsiteY27" fmla="*/ 62024 h 14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41484" h="140885">
                    <a:moveTo>
                      <a:pt x="138052" y="62024"/>
                    </a:moveTo>
                    <a:cubicBezTo>
                      <a:pt x="141224" y="59205"/>
                      <a:pt x="142281" y="54976"/>
                      <a:pt x="140872" y="51099"/>
                    </a:cubicBezTo>
                    <a:cubicBezTo>
                      <a:pt x="139462" y="47223"/>
                      <a:pt x="135938" y="44756"/>
                      <a:pt x="131709" y="44756"/>
                    </a:cubicBezTo>
                    <a:lnTo>
                      <a:pt x="99287" y="44756"/>
                    </a:lnTo>
                    <a:cubicBezTo>
                      <a:pt x="95058" y="44756"/>
                      <a:pt x="91534" y="41937"/>
                      <a:pt x="90125" y="38060"/>
                    </a:cubicBezTo>
                    <a:lnTo>
                      <a:pt x="79905" y="6696"/>
                    </a:lnTo>
                    <a:cubicBezTo>
                      <a:pt x="78495" y="2819"/>
                      <a:pt x="74971" y="0"/>
                      <a:pt x="70742" y="0"/>
                    </a:cubicBezTo>
                    <a:cubicBezTo>
                      <a:pt x="66513" y="0"/>
                      <a:pt x="62989" y="2819"/>
                      <a:pt x="61579" y="6696"/>
                    </a:cubicBezTo>
                    <a:lnTo>
                      <a:pt x="51360" y="38060"/>
                    </a:lnTo>
                    <a:cubicBezTo>
                      <a:pt x="49950" y="41937"/>
                      <a:pt x="46426" y="44756"/>
                      <a:pt x="42197" y="44756"/>
                    </a:cubicBezTo>
                    <a:lnTo>
                      <a:pt x="9775" y="44756"/>
                    </a:lnTo>
                    <a:cubicBezTo>
                      <a:pt x="5899" y="44756"/>
                      <a:pt x="2022" y="47223"/>
                      <a:pt x="613" y="51099"/>
                    </a:cubicBezTo>
                    <a:cubicBezTo>
                      <a:pt x="-797" y="54976"/>
                      <a:pt x="260" y="59205"/>
                      <a:pt x="3432" y="62024"/>
                    </a:cubicBezTo>
                    <a:lnTo>
                      <a:pt x="14709" y="72244"/>
                    </a:lnTo>
                    <a:lnTo>
                      <a:pt x="29158" y="84931"/>
                    </a:lnTo>
                    <a:cubicBezTo>
                      <a:pt x="30567" y="86340"/>
                      <a:pt x="31625" y="87750"/>
                      <a:pt x="31977" y="89512"/>
                    </a:cubicBezTo>
                    <a:cubicBezTo>
                      <a:pt x="32329" y="91274"/>
                      <a:pt x="32329" y="93388"/>
                      <a:pt x="31977" y="95151"/>
                    </a:cubicBezTo>
                    <a:lnTo>
                      <a:pt x="22110" y="128277"/>
                    </a:lnTo>
                    <a:cubicBezTo>
                      <a:pt x="20700" y="132154"/>
                      <a:pt x="22110" y="136382"/>
                      <a:pt x="25634" y="138849"/>
                    </a:cubicBezTo>
                    <a:cubicBezTo>
                      <a:pt x="28805" y="141316"/>
                      <a:pt x="33387" y="141316"/>
                      <a:pt x="36911" y="139202"/>
                    </a:cubicBezTo>
                    <a:lnTo>
                      <a:pt x="65104" y="119467"/>
                    </a:lnTo>
                    <a:cubicBezTo>
                      <a:pt x="68275" y="117000"/>
                      <a:pt x="72857" y="117000"/>
                      <a:pt x="76028" y="119467"/>
                    </a:cubicBezTo>
                    <a:lnTo>
                      <a:pt x="104221" y="139202"/>
                    </a:lnTo>
                    <a:cubicBezTo>
                      <a:pt x="107745" y="141669"/>
                      <a:pt x="111974" y="141316"/>
                      <a:pt x="115498" y="138849"/>
                    </a:cubicBezTo>
                    <a:cubicBezTo>
                      <a:pt x="118670" y="136382"/>
                      <a:pt x="120079" y="132154"/>
                      <a:pt x="119022" y="128277"/>
                    </a:cubicBezTo>
                    <a:lnTo>
                      <a:pt x="109507" y="95151"/>
                    </a:lnTo>
                    <a:cubicBezTo>
                      <a:pt x="108450" y="91626"/>
                      <a:pt x="109507" y="87398"/>
                      <a:pt x="112326" y="84931"/>
                    </a:cubicBezTo>
                    <a:lnTo>
                      <a:pt x="138052" y="62024"/>
                    </a:lnTo>
                    <a:close/>
                  </a:path>
                </a:pathLst>
              </a:custGeom>
              <a:solidFill>
                <a:srgbClr val="C00000"/>
              </a:solidFill>
              <a:ln w="34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644C353C-ADEB-32F7-FDD1-9CEAAF256F22}"/>
                  </a:ext>
                </a:extLst>
              </p:cNvPr>
              <p:cNvSpPr/>
              <p:nvPr/>
            </p:nvSpPr>
            <p:spPr>
              <a:xfrm rot="19781754">
                <a:off x="6451016" y="2043678"/>
                <a:ext cx="84413" cy="84225"/>
              </a:xfrm>
              <a:custGeom>
                <a:avLst/>
                <a:gdLst>
                  <a:gd name="connsiteX0" fmla="*/ 82381 w 84413"/>
                  <a:gd name="connsiteY0" fmla="*/ 37355 h 84225"/>
                  <a:gd name="connsiteX1" fmla="*/ 84144 w 84413"/>
                  <a:gd name="connsiteY1" fmla="*/ 31012 h 84225"/>
                  <a:gd name="connsiteX2" fmla="*/ 78857 w 84413"/>
                  <a:gd name="connsiteY2" fmla="*/ 27136 h 84225"/>
                  <a:gd name="connsiteX3" fmla="*/ 59475 w 84413"/>
                  <a:gd name="connsiteY3" fmla="*/ 27136 h 84225"/>
                  <a:gd name="connsiteX4" fmla="*/ 54189 w 84413"/>
                  <a:gd name="connsiteY4" fmla="*/ 23259 h 84225"/>
                  <a:gd name="connsiteX5" fmla="*/ 47845 w 84413"/>
                  <a:gd name="connsiteY5" fmla="*/ 4229 h 84225"/>
                  <a:gd name="connsiteX6" fmla="*/ 42207 w 84413"/>
                  <a:gd name="connsiteY6" fmla="*/ 0 h 84225"/>
                  <a:gd name="connsiteX7" fmla="*/ 36568 w 84413"/>
                  <a:gd name="connsiteY7" fmla="*/ 3876 h 84225"/>
                  <a:gd name="connsiteX8" fmla="*/ 30225 w 84413"/>
                  <a:gd name="connsiteY8" fmla="*/ 22907 h 84225"/>
                  <a:gd name="connsiteX9" fmla="*/ 24939 w 84413"/>
                  <a:gd name="connsiteY9" fmla="*/ 26783 h 84225"/>
                  <a:gd name="connsiteX10" fmla="*/ 5556 w 84413"/>
                  <a:gd name="connsiteY10" fmla="*/ 26783 h 84225"/>
                  <a:gd name="connsiteX11" fmla="*/ 270 w 84413"/>
                  <a:gd name="connsiteY11" fmla="*/ 30660 h 84225"/>
                  <a:gd name="connsiteX12" fmla="*/ 2032 w 84413"/>
                  <a:gd name="connsiteY12" fmla="*/ 37003 h 84225"/>
                  <a:gd name="connsiteX13" fmla="*/ 8728 w 84413"/>
                  <a:gd name="connsiteY13" fmla="*/ 42994 h 84225"/>
                  <a:gd name="connsiteX14" fmla="*/ 17186 w 84413"/>
                  <a:gd name="connsiteY14" fmla="*/ 50747 h 84225"/>
                  <a:gd name="connsiteX15" fmla="*/ 18948 w 84413"/>
                  <a:gd name="connsiteY15" fmla="*/ 53566 h 84225"/>
                  <a:gd name="connsiteX16" fmla="*/ 18948 w 84413"/>
                  <a:gd name="connsiteY16" fmla="*/ 56738 h 84225"/>
                  <a:gd name="connsiteX17" fmla="*/ 12957 w 84413"/>
                  <a:gd name="connsiteY17" fmla="*/ 76825 h 84225"/>
                  <a:gd name="connsiteX18" fmla="*/ 15071 w 84413"/>
                  <a:gd name="connsiteY18" fmla="*/ 83169 h 84225"/>
                  <a:gd name="connsiteX19" fmla="*/ 21767 w 84413"/>
                  <a:gd name="connsiteY19" fmla="*/ 83169 h 84225"/>
                  <a:gd name="connsiteX20" fmla="*/ 38683 w 84413"/>
                  <a:gd name="connsiteY20" fmla="*/ 71187 h 84225"/>
                  <a:gd name="connsiteX21" fmla="*/ 45378 w 84413"/>
                  <a:gd name="connsiteY21" fmla="*/ 71187 h 84225"/>
                  <a:gd name="connsiteX22" fmla="*/ 62294 w 84413"/>
                  <a:gd name="connsiteY22" fmla="*/ 83169 h 84225"/>
                  <a:gd name="connsiteX23" fmla="*/ 68990 w 84413"/>
                  <a:gd name="connsiteY23" fmla="*/ 83169 h 84225"/>
                  <a:gd name="connsiteX24" fmla="*/ 71104 w 84413"/>
                  <a:gd name="connsiteY24" fmla="*/ 76825 h 84225"/>
                  <a:gd name="connsiteX25" fmla="*/ 65113 w 84413"/>
                  <a:gd name="connsiteY25" fmla="*/ 56738 h 84225"/>
                  <a:gd name="connsiteX26" fmla="*/ 66875 w 84413"/>
                  <a:gd name="connsiteY26" fmla="*/ 50747 h 84225"/>
                  <a:gd name="connsiteX27" fmla="*/ 82381 w 84413"/>
                  <a:gd name="connsiteY27" fmla="*/ 37355 h 84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84413" h="84225">
                    <a:moveTo>
                      <a:pt x="82381" y="37355"/>
                    </a:moveTo>
                    <a:cubicBezTo>
                      <a:pt x="84144" y="35593"/>
                      <a:pt x="84848" y="33126"/>
                      <a:pt x="84144" y="31012"/>
                    </a:cubicBezTo>
                    <a:cubicBezTo>
                      <a:pt x="83439" y="28898"/>
                      <a:pt x="80972" y="27136"/>
                      <a:pt x="78857" y="27136"/>
                    </a:cubicBezTo>
                    <a:lnTo>
                      <a:pt x="59475" y="27136"/>
                    </a:lnTo>
                    <a:cubicBezTo>
                      <a:pt x="57008" y="27136"/>
                      <a:pt x="54894" y="25373"/>
                      <a:pt x="54189" y="23259"/>
                    </a:cubicBezTo>
                    <a:lnTo>
                      <a:pt x="47845" y="4229"/>
                    </a:lnTo>
                    <a:cubicBezTo>
                      <a:pt x="46788" y="1762"/>
                      <a:pt x="44674" y="0"/>
                      <a:pt x="42207" y="0"/>
                    </a:cubicBezTo>
                    <a:cubicBezTo>
                      <a:pt x="39740" y="0"/>
                      <a:pt x="37625" y="1762"/>
                      <a:pt x="36568" y="3876"/>
                    </a:cubicBezTo>
                    <a:lnTo>
                      <a:pt x="30225" y="22907"/>
                    </a:lnTo>
                    <a:cubicBezTo>
                      <a:pt x="29520" y="25373"/>
                      <a:pt x="27406" y="26783"/>
                      <a:pt x="24939" y="26783"/>
                    </a:cubicBezTo>
                    <a:lnTo>
                      <a:pt x="5556" y="26783"/>
                    </a:lnTo>
                    <a:cubicBezTo>
                      <a:pt x="3089" y="26783"/>
                      <a:pt x="975" y="28193"/>
                      <a:pt x="270" y="30660"/>
                    </a:cubicBezTo>
                    <a:cubicBezTo>
                      <a:pt x="-435" y="32774"/>
                      <a:pt x="270" y="35593"/>
                      <a:pt x="2032" y="37003"/>
                    </a:cubicBezTo>
                    <a:lnTo>
                      <a:pt x="8728" y="42994"/>
                    </a:lnTo>
                    <a:lnTo>
                      <a:pt x="17186" y="50747"/>
                    </a:lnTo>
                    <a:cubicBezTo>
                      <a:pt x="17891" y="51452"/>
                      <a:pt x="18595" y="52509"/>
                      <a:pt x="18948" y="53566"/>
                    </a:cubicBezTo>
                    <a:cubicBezTo>
                      <a:pt x="19300" y="54623"/>
                      <a:pt x="19300" y="55681"/>
                      <a:pt x="18948" y="56738"/>
                    </a:cubicBezTo>
                    <a:lnTo>
                      <a:pt x="12957" y="76825"/>
                    </a:lnTo>
                    <a:cubicBezTo>
                      <a:pt x="12252" y="79292"/>
                      <a:pt x="12957" y="81759"/>
                      <a:pt x="15071" y="83169"/>
                    </a:cubicBezTo>
                    <a:cubicBezTo>
                      <a:pt x="17186" y="84578"/>
                      <a:pt x="19653" y="84578"/>
                      <a:pt x="21767" y="83169"/>
                    </a:cubicBezTo>
                    <a:lnTo>
                      <a:pt x="38683" y="71187"/>
                    </a:lnTo>
                    <a:cubicBezTo>
                      <a:pt x="40797" y="69777"/>
                      <a:pt x="43264" y="69777"/>
                      <a:pt x="45378" y="71187"/>
                    </a:cubicBezTo>
                    <a:lnTo>
                      <a:pt x="62294" y="83169"/>
                    </a:lnTo>
                    <a:cubicBezTo>
                      <a:pt x="64409" y="84578"/>
                      <a:pt x="66875" y="84578"/>
                      <a:pt x="68990" y="83169"/>
                    </a:cubicBezTo>
                    <a:cubicBezTo>
                      <a:pt x="71104" y="81759"/>
                      <a:pt x="71809" y="78940"/>
                      <a:pt x="71104" y="76825"/>
                    </a:cubicBezTo>
                    <a:lnTo>
                      <a:pt x="65113" y="56738"/>
                    </a:lnTo>
                    <a:cubicBezTo>
                      <a:pt x="64409" y="54623"/>
                      <a:pt x="65113" y="52157"/>
                      <a:pt x="66875" y="50747"/>
                    </a:cubicBezTo>
                    <a:lnTo>
                      <a:pt x="82381" y="37355"/>
                    </a:lnTo>
                    <a:close/>
                  </a:path>
                </a:pathLst>
              </a:custGeom>
              <a:solidFill>
                <a:srgbClr val="C00000"/>
              </a:solidFill>
              <a:ln w="34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883B6C42-13C5-D7D9-DF64-9D010AE65E88}"/>
              </a:ext>
            </a:extLst>
          </p:cNvPr>
          <p:cNvGrpSpPr/>
          <p:nvPr/>
        </p:nvGrpSpPr>
        <p:grpSpPr>
          <a:xfrm>
            <a:off x="8087714" y="2312170"/>
            <a:ext cx="794647" cy="735458"/>
            <a:chOff x="8087714" y="2312170"/>
            <a:chExt cx="794647" cy="735458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C35DE425-BAEA-EC4A-8977-4163C37C9EA3}"/>
                </a:ext>
              </a:extLst>
            </p:cNvPr>
            <p:cNvGrpSpPr/>
            <p:nvPr/>
          </p:nvGrpSpPr>
          <p:grpSpPr>
            <a:xfrm>
              <a:off x="8087714" y="2312170"/>
              <a:ext cx="794647" cy="735458"/>
              <a:chOff x="8087714" y="2312170"/>
              <a:chExt cx="794647" cy="735458"/>
            </a:xfrm>
          </p:grpSpPr>
          <p:pic>
            <p:nvPicPr>
              <p:cNvPr id="121" name="Picture 120" descr="Shape, circle&#10;&#10;Description automatically generated">
                <a:extLst>
                  <a:ext uri="{FF2B5EF4-FFF2-40B4-BE49-F238E27FC236}">
                    <a16:creationId xmlns:a16="http://schemas.microsoft.com/office/drawing/2014/main" id="{5606CF46-E715-ACB8-907C-A2AC0272211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0">
                <a:extLst>
                  <a:ext uri="{BEBA8EAE-BF5A-486C-A8C5-ECC9F3942E4B}">
                    <a14:imgProps xmlns:a14="http://schemas.microsoft.com/office/drawing/2010/main">
                      <a14:imgLayer r:embed="rId17">
                        <a14:imgEffect>
                          <a14:backgroundRemoval t="5100" b="24900" l="43167" r="60292">
                            <a14:foregroundMark x1="54125" y1="23750" x2="48125" y2="23550"/>
                            <a14:foregroundMark x1="48125" y1="23550" x2="48125" y2="23550"/>
                            <a14:foregroundMark x1="49042" y1="24300" x2="43583" y2="19150"/>
                            <a14:foregroundMark x1="43583" y1="19150" x2="47792" y2="10750"/>
                            <a14:foregroundMark x1="47792" y1="10750" x2="56875" y2="10300"/>
                            <a14:foregroundMark x1="56875" y1="10300" x2="59417" y2="20300"/>
                            <a14:foregroundMark x1="59417" y1="20300" x2="51750" y2="24900"/>
                            <a14:foregroundMark x1="51750" y1="24900" x2="48250" y2="23550"/>
                            <a14:foregroundMark x1="58750" y1="17600" x2="50833" y2="22950"/>
                            <a14:foregroundMark x1="50833" y1="22950" x2="45167" y2="15650"/>
                            <a14:foregroundMark x1="45167" y1="15650" x2="54083" y2="11650"/>
                            <a14:foregroundMark x1="54083" y1="11650" x2="58625" y2="18100"/>
                            <a14:foregroundMark x1="58625" y1="18100" x2="58625" y2="18150"/>
                            <a14:foregroundMark x1="55375" y1="20950" x2="46583" y2="16900"/>
                            <a14:foregroundMark x1="46583" y1="16900" x2="55458" y2="14100"/>
                            <a14:foregroundMark x1="55458" y1="14100" x2="55667" y2="21300"/>
                            <a14:foregroundMark x1="55667" y1="21300" x2="54917" y2="21500"/>
                          </a14:backgroundRemoval>
                        </a14:imgEffect>
                      </a14:imgLayer>
                    </a14:imgProps>
                  </a:ext>
                </a:extLst>
              </a:blip>
              <a:srcRect l="41057" t="2771" r="37537" b="73454"/>
              <a:stretch/>
            </p:blipFill>
            <p:spPr>
              <a:xfrm rot="263114">
                <a:off x="8087714" y="2312170"/>
                <a:ext cx="794647" cy="735458"/>
              </a:xfrm>
              <a:prstGeom prst="rect">
                <a:avLst/>
              </a:prstGeom>
            </p:spPr>
          </p:pic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4E223FF4-4B94-C763-8460-F0F46A53726B}"/>
                  </a:ext>
                </a:extLst>
              </p:cNvPr>
              <p:cNvGrpSpPr/>
              <p:nvPr/>
            </p:nvGrpSpPr>
            <p:grpSpPr>
              <a:xfrm>
                <a:off x="8279105" y="2592661"/>
                <a:ext cx="381658" cy="213773"/>
                <a:chOff x="8279105" y="2592661"/>
                <a:chExt cx="381658" cy="213773"/>
              </a:xfrm>
            </p:grpSpPr>
            <p:sp>
              <p:nvSpPr>
                <p:cNvPr id="124" name="Freeform: Shape 123">
                  <a:extLst>
                    <a:ext uri="{FF2B5EF4-FFF2-40B4-BE49-F238E27FC236}">
                      <a16:creationId xmlns:a16="http://schemas.microsoft.com/office/drawing/2014/main" id="{E2F87056-022E-4D73-E03A-468D75634B3B}"/>
                    </a:ext>
                  </a:extLst>
                </p:cNvPr>
                <p:cNvSpPr/>
                <p:nvPr/>
              </p:nvSpPr>
              <p:spPr>
                <a:xfrm rot="19781754">
                  <a:off x="8279105" y="2620477"/>
                  <a:ext cx="215768" cy="185957"/>
                </a:xfrm>
                <a:custGeom>
                  <a:avLst/>
                  <a:gdLst>
                    <a:gd name="connsiteX0" fmla="*/ 138052 w 141484"/>
                    <a:gd name="connsiteY0" fmla="*/ 62024 h 140885"/>
                    <a:gd name="connsiteX1" fmla="*/ 140872 w 141484"/>
                    <a:gd name="connsiteY1" fmla="*/ 51099 h 140885"/>
                    <a:gd name="connsiteX2" fmla="*/ 131709 w 141484"/>
                    <a:gd name="connsiteY2" fmla="*/ 44756 h 140885"/>
                    <a:gd name="connsiteX3" fmla="*/ 99287 w 141484"/>
                    <a:gd name="connsiteY3" fmla="*/ 44756 h 140885"/>
                    <a:gd name="connsiteX4" fmla="*/ 90125 w 141484"/>
                    <a:gd name="connsiteY4" fmla="*/ 38060 h 140885"/>
                    <a:gd name="connsiteX5" fmla="*/ 79905 w 141484"/>
                    <a:gd name="connsiteY5" fmla="*/ 6696 h 140885"/>
                    <a:gd name="connsiteX6" fmla="*/ 70742 w 141484"/>
                    <a:gd name="connsiteY6" fmla="*/ 0 h 140885"/>
                    <a:gd name="connsiteX7" fmla="*/ 61579 w 141484"/>
                    <a:gd name="connsiteY7" fmla="*/ 6696 h 140885"/>
                    <a:gd name="connsiteX8" fmla="*/ 51360 w 141484"/>
                    <a:gd name="connsiteY8" fmla="*/ 38060 h 140885"/>
                    <a:gd name="connsiteX9" fmla="*/ 42197 w 141484"/>
                    <a:gd name="connsiteY9" fmla="*/ 44756 h 140885"/>
                    <a:gd name="connsiteX10" fmla="*/ 9775 w 141484"/>
                    <a:gd name="connsiteY10" fmla="*/ 44756 h 140885"/>
                    <a:gd name="connsiteX11" fmla="*/ 613 w 141484"/>
                    <a:gd name="connsiteY11" fmla="*/ 51099 h 140885"/>
                    <a:gd name="connsiteX12" fmla="*/ 3432 w 141484"/>
                    <a:gd name="connsiteY12" fmla="*/ 62024 h 140885"/>
                    <a:gd name="connsiteX13" fmla="*/ 14709 w 141484"/>
                    <a:gd name="connsiteY13" fmla="*/ 72244 h 140885"/>
                    <a:gd name="connsiteX14" fmla="*/ 29158 w 141484"/>
                    <a:gd name="connsiteY14" fmla="*/ 84931 h 140885"/>
                    <a:gd name="connsiteX15" fmla="*/ 31977 w 141484"/>
                    <a:gd name="connsiteY15" fmla="*/ 89512 h 140885"/>
                    <a:gd name="connsiteX16" fmla="*/ 31977 w 141484"/>
                    <a:gd name="connsiteY16" fmla="*/ 95151 h 140885"/>
                    <a:gd name="connsiteX17" fmla="*/ 22110 w 141484"/>
                    <a:gd name="connsiteY17" fmla="*/ 128277 h 140885"/>
                    <a:gd name="connsiteX18" fmla="*/ 25634 w 141484"/>
                    <a:gd name="connsiteY18" fmla="*/ 138849 h 140885"/>
                    <a:gd name="connsiteX19" fmla="*/ 36911 w 141484"/>
                    <a:gd name="connsiteY19" fmla="*/ 139202 h 140885"/>
                    <a:gd name="connsiteX20" fmla="*/ 65104 w 141484"/>
                    <a:gd name="connsiteY20" fmla="*/ 119467 h 140885"/>
                    <a:gd name="connsiteX21" fmla="*/ 76028 w 141484"/>
                    <a:gd name="connsiteY21" fmla="*/ 119467 h 140885"/>
                    <a:gd name="connsiteX22" fmla="*/ 104221 w 141484"/>
                    <a:gd name="connsiteY22" fmla="*/ 139202 h 140885"/>
                    <a:gd name="connsiteX23" fmla="*/ 115498 w 141484"/>
                    <a:gd name="connsiteY23" fmla="*/ 138849 h 140885"/>
                    <a:gd name="connsiteX24" fmla="*/ 119022 w 141484"/>
                    <a:gd name="connsiteY24" fmla="*/ 128277 h 140885"/>
                    <a:gd name="connsiteX25" fmla="*/ 109507 w 141484"/>
                    <a:gd name="connsiteY25" fmla="*/ 95151 h 140885"/>
                    <a:gd name="connsiteX26" fmla="*/ 112326 w 141484"/>
                    <a:gd name="connsiteY26" fmla="*/ 84931 h 140885"/>
                    <a:gd name="connsiteX27" fmla="*/ 138052 w 141484"/>
                    <a:gd name="connsiteY27" fmla="*/ 62024 h 1408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41484" h="140885">
                      <a:moveTo>
                        <a:pt x="138052" y="62024"/>
                      </a:moveTo>
                      <a:cubicBezTo>
                        <a:pt x="141224" y="59205"/>
                        <a:pt x="142281" y="54976"/>
                        <a:pt x="140872" y="51099"/>
                      </a:cubicBezTo>
                      <a:cubicBezTo>
                        <a:pt x="139462" y="47223"/>
                        <a:pt x="135938" y="44756"/>
                        <a:pt x="131709" y="44756"/>
                      </a:cubicBezTo>
                      <a:lnTo>
                        <a:pt x="99287" y="44756"/>
                      </a:lnTo>
                      <a:cubicBezTo>
                        <a:pt x="95058" y="44756"/>
                        <a:pt x="91534" y="41937"/>
                        <a:pt x="90125" y="38060"/>
                      </a:cubicBezTo>
                      <a:lnTo>
                        <a:pt x="79905" y="6696"/>
                      </a:lnTo>
                      <a:cubicBezTo>
                        <a:pt x="78495" y="2819"/>
                        <a:pt x="74971" y="0"/>
                        <a:pt x="70742" y="0"/>
                      </a:cubicBezTo>
                      <a:cubicBezTo>
                        <a:pt x="66513" y="0"/>
                        <a:pt x="62989" y="2819"/>
                        <a:pt x="61579" y="6696"/>
                      </a:cubicBezTo>
                      <a:lnTo>
                        <a:pt x="51360" y="38060"/>
                      </a:lnTo>
                      <a:cubicBezTo>
                        <a:pt x="49950" y="41937"/>
                        <a:pt x="46426" y="44756"/>
                        <a:pt x="42197" y="44756"/>
                      </a:cubicBezTo>
                      <a:lnTo>
                        <a:pt x="9775" y="44756"/>
                      </a:lnTo>
                      <a:cubicBezTo>
                        <a:pt x="5899" y="44756"/>
                        <a:pt x="2022" y="47223"/>
                        <a:pt x="613" y="51099"/>
                      </a:cubicBezTo>
                      <a:cubicBezTo>
                        <a:pt x="-797" y="54976"/>
                        <a:pt x="260" y="59205"/>
                        <a:pt x="3432" y="62024"/>
                      </a:cubicBezTo>
                      <a:lnTo>
                        <a:pt x="14709" y="72244"/>
                      </a:lnTo>
                      <a:lnTo>
                        <a:pt x="29158" y="84931"/>
                      </a:lnTo>
                      <a:cubicBezTo>
                        <a:pt x="30567" y="86340"/>
                        <a:pt x="31625" y="87750"/>
                        <a:pt x="31977" y="89512"/>
                      </a:cubicBezTo>
                      <a:cubicBezTo>
                        <a:pt x="32329" y="91274"/>
                        <a:pt x="32329" y="93388"/>
                        <a:pt x="31977" y="95151"/>
                      </a:cubicBezTo>
                      <a:lnTo>
                        <a:pt x="22110" y="128277"/>
                      </a:lnTo>
                      <a:cubicBezTo>
                        <a:pt x="20700" y="132154"/>
                        <a:pt x="22110" y="136382"/>
                        <a:pt x="25634" y="138849"/>
                      </a:cubicBezTo>
                      <a:cubicBezTo>
                        <a:pt x="28805" y="141316"/>
                        <a:pt x="33387" y="141316"/>
                        <a:pt x="36911" y="139202"/>
                      </a:cubicBezTo>
                      <a:lnTo>
                        <a:pt x="65104" y="119467"/>
                      </a:lnTo>
                      <a:cubicBezTo>
                        <a:pt x="68275" y="117000"/>
                        <a:pt x="72857" y="117000"/>
                        <a:pt x="76028" y="119467"/>
                      </a:cubicBezTo>
                      <a:lnTo>
                        <a:pt x="104221" y="139202"/>
                      </a:lnTo>
                      <a:cubicBezTo>
                        <a:pt x="107745" y="141669"/>
                        <a:pt x="111974" y="141316"/>
                        <a:pt x="115498" y="138849"/>
                      </a:cubicBezTo>
                      <a:cubicBezTo>
                        <a:pt x="118670" y="136382"/>
                        <a:pt x="120079" y="132154"/>
                        <a:pt x="119022" y="128277"/>
                      </a:cubicBezTo>
                      <a:lnTo>
                        <a:pt x="109507" y="95151"/>
                      </a:lnTo>
                      <a:cubicBezTo>
                        <a:pt x="108450" y="91626"/>
                        <a:pt x="109507" y="87398"/>
                        <a:pt x="112326" y="84931"/>
                      </a:cubicBezTo>
                      <a:lnTo>
                        <a:pt x="138052" y="62024"/>
                      </a:lnTo>
                      <a:close/>
                    </a:path>
                  </a:pathLst>
                </a:custGeom>
                <a:solidFill>
                  <a:srgbClr val="C00000"/>
                </a:solidFill>
                <a:ln w="347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5" name="Freeform: Shape 124">
                  <a:extLst>
                    <a:ext uri="{FF2B5EF4-FFF2-40B4-BE49-F238E27FC236}">
                      <a16:creationId xmlns:a16="http://schemas.microsoft.com/office/drawing/2014/main" id="{D139408A-66F0-2C72-D37A-2BFE796DE7F5}"/>
                    </a:ext>
                  </a:extLst>
                </p:cNvPr>
                <p:cNvSpPr/>
                <p:nvPr/>
              </p:nvSpPr>
              <p:spPr>
                <a:xfrm rot="19781754">
                  <a:off x="8489483" y="2592661"/>
                  <a:ext cx="171280" cy="148616"/>
                </a:xfrm>
                <a:custGeom>
                  <a:avLst/>
                  <a:gdLst>
                    <a:gd name="connsiteX0" fmla="*/ 109723 w 112312"/>
                    <a:gd name="connsiteY0" fmla="*/ 49690 h 112594"/>
                    <a:gd name="connsiteX1" fmla="*/ 111837 w 112312"/>
                    <a:gd name="connsiteY1" fmla="*/ 41232 h 112594"/>
                    <a:gd name="connsiteX2" fmla="*/ 104789 w 112312"/>
                    <a:gd name="connsiteY2" fmla="*/ 35946 h 112594"/>
                    <a:gd name="connsiteX3" fmla="*/ 79063 w 112312"/>
                    <a:gd name="connsiteY3" fmla="*/ 35946 h 112594"/>
                    <a:gd name="connsiteX4" fmla="*/ 71662 w 112312"/>
                    <a:gd name="connsiteY4" fmla="*/ 30660 h 112594"/>
                    <a:gd name="connsiteX5" fmla="*/ 63557 w 112312"/>
                    <a:gd name="connsiteY5" fmla="*/ 5286 h 112594"/>
                    <a:gd name="connsiteX6" fmla="*/ 56156 w 112312"/>
                    <a:gd name="connsiteY6" fmla="*/ 0 h 112594"/>
                    <a:gd name="connsiteX7" fmla="*/ 48756 w 112312"/>
                    <a:gd name="connsiteY7" fmla="*/ 5286 h 112594"/>
                    <a:gd name="connsiteX8" fmla="*/ 40650 w 112312"/>
                    <a:gd name="connsiteY8" fmla="*/ 30660 h 112594"/>
                    <a:gd name="connsiteX9" fmla="*/ 33250 w 112312"/>
                    <a:gd name="connsiteY9" fmla="*/ 35946 h 112594"/>
                    <a:gd name="connsiteX10" fmla="*/ 7524 w 112312"/>
                    <a:gd name="connsiteY10" fmla="*/ 35946 h 112594"/>
                    <a:gd name="connsiteX11" fmla="*/ 476 w 112312"/>
                    <a:gd name="connsiteY11" fmla="*/ 41232 h 112594"/>
                    <a:gd name="connsiteX12" fmla="*/ 2590 w 112312"/>
                    <a:gd name="connsiteY12" fmla="*/ 49690 h 112594"/>
                    <a:gd name="connsiteX13" fmla="*/ 11753 w 112312"/>
                    <a:gd name="connsiteY13" fmla="*/ 57795 h 112594"/>
                    <a:gd name="connsiteX14" fmla="*/ 23382 w 112312"/>
                    <a:gd name="connsiteY14" fmla="*/ 68015 h 112594"/>
                    <a:gd name="connsiteX15" fmla="*/ 25849 w 112312"/>
                    <a:gd name="connsiteY15" fmla="*/ 71892 h 112594"/>
                    <a:gd name="connsiteX16" fmla="*/ 25849 w 112312"/>
                    <a:gd name="connsiteY16" fmla="*/ 76473 h 112594"/>
                    <a:gd name="connsiteX17" fmla="*/ 17391 w 112312"/>
                    <a:gd name="connsiteY17" fmla="*/ 102551 h 112594"/>
                    <a:gd name="connsiteX18" fmla="*/ 20211 w 112312"/>
                    <a:gd name="connsiteY18" fmla="*/ 111009 h 112594"/>
                    <a:gd name="connsiteX19" fmla="*/ 29021 w 112312"/>
                    <a:gd name="connsiteY19" fmla="*/ 111009 h 112594"/>
                    <a:gd name="connsiteX20" fmla="*/ 51575 w 112312"/>
                    <a:gd name="connsiteY20" fmla="*/ 95151 h 112594"/>
                    <a:gd name="connsiteX21" fmla="*/ 60385 w 112312"/>
                    <a:gd name="connsiteY21" fmla="*/ 95151 h 112594"/>
                    <a:gd name="connsiteX22" fmla="*/ 82940 w 112312"/>
                    <a:gd name="connsiteY22" fmla="*/ 111009 h 112594"/>
                    <a:gd name="connsiteX23" fmla="*/ 92102 w 112312"/>
                    <a:gd name="connsiteY23" fmla="*/ 111009 h 112594"/>
                    <a:gd name="connsiteX24" fmla="*/ 94921 w 112312"/>
                    <a:gd name="connsiteY24" fmla="*/ 102199 h 112594"/>
                    <a:gd name="connsiteX25" fmla="*/ 87168 w 112312"/>
                    <a:gd name="connsiteY25" fmla="*/ 75768 h 112594"/>
                    <a:gd name="connsiteX26" fmla="*/ 89635 w 112312"/>
                    <a:gd name="connsiteY26" fmla="*/ 67663 h 112594"/>
                    <a:gd name="connsiteX27" fmla="*/ 109723 w 112312"/>
                    <a:gd name="connsiteY27" fmla="*/ 49690 h 1125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12312" h="112594">
                      <a:moveTo>
                        <a:pt x="109723" y="49690"/>
                      </a:moveTo>
                      <a:cubicBezTo>
                        <a:pt x="112190" y="47575"/>
                        <a:pt x="112894" y="44051"/>
                        <a:pt x="111837" y="41232"/>
                      </a:cubicBezTo>
                      <a:cubicBezTo>
                        <a:pt x="110780" y="38060"/>
                        <a:pt x="107961" y="36298"/>
                        <a:pt x="104789" y="35946"/>
                      </a:cubicBezTo>
                      <a:lnTo>
                        <a:pt x="79063" y="35946"/>
                      </a:lnTo>
                      <a:cubicBezTo>
                        <a:pt x="75891" y="35946"/>
                        <a:pt x="72720" y="33831"/>
                        <a:pt x="71662" y="30660"/>
                      </a:cubicBezTo>
                      <a:lnTo>
                        <a:pt x="63557" y="5286"/>
                      </a:lnTo>
                      <a:cubicBezTo>
                        <a:pt x="62500" y="2114"/>
                        <a:pt x="59681" y="0"/>
                        <a:pt x="56156" y="0"/>
                      </a:cubicBezTo>
                      <a:cubicBezTo>
                        <a:pt x="52985" y="0"/>
                        <a:pt x="49813" y="2114"/>
                        <a:pt x="48756" y="5286"/>
                      </a:cubicBezTo>
                      <a:lnTo>
                        <a:pt x="40650" y="30660"/>
                      </a:lnTo>
                      <a:cubicBezTo>
                        <a:pt x="39593" y="33831"/>
                        <a:pt x="36774" y="35946"/>
                        <a:pt x="33250" y="35946"/>
                      </a:cubicBezTo>
                      <a:lnTo>
                        <a:pt x="7524" y="35946"/>
                      </a:lnTo>
                      <a:cubicBezTo>
                        <a:pt x="4352" y="35946"/>
                        <a:pt x="1533" y="38060"/>
                        <a:pt x="476" y="41232"/>
                      </a:cubicBezTo>
                      <a:cubicBezTo>
                        <a:pt x="-581" y="44404"/>
                        <a:pt x="123" y="47575"/>
                        <a:pt x="2590" y="49690"/>
                      </a:cubicBezTo>
                      <a:lnTo>
                        <a:pt x="11753" y="57795"/>
                      </a:lnTo>
                      <a:lnTo>
                        <a:pt x="23382" y="68015"/>
                      </a:lnTo>
                      <a:cubicBezTo>
                        <a:pt x="24440" y="69072"/>
                        <a:pt x="25144" y="70482"/>
                        <a:pt x="25849" y="71892"/>
                      </a:cubicBezTo>
                      <a:cubicBezTo>
                        <a:pt x="26202" y="73301"/>
                        <a:pt x="26202" y="74711"/>
                        <a:pt x="25849" y="76473"/>
                      </a:cubicBezTo>
                      <a:lnTo>
                        <a:pt x="17391" y="102551"/>
                      </a:lnTo>
                      <a:cubicBezTo>
                        <a:pt x="16334" y="105723"/>
                        <a:pt x="17391" y="109247"/>
                        <a:pt x="20211" y="111009"/>
                      </a:cubicBezTo>
                      <a:cubicBezTo>
                        <a:pt x="23030" y="113123"/>
                        <a:pt x="26554" y="113123"/>
                        <a:pt x="29021" y="111009"/>
                      </a:cubicBezTo>
                      <a:lnTo>
                        <a:pt x="51575" y="95151"/>
                      </a:lnTo>
                      <a:cubicBezTo>
                        <a:pt x="54042" y="93388"/>
                        <a:pt x="57566" y="93388"/>
                        <a:pt x="60385" y="95151"/>
                      </a:cubicBezTo>
                      <a:lnTo>
                        <a:pt x="82940" y="111009"/>
                      </a:lnTo>
                      <a:cubicBezTo>
                        <a:pt x="85759" y="113123"/>
                        <a:pt x="89283" y="113123"/>
                        <a:pt x="92102" y="111009"/>
                      </a:cubicBezTo>
                      <a:cubicBezTo>
                        <a:pt x="94921" y="108895"/>
                        <a:pt x="95979" y="105370"/>
                        <a:pt x="94921" y="102199"/>
                      </a:cubicBezTo>
                      <a:lnTo>
                        <a:pt x="87168" y="75768"/>
                      </a:lnTo>
                      <a:cubicBezTo>
                        <a:pt x="86464" y="72949"/>
                        <a:pt x="87168" y="69777"/>
                        <a:pt x="89635" y="67663"/>
                      </a:cubicBezTo>
                      <a:lnTo>
                        <a:pt x="109723" y="49690"/>
                      </a:lnTo>
                      <a:close/>
                    </a:path>
                  </a:pathLst>
                </a:custGeom>
                <a:solidFill>
                  <a:srgbClr val="C00000"/>
                </a:solidFill>
                <a:ln w="347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3D840A5D-46C3-F7E1-08E6-BFE6720BBA68}"/>
                </a:ext>
              </a:extLst>
            </p:cNvPr>
            <p:cNvSpPr/>
            <p:nvPr/>
          </p:nvSpPr>
          <p:spPr>
            <a:xfrm rot="19781754">
              <a:off x="8470892" y="2791870"/>
              <a:ext cx="112312" cy="112594"/>
            </a:xfrm>
            <a:custGeom>
              <a:avLst/>
              <a:gdLst>
                <a:gd name="connsiteX0" fmla="*/ 109723 w 112312"/>
                <a:gd name="connsiteY0" fmla="*/ 49690 h 112594"/>
                <a:gd name="connsiteX1" fmla="*/ 111837 w 112312"/>
                <a:gd name="connsiteY1" fmla="*/ 41232 h 112594"/>
                <a:gd name="connsiteX2" fmla="*/ 104789 w 112312"/>
                <a:gd name="connsiteY2" fmla="*/ 35946 h 112594"/>
                <a:gd name="connsiteX3" fmla="*/ 79063 w 112312"/>
                <a:gd name="connsiteY3" fmla="*/ 35946 h 112594"/>
                <a:gd name="connsiteX4" fmla="*/ 71662 w 112312"/>
                <a:gd name="connsiteY4" fmla="*/ 30660 h 112594"/>
                <a:gd name="connsiteX5" fmla="*/ 63557 w 112312"/>
                <a:gd name="connsiteY5" fmla="*/ 5286 h 112594"/>
                <a:gd name="connsiteX6" fmla="*/ 56156 w 112312"/>
                <a:gd name="connsiteY6" fmla="*/ 0 h 112594"/>
                <a:gd name="connsiteX7" fmla="*/ 48756 w 112312"/>
                <a:gd name="connsiteY7" fmla="*/ 5286 h 112594"/>
                <a:gd name="connsiteX8" fmla="*/ 40650 w 112312"/>
                <a:gd name="connsiteY8" fmla="*/ 30660 h 112594"/>
                <a:gd name="connsiteX9" fmla="*/ 33250 w 112312"/>
                <a:gd name="connsiteY9" fmla="*/ 35946 h 112594"/>
                <a:gd name="connsiteX10" fmla="*/ 7524 w 112312"/>
                <a:gd name="connsiteY10" fmla="*/ 35946 h 112594"/>
                <a:gd name="connsiteX11" fmla="*/ 476 w 112312"/>
                <a:gd name="connsiteY11" fmla="*/ 41232 h 112594"/>
                <a:gd name="connsiteX12" fmla="*/ 2590 w 112312"/>
                <a:gd name="connsiteY12" fmla="*/ 49690 h 112594"/>
                <a:gd name="connsiteX13" fmla="*/ 11753 w 112312"/>
                <a:gd name="connsiteY13" fmla="*/ 57795 h 112594"/>
                <a:gd name="connsiteX14" fmla="*/ 23382 w 112312"/>
                <a:gd name="connsiteY14" fmla="*/ 68015 h 112594"/>
                <a:gd name="connsiteX15" fmla="*/ 25849 w 112312"/>
                <a:gd name="connsiteY15" fmla="*/ 71892 h 112594"/>
                <a:gd name="connsiteX16" fmla="*/ 25849 w 112312"/>
                <a:gd name="connsiteY16" fmla="*/ 76473 h 112594"/>
                <a:gd name="connsiteX17" fmla="*/ 17391 w 112312"/>
                <a:gd name="connsiteY17" fmla="*/ 102551 h 112594"/>
                <a:gd name="connsiteX18" fmla="*/ 20211 w 112312"/>
                <a:gd name="connsiteY18" fmla="*/ 111009 h 112594"/>
                <a:gd name="connsiteX19" fmla="*/ 29021 w 112312"/>
                <a:gd name="connsiteY19" fmla="*/ 111009 h 112594"/>
                <a:gd name="connsiteX20" fmla="*/ 51575 w 112312"/>
                <a:gd name="connsiteY20" fmla="*/ 95151 h 112594"/>
                <a:gd name="connsiteX21" fmla="*/ 60385 w 112312"/>
                <a:gd name="connsiteY21" fmla="*/ 95151 h 112594"/>
                <a:gd name="connsiteX22" fmla="*/ 82940 w 112312"/>
                <a:gd name="connsiteY22" fmla="*/ 111009 h 112594"/>
                <a:gd name="connsiteX23" fmla="*/ 92102 w 112312"/>
                <a:gd name="connsiteY23" fmla="*/ 111009 h 112594"/>
                <a:gd name="connsiteX24" fmla="*/ 94921 w 112312"/>
                <a:gd name="connsiteY24" fmla="*/ 102199 h 112594"/>
                <a:gd name="connsiteX25" fmla="*/ 87168 w 112312"/>
                <a:gd name="connsiteY25" fmla="*/ 75768 h 112594"/>
                <a:gd name="connsiteX26" fmla="*/ 89635 w 112312"/>
                <a:gd name="connsiteY26" fmla="*/ 67663 h 112594"/>
                <a:gd name="connsiteX27" fmla="*/ 109723 w 112312"/>
                <a:gd name="connsiteY27" fmla="*/ 49690 h 11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12312" h="112594">
                  <a:moveTo>
                    <a:pt x="109723" y="49690"/>
                  </a:moveTo>
                  <a:cubicBezTo>
                    <a:pt x="112190" y="47575"/>
                    <a:pt x="112894" y="44051"/>
                    <a:pt x="111837" y="41232"/>
                  </a:cubicBezTo>
                  <a:cubicBezTo>
                    <a:pt x="110780" y="38060"/>
                    <a:pt x="107961" y="36298"/>
                    <a:pt x="104789" y="35946"/>
                  </a:cubicBezTo>
                  <a:lnTo>
                    <a:pt x="79063" y="35946"/>
                  </a:lnTo>
                  <a:cubicBezTo>
                    <a:pt x="75891" y="35946"/>
                    <a:pt x="72720" y="33831"/>
                    <a:pt x="71662" y="30660"/>
                  </a:cubicBezTo>
                  <a:lnTo>
                    <a:pt x="63557" y="5286"/>
                  </a:lnTo>
                  <a:cubicBezTo>
                    <a:pt x="62500" y="2114"/>
                    <a:pt x="59681" y="0"/>
                    <a:pt x="56156" y="0"/>
                  </a:cubicBezTo>
                  <a:cubicBezTo>
                    <a:pt x="52985" y="0"/>
                    <a:pt x="49813" y="2114"/>
                    <a:pt x="48756" y="5286"/>
                  </a:cubicBezTo>
                  <a:lnTo>
                    <a:pt x="40650" y="30660"/>
                  </a:lnTo>
                  <a:cubicBezTo>
                    <a:pt x="39593" y="33831"/>
                    <a:pt x="36774" y="35946"/>
                    <a:pt x="33250" y="35946"/>
                  </a:cubicBezTo>
                  <a:lnTo>
                    <a:pt x="7524" y="35946"/>
                  </a:lnTo>
                  <a:cubicBezTo>
                    <a:pt x="4352" y="35946"/>
                    <a:pt x="1533" y="38060"/>
                    <a:pt x="476" y="41232"/>
                  </a:cubicBezTo>
                  <a:cubicBezTo>
                    <a:pt x="-581" y="44404"/>
                    <a:pt x="123" y="47575"/>
                    <a:pt x="2590" y="49690"/>
                  </a:cubicBezTo>
                  <a:lnTo>
                    <a:pt x="11753" y="57795"/>
                  </a:lnTo>
                  <a:lnTo>
                    <a:pt x="23382" y="68015"/>
                  </a:lnTo>
                  <a:cubicBezTo>
                    <a:pt x="24440" y="69072"/>
                    <a:pt x="25144" y="70482"/>
                    <a:pt x="25849" y="71892"/>
                  </a:cubicBezTo>
                  <a:cubicBezTo>
                    <a:pt x="26202" y="73301"/>
                    <a:pt x="26202" y="74711"/>
                    <a:pt x="25849" y="76473"/>
                  </a:cubicBezTo>
                  <a:lnTo>
                    <a:pt x="17391" y="102551"/>
                  </a:lnTo>
                  <a:cubicBezTo>
                    <a:pt x="16334" y="105723"/>
                    <a:pt x="17391" y="109247"/>
                    <a:pt x="20211" y="111009"/>
                  </a:cubicBezTo>
                  <a:cubicBezTo>
                    <a:pt x="23030" y="113123"/>
                    <a:pt x="26554" y="113123"/>
                    <a:pt x="29021" y="111009"/>
                  </a:cubicBezTo>
                  <a:lnTo>
                    <a:pt x="51575" y="95151"/>
                  </a:lnTo>
                  <a:cubicBezTo>
                    <a:pt x="54042" y="93388"/>
                    <a:pt x="57566" y="93388"/>
                    <a:pt x="60385" y="95151"/>
                  </a:cubicBezTo>
                  <a:lnTo>
                    <a:pt x="82940" y="111009"/>
                  </a:lnTo>
                  <a:cubicBezTo>
                    <a:pt x="85759" y="113123"/>
                    <a:pt x="89283" y="113123"/>
                    <a:pt x="92102" y="111009"/>
                  </a:cubicBezTo>
                  <a:cubicBezTo>
                    <a:pt x="94921" y="108895"/>
                    <a:pt x="95979" y="105370"/>
                    <a:pt x="94921" y="102199"/>
                  </a:cubicBezTo>
                  <a:lnTo>
                    <a:pt x="87168" y="75768"/>
                  </a:lnTo>
                  <a:cubicBezTo>
                    <a:pt x="86464" y="72949"/>
                    <a:pt x="87168" y="69777"/>
                    <a:pt x="89635" y="67663"/>
                  </a:cubicBezTo>
                  <a:lnTo>
                    <a:pt x="109723" y="49690"/>
                  </a:lnTo>
                  <a:close/>
                </a:path>
              </a:pathLst>
            </a:custGeom>
            <a:solidFill>
              <a:srgbClr val="C00000"/>
            </a:solidFill>
            <a:ln w="34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8" name="Text Placeholder 16">
            <a:extLst>
              <a:ext uri="{FF2B5EF4-FFF2-40B4-BE49-F238E27FC236}">
                <a16:creationId xmlns:a16="http://schemas.microsoft.com/office/drawing/2014/main" id="{F3D17EC0-BA57-A152-FD3F-AD53D28ADC0D}"/>
              </a:ext>
            </a:extLst>
          </p:cNvPr>
          <p:cNvSpPr txBox="1">
            <a:spLocks/>
          </p:cNvSpPr>
          <p:nvPr/>
        </p:nvSpPr>
        <p:spPr>
          <a:xfrm>
            <a:off x="10236404" y="6327690"/>
            <a:ext cx="1813567" cy="51103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dirty="0"/>
              <a:t>(</a:t>
            </a:r>
            <a:r>
              <a:rPr lang="en-US" dirty="0" err="1"/>
              <a:t>Möller</a:t>
            </a:r>
            <a:r>
              <a:rPr lang="en-US" dirty="0"/>
              <a:t> &amp; Marsh, 2013,</a:t>
            </a:r>
          </a:p>
          <a:p>
            <a:pPr algn="r">
              <a:spcBef>
                <a:spcPts val="0"/>
              </a:spcBef>
            </a:pPr>
            <a:r>
              <a:rPr lang="en-US" dirty="0" err="1"/>
              <a:t>Wigfield</a:t>
            </a:r>
            <a:r>
              <a:rPr lang="en-US" dirty="0"/>
              <a:t> et al., 2020)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6BE6E8F-38A8-C4A7-67C1-616E802A7F67}"/>
              </a:ext>
            </a:extLst>
          </p:cNvPr>
          <p:cNvSpPr txBox="1"/>
          <p:nvPr/>
        </p:nvSpPr>
        <p:spPr>
          <a:xfrm>
            <a:off x="3812561" y="5538646"/>
            <a:ext cx="39358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"today's ... performances become tomorrow's past experience“</a:t>
            </a:r>
          </a:p>
          <a:p>
            <a:pPr algn="ctr"/>
            <a:r>
              <a:rPr lang="en-US" sz="1200" dirty="0"/>
              <a:t>(Eccles &amp; </a:t>
            </a:r>
            <a:r>
              <a:rPr lang="en-US" sz="1200" dirty="0" err="1"/>
              <a:t>Wigfield</a:t>
            </a:r>
            <a:r>
              <a:rPr lang="en-US" sz="1200" dirty="0"/>
              <a:t>, 2020, p.3)</a:t>
            </a:r>
          </a:p>
        </p:txBody>
      </p:sp>
    </p:spTree>
    <p:extLst>
      <p:ext uri="{BB962C8B-B14F-4D97-AF65-F5344CB8AC3E}">
        <p14:creationId xmlns:p14="http://schemas.microsoft.com/office/powerpoint/2010/main" val="19276379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7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4F31E47F-E8BE-42FE-8DEE-69A40572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323850"/>
            <a:ext cx="11731752" cy="630936"/>
          </a:xfrm>
        </p:spPr>
        <p:txBody>
          <a:bodyPr/>
          <a:lstStyle/>
          <a:p>
            <a:r>
              <a:rPr lang="fi-FI" sz="3200" dirty="0" err="1"/>
              <a:t>Situated</a:t>
            </a:r>
            <a:r>
              <a:rPr lang="fi-FI" sz="3200" dirty="0"/>
              <a:t> </a:t>
            </a:r>
            <a:r>
              <a:rPr lang="fi-FI" sz="3200" dirty="0" err="1"/>
              <a:t>Expectancy</a:t>
            </a:r>
            <a:r>
              <a:rPr lang="fi-FI" sz="3200" dirty="0"/>
              <a:t> Value </a:t>
            </a:r>
            <a:r>
              <a:rPr lang="fi-FI" sz="3200" dirty="0" err="1"/>
              <a:t>Theory</a:t>
            </a:r>
            <a:endParaRPr lang="en-US" sz="3200" dirty="0"/>
          </a:p>
        </p:txBody>
      </p:sp>
      <p:pic>
        <p:nvPicPr>
          <p:cNvPr id="20" name="Picture 19" descr="Diagram&#10;&#10;Description automatically generated">
            <a:extLst>
              <a:ext uri="{FF2B5EF4-FFF2-40B4-BE49-F238E27FC236}">
                <a16:creationId xmlns:a16="http://schemas.microsoft.com/office/drawing/2014/main" id="{B026058A-EAF9-48D5-9E46-F87DD1DF1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445" y="963168"/>
            <a:ext cx="7956959" cy="5620039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885F517D-2964-439D-8228-4A3636DB3B3F}"/>
              </a:ext>
            </a:extLst>
          </p:cNvPr>
          <p:cNvSpPr/>
          <p:nvPr/>
        </p:nvSpPr>
        <p:spPr>
          <a:xfrm>
            <a:off x="8727681" y="5507736"/>
            <a:ext cx="515380" cy="5153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F0E99A0-6637-4891-8C5F-D56ED3F8738A}"/>
              </a:ext>
            </a:extLst>
          </p:cNvPr>
          <p:cNvSpPr/>
          <p:nvPr/>
        </p:nvSpPr>
        <p:spPr>
          <a:xfrm>
            <a:off x="4032615" y="4591284"/>
            <a:ext cx="515379" cy="51537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>
                <a:solidFill>
                  <a:schemeClr val="accent3"/>
                </a:solidFill>
              </a:rPr>
              <a:t>3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E72F90C-381C-40E2-A90A-E424D8B05261}"/>
              </a:ext>
            </a:extLst>
          </p:cNvPr>
          <p:cNvSpPr/>
          <p:nvPr/>
        </p:nvSpPr>
        <p:spPr>
          <a:xfrm>
            <a:off x="3903075" y="5175243"/>
            <a:ext cx="515379" cy="51537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F705CC84-E0A8-4F66-84CB-CC546304158C}"/>
              </a:ext>
            </a:extLst>
          </p:cNvPr>
          <p:cNvSpPr txBox="1">
            <a:spLocks/>
          </p:cNvSpPr>
          <p:nvPr/>
        </p:nvSpPr>
        <p:spPr>
          <a:xfrm>
            <a:off x="10236404" y="6327690"/>
            <a:ext cx="1813567" cy="51103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dirty="0"/>
              <a:t>(Eccles et al., 1983; </a:t>
            </a:r>
          </a:p>
          <a:p>
            <a:pPr algn="r">
              <a:spcBef>
                <a:spcPts val="0"/>
              </a:spcBef>
            </a:pPr>
            <a:r>
              <a:rPr lang="en-US" dirty="0"/>
              <a:t>Eccles &amp; </a:t>
            </a:r>
            <a:r>
              <a:rPr lang="en-US" dirty="0" err="1"/>
              <a:t>Wigfield</a:t>
            </a:r>
            <a:r>
              <a:rPr lang="en-US" dirty="0"/>
              <a:t>, 2020)</a:t>
            </a:r>
          </a:p>
        </p:txBody>
      </p:sp>
    </p:spTree>
    <p:extLst>
      <p:ext uri="{BB962C8B-B14F-4D97-AF65-F5344CB8AC3E}">
        <p14:creationId xmlns:p14="http://schemas.microsoft.com/office/powerpoint/2010/main" val="5396729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7487531" y="2032257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3"/>
                </a:solidFill>
              </a:rPr>
              <a:t>Q2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17936A-EE2B-4C30-A31C-496282D48B87}"/>
              </a:ext>
            </a:extLst>
          </p:cNvPr>
          <p:cNvSpPr/>
          <p:nvPr/>
        </p:nvSpPr>
        <p:spPr>
          <a:xfrm>
            <a:off x="3537307" y="2032257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6086B1F-4F6D-4493-AE84-2520E9364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3823" y="3463261"/>
            <a:ext cx="1796396" cy="302186"/>
          </a:xfrm>
        </p:spPr>
        <p:txBody>
          <a:bodyPr/>
          <a:lstStyle/>
          <a:p>
            <a:r>
              <a:rPr lang="fi-FI" dirty="0"/>
              <a:t>ACHIEVEMENT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A44816B-378D-41B5-84D7-39CECE2E45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35675" y="3951604"/>
            <a:ext cx="2385271" cy="706438"/>
          </a:xfrm>
        </p:spPr>
        <p:txBody>
          <a:bodyPr/>
          <a:lstStyle/>
          <a:p>
            <a:pPr algn="ctr"/>
            <a:r>
              <a:rPr lang="en-US" sz="1600" dirty="0"/>
              <a:t>To what extent does past achievement in verbal and math domains influence subsequent STV facets?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EFC63F8-23B1-4F22-9868-15EB446170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98434" y="3463261"/>
            <a:ext cx="1063250" cy="302186"/>
          </a:xfrm>
        </p:spPr>
        <p:txBody>
          <a:bodyPr/>
          <a:lstStyle/>
          <a:p>
            <a:r>
              <a:rPr lang="fi-FI" dirty="0"/>
              <a:t>VALUES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CD04606-2C05-4AC9-9F6C-C0E9EDF1BC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69623" y="3463261"/>
            <a:ext cx="1796396" cy="302186"/>
          </a:xfrm>
        </p:spPr>
        <p:txBody>
          <a:bodyPr/>
          <a:lstStyle/>
          <a:p>
            <a:pPr algn="ctr"/>
            <a:r>
              <a:rPr lang="en-US" dirty="0"/>
              <a:t>GENDER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DA3309B0-9F41-47B2-8F25-1098748641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871056" y="3942717"/>
            <a:ext cx="2507721" cy="706438"/>
          </a:xfrm>
        </p:spPr>
        <p:txBody>
          <a:bodyPr/>
          <a:lstStyle/>
          <a:p>
            <a:pPr algn="ctr"/>
            <a:r>
              <a:rPr lang="en-US" sz="1600" dirty="0"/>
              <a:t>How does past achievement influence the development of gendered STV?</a:t>
            </a:r>
          </a:p>
        </p:txBody>
      </p:sp>
      <p:sp>
        <p:nvSpPr>
          <p:cNvPr id="34" name="Title 33">
            <a:extLst>
              <a:ext uri="{FF2B5EF4-FFF2-40B4-BE49-F238E27FC236}">
                <a16:creationId xmlns:a16="http://schemas.microsoft.com/office/drawing/2014/main" id="{F28D01B5-A5BC-45A3-8718-13BDC694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</p:spTree>
    <p:extLst>
      <p:ext uri="{BB962C8B-B14F-4D97-AF65-F5344CB8AC3E}">
        <p14:creationId xmlns:p14="http://schemas.microsoft.com/office/powerpoint/2010/main" val="11315928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16" grpId="0" build="p"/>
      <p:bldP spid="17" grpId="0" build="p"/>
      <p:bldP spid="18" grpId="0" build="p"/>
      <p:bldP spid="24" grpId="0" build="p"/>
      <p:bldP spid="2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66FE373-C69E-4779-80F7-C0F513215E39}"/>
              </a:ext>
            </a:extLst>
          </p:cNvPr>
          <p:cNvSpPr/>
          <p:nvPr/>
        </p:nvSpPr>
        <p:spPr>
          <a:xfrm>
            <a:off x="6789168" y="4779998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71C69D7-BFC6-42A1-AEA0-A90DECD2EA6D}"/>
              </a:ext>
            </a:extLst>
          </p:cNvPr>
          <p:cNvSpPr/>
          <p:nvPr/>
        </p:nvSpPr>
        <p:spPr>
          <a:xfrm>
            <a:off x="6506290" y="4482291"/>
            <a:ext cx="1384320" cy="135277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39B0A9C-2D64-47E6-9EC0-C072850EB01B}"/>
              </a:ext>
            </a:extLst>
          </p:cNvPr>
          <p:cNvSpPr/>
          <p:nvPr/>
        </p:nvSpPr>
        <p:spPr>
          <a:xfrm>
            <a:off x="6789168" y="1514228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C9523AA1-5339-4A95-9966-26A4682233C4}"/>
              </a:ext>
            </a:extLst>
          </p:cNvPr>
          <p:cNvSpPr/>
          <p:nvPr/>
        </p:nvSpPr>
        <p:spPr>
          <a:xfrm>
            <a:off x="6496189" y="1204996"/>
            <a:ext cx="1384320" cy="1457992"/>
          </a:xfrm>
          <a:prstGeom prst="roundRect">
            <a:avLst/>
          </a:prstGeom>
          <a:solidFill>
            <a:srgbClr val="D9A5E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4791665" y="3318333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Girl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017F8D2-D2D3-4B83-87C2-117E8C30C653}"/>
              </a:ext>
            </a:extLst>
          </p:cNvPr>
          <p:cNvSpPr/>
          <p:nvPr/>
        </p:nvSpPr>
        <p:spPr>
          <a:xfrm>
            <a:off x="8707351" y="1527514"/>
            <a:ext cx="776480" cy="77647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/>
                </a:solidFill>
              </a:rPr>
              <a:t>STV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FE5F0B0-E173-43F6-967D-6BA1E78A2DD2}"/>
              </a:ext>
            </a:extLst>
          </p:cNvPr>
          <p:cNvCxnSpPr>
            <a:cxnSpLocks/>
          </p:cNvCxnSpPr>
          <p:nvPr/>
        </p:nvCxnSpPr>
        <p:spPr>
          <a:xfrm>
            <a:off x="7565648" y="1902468"/>
            <a:ext cx="1109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9BFDB90E-097A-4142-B168-BA83BB45D245}"/>
              </a:ext>
            </a:extLst>
          </p:cNvPr>
          <p:cNvSpPr/>
          <p:nvPr/>
        </p:nvSpPr>
        <p:spPr>
          <a:xfrm>
            <a:off x="8699487" y="4760219"/>
            <a:ext cx="776480" cy="77647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/>
                </a:solidFill>
              </a:rPr>
              <a:t>STV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7A2D6D-664B-4A3F-AC35-40BDFFC5756C}"/>
              </a:ext>
            </a:extLst>
          </p:cNvPr>
          <p:cNvCxnSpPr>
            <a:cxnSpLocks/>
          </p:cNvCxnSpPr>
          <p:nvPr/>
        </p:nvCxnSpPr>
        <p:spPr>
          <a:xfrm>
            <a:off x="7565648" y="5168238"/>
            <a:ext cx="10856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4" name="Text Placeholder 15">
            <a:extLst>
              <a:ext uri="{FF2B5EF4-FFF2-40B4-BE49-F238E27FC236}">
                <a16:creationId xmlns:a16="http://schemas.microsoft.com/office/drawing/2014/main" id="{EB706927-F494-428E-B70A-D61DF634B0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5400000" flipH="1">
            <a:off x="10666954" y="1730370"/>
            <a:ext cx="1412017" cy="302186"/>
          </a:xfrm>
        </p:spPr>
        <p:txBody>
          <a:bodyPr/>
          <a:lstStyle/>
          <a:p>
            <a:pPr algn="ctr"/>
            <a:r>
              <a:rPr lang="fi-FI" dirty="0"/>
              <a:t>MATH</a:t>
            </a:r>
            <a:endParaRPr lang="en-US" dirty="0"/>
          </a:p>
        </p:txBody>
      </p:sp>
      <p:sp>
        <p:nvSpPr>
          <p:cNvPr id="45" name="Text Placeholder 15">
            <a:extLst>
              <a:ext uri="{FF2B5EF4-FFF2-40B4-BE49-F238E27FC236}">
                <a16:creationId xmlns:a16="http://schemas.microsoft.com/office/drawing/2014/main" id="{65A2F07A-C926-481B-9BD4-CA6DFFCC789C}"/>
              </a:ext>
            </a:extLst>
          </p:cNvPr>
          <p:cNvSpPr txBox="1">
            <a:spLocks/>
          </p:cNvSpPr>
          <p:nvPr/>
        </p:nvSpPr>
        <p:spPr>
          <a:xfrm rot="5400000" flipH="1">
            <a:off x="10593208" y="4841917"/>
            <a:ext cx="1796396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FINNISH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1C67339-1BB0-4605-8BD5-29E7418B6B71}"/>
              </a:ext>
            </a:extLst>
          </p:cNvPr>
          <p:cNvCxnSpPr>
            <a:cxnSpLocks/>
            <a:stCxn id="46" idx="2"/>
            <a:endCxn id="51" idx="0"/>
          </p:cNvCxnSpPr>
          <p:nvPr/>
        </p:nvCxnSpPr>
        <p:spPr>
          <a:xfrm>
            <a:off x="7188349" y="2662988"/>
            <a:ext cx="1879497" cy="1819303"/>
          </a:xfrm>
          <a:prstGeom prst="straightConnector1">
            <a:avLst/>
          </a:prstGeom>
          <a:ln>
            <a:solidFill>
              <a:schemeClr val="accent4">
                <a:alpha val="70000"/>
              </a:schemeClr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21092D46-8B4C-4233-B6F5-CF6484BDD957}"/>
              </a:ext>
            </a:extLst>
          </p:cNvPr>
          <p:cNvCxnSpPr>
            <a:cxnSpLocks/>
            <a:stCxn id="50" idx="0"/>
            <a:endCxn id="48" idx="2"/>
          </p:cNvCxnSpPr>
          <p:nvPr/>
        </p:nvCxnSpPr>
        <p:spPr>
          <a:xfrm flipV="1">
            <a:off x="7198450" y="2633447"/>
            <a:ext cx="1874450" cy="1848844"/>
          </a:xfrm>
          <a:prstGeom prst="straightConnector1">
            <a:avLst/>
          </a:prstGeom>
          <a:ln>
            <a:solidFill>
              <a:srgbClr val="00B0F0">
                <a:alpha val="50196"/>
              </a:srgb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8E6016A-63B1-4CF0-9E02-4DF870BBFE5E}"/>
              </a:ext>
            </a:extLst>
          </p:cNvPr>
          <p:cNvCxnSpPr>
            <a:cxnSpLocks/>
          </p:cNvCxnSpPr>
          <p:nvPr/>
        </p:nvCxnSpPr>
        <p:spPr>
          <a:xfrm flipV="1">
            <a:off x="5563089" y="1899900"/>
            <a:ext cx="2629873" cy="1806673"/>
          </a:xfrm>
          <a:prstGeom prst="straightConnector1">
            <a:avLst/>
          </a:prstGeom>
          <a:ln>
            <a:solidFill>
              <a:srgbClr val="20A472">
                <a:alpha val="50196"/>
              </a:srgb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08E0460-C3CA-4B34-BC8E-674DAE9F1097}"/>
              </a:ext>
            </a:extLst>
          </p:cNvPr>
          <p:cNvCxnSpPr>
            <a:cxnSpLocks/>
          </p:cNvCxnSpPr>
          <p:nvPr/>
        </p:nvCxnSpPr>
        <p:spPr>
          <a:xfrm>
            <a:off x="5568143" y="3706573"/>
            <a:ext cx="2574255" cy="1418433"/>
          </a:xfrm>
          <a:prstGeom prst="straightConnector1">
            <a:avLst/>
          </a:prstGeom>
          <a:ln>
            <a:solidFill>
              <a:srgbClr val="20A472">
                <a:alpha val="50196"/>
              </a:srgb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7D69B72-5907-4E15-9C3D-7D3A13F76950}"/>
              </a:ext>
            </a:extLst>
          </p:cNvPr>
          <p:cNvCxnSpPr>
            <a:cxnSpLocks/>
          </p:cNvCxnSpPr>
          <p:nvPr/>
        </p:nvCxnSpPr>
        <p:spPr>
          <a:xfrm flipV="1">
            <a:off x="5563089" y="3234267"/>
            <a:ext cx="2214637" cy="472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284EC56-8611-446F-BC95-0862946C75EE}"/>
              </a:ext>
            </a:extLst>
          </p:cNvPr>
          <p:cNvCxnSpPr>
            <a:cxnSpLocks/>
          </p:cNvCxnSpPr>
          <p:nvPr/>
        </p:nvCxnSpPr>
        <p:spPr>
          <a:xfrm>
            <a:off x="5563089" y="3706573"/>
            <a:ext cx="2214637" cy="188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7" name="Title 33">
            <a:extLst>
              <a:ext uri="{FF2B5EF4-FFF2-40B4-BE49-F238E27FC236}">
                <a16:creationId xmlns:a16="http://schemas.microsoft.com/office/drawing/2014/main" id="{F360F865-3A2E-46A2-920A-903060CF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57" y="574060"/>
            <a:ext cx="3924781" cy="630936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dirty="0"/>
              <a:t>Hypothesis</a:t>
            </a:r>
          </a:p>
        </p:txBody>
      </p:sp>
      <p:sp>
        <p:nvSpPr>
          <p:cNvPr id="78" name="Text Placeholder 16">
            <a:extLst>
              <a:ext uri="{FF2B5EF4-FFF2-40B4-BE49-F238E27FC236}">
                <a16:creationId xmlns:a16="http://schemas.microsoft.com/office/drawing/2014/main" id="{AEFD1E8E-8475-4C5B-9F07-95EBBB3006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9119" y="3973419"/>
            <a:ext cx="2846740" cy="2509283"/>
          </a:xfrm>
        </p:spPr>
        <p:txBody>
          <a:bodyPr/>
          <a:lstStyle/>
          <a:p>
            <a:r>
              <a:rPr lang="en-US" sz="1400" b="0" dirty="0">
                <a:effectLst/>
              </a:rPr>
              <a:t>(Exploratory)</a:t>
            </a:r>
          </a:p>
          <a:p>
            <a:r>
              <a:rPr lang="en-US" sz="1400" dirty="0"/>
              <a:t>The contributing pathways to gendered values: </a:t>
            </a:r>
            <a:endParaRPr lang="en-US" sz="1400" b="1" dirty="0"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Girls and boys differently weigh their achievement across-domain comparison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effectLst/>
              </a:rPr>
              <a:t>Girls and boys’ achievement mediate the gender-value relationship</a:t>
            </a:r>
            <a:endParaRPr lang="en-US" sz="1400" b="1" dirty="0">
              <a:effectLst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BEAF059-0339-4FBE-A976-91C577C3ECBB}"/>
              </a:ext>
            </a:extLst>
          </p:cNvPr>
          <p:cNvSpPr/>
          <p:nvPr/>
        </p:nvSpPr>
        <p:spPr>
          <a:xfrm>
            <a:off x="8375686" y="4482291"/>
            <a:ext cx="1384320" cy="135277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F1DBA5F-E931-4028-AF66-5D8A1729131B}"/>
              </a:ext>
            </a:extLst>
          </p:cNvPr>
          <p:cNvSpPr/>
          <p:nvPr/>
        </p:nvSpPr>
        <p:spPr>
          <a:xfrm>
            <a:off x="8380740" y="1175455"/>
            <a:ext cx="1384320" cy="1457992"/>
          </a:xfrm>
          <a:prstGeom prst="roundRect">
            <a:avLst/>
          </a:prstGeom>
          <a:solidFill>
            <a:srgbClr val="D9A5E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6E1D3340-D207-48CA-AD45-54CE5A0EE4F3}"/>
              </a:ext>
            </a:extLst>
          </p:cNvPr>
          <p:cNvSpPr txBox="1">
            <a:spLocks/>
          </p:cNvSpPr>
          <p:nvPr/>
        </p:nvSpPr>
        <p:spPr>
          <a:xfrm>
            <a:off x="1499119" y="1455986"/>
            <a:ext cx="2846740" cy="1230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Within and cross-domain comparison: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Achievement from the same domains positively affect development of values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Achievement from contrasting domains (math vs verbal) negatively affect development of values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8187873-E785-4D7B-A82B-7AFE0B8E3FBB}"/>
              </a:ext>
            </a:extLst>
          </p:cNvPr>
          <p:cNvSpPr/>
          <p:nvPr/>
        </p:nvSpPr>
        <p:spPr>
          <a:xfrm>
            <a:off x="482668" y="4110207"/>
            <a:ext cx="912782" cy="91278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Q2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10AE6D1-327C-4C3B-B416-44375CC06DAE}"/>
              </a:ext>
            </a:extLst>
          </p:cNvPr>
          <p:cNvSpPr/>
          <p:nvPr/>
        </p:nvSpPr>
        <p:spPr>
          <a:xfrm>
            <a:off x="482668" y="1515000"/>
            <a:ext cx="912782" cy="91278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/>
                </a:solidFill>
              </a:rPr>
              <a:t>Q1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636D3E-8880-FC66-A9AD-E02F24AF726C}"/>
              </a:ext>
            </a:extLst>
          </p:cNvPr>
          <p:cNvCxnSpPr>
            <a:cxnSpLocks/>
            <a:endCxn id="46" idx="2"/>
          </p:cNvCxnSpPr>
          <p:nvPr/>
        </p:nvCxnSpPr>
        <p:spPr>
          <a:xfrm flipV="1">
            <a:off x="5568145" y="2662988"/>
            <a:ext cx="1620204" cy="1043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C0522BB-50C2-E6DF-3EAC-D52EA6A8368A}"/>
              </a:ext>
            </a:extLst>
          </p:cNvPr>
          <p:cNvCxnSpPr>
            <a:endCxn id="50" idx="0"/>
          </p:cNvCxnSpPr>
          <p:nvPr/>
        </p:nvCxnSpPr>
        <p:spPr>
          <a:xfrm>
            <a:off x="5568145" y="3706573"/>
            <a:ext cx="1630305" cy="77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7352D53-0227-CF09-DC5A-3E54FCC8AF4B}"/>
              </a:ext>
            </a:extLst>
          </p:cNvPr>
          <p:cNvSpPr txBox="1"/>
          <p:nvPr/>
        </p:nvSpPr>
        <p:spPr>
          <a:xfrm>
            <a:off x="7099921" y="715522"/>
            <a:ext cx="3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Intrinsic • Attainment • Utility • Cost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67B2B8-E1E9-95D1-6085-FD0021265983}"/>
              </a:ext>
            </a:extLst>
          </p:cNvPr>
          <p:cNvSpPr txBox="1"/>
          <p:nvPr/>
        </p:nvSpPr>
        <p:spPr>
          <a:xfrm>
            <a:off x="7119802" y="5907993"/>
            <a:ext cx="3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Intrinsic • Attainment • Utility • Cost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67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animBg="1"/>
      <p:bldP spid="78" grpId="0" uiExpand="1" build="p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F0CB6BE1-9E1A-4B43-9DDD-52E0B696FC45}"/>
              </a:ext>
            </a:extLst>
          </p:cNvPr>
          <p:cNvSpPr/>
          <p:nvPr/>
        </p:nvSpPr>
        <p:spPr>
          <a:xfrm>
            <a:off x="6759670" y="4779998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752B502E-8C3C-42AD-A0FD-34DF10148100}"/>
              </a:ext>
            </a:extLst>
          </p:cNvPr>
          <p:cNvSpPr/>
          <p:nvPr/>
        </p:nvSpPr>
        <p:spPr>
          <a:xfrm>
            <a:off x="6476792" y="4482291"/>
            <a:ext cx="1384320" cy="135277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6AB57DD-19ED-4F98-AED0-5CB41F242D98}"/>
              </a:ext>
            </a:extLst>
          </p:cNvPr>
          <p:cNvSpPr/>
          <p:nvPr/>
        </p:nvSpPr>
        <p:spPr>
          <a:xfrm>
            <a:off x="6759670" y="1514228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2F02A22-56A3-42EF-908D-D2912537BFCB}"/>
              </a:ext>
            </a:extLst>
          </p:cNvPr>
          <p:cNvSpPr/>
          <p:nvPr/>
        </p:nvSpPr>
        <p:spPr>
          <a:xfrm>
            <a:off x="674492" y="2887743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30AFF88-3B9D-4E90-BE47-2AD5FAEA0116}"/>
              </a:ext>
            </a:extLst>
          </p:cNvPr>
          <p:cNvSpPr/>
          <p:nvPr/>
        </p:nvSpPr>
        <p:spPr>
          <a:xfrm>
            <a:off x="6466691" y="1204996"/>
            <a:ext cx="1384320" cy="1457992"/>
          </a:xfrm>
          <a:prstGeom prst="roundRect">
            <a:avLst/>
          </a:prstGeom>
          <a:solidFill>
            <a:srgbClr val="D9A5E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588404-8416-465D-8076-FA0F5968D6E9}"/>
              </a:ext>
            </a:extLst>
          </p:cNvPr>
          <p:cNvSpPr/>
          <p:nvPr/>
        </p:nvSpPr>
        <p:spPr>
          <a:xfrm>
            <a:off x="674492" y="4011379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>
                <a:solidFill>
                  <a:schemeClr val="accent3"/>
                </a:solidFill>
              </a:rPr>
              <a:t>3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DC88F6D-5AD1-4E30-A2A7-09616FFB96E8}"/>
              </a:ext>
            </a:extLst>
          </p:cNvPr>
          <p:cNvSpPr/>
          <p:nvPr/>
        </p:nvSpPr>
        <p:spPr>
          <a:xfrm>
            <a:off x="674492" y="1757513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8694CB6-8810-4204-95A5-8923D3F12C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5015" y="1809340"/>
            <a:ext cx="2159000" cy="302186"/>
          </a:xfrm>
        </p:spPr>
        <p:txBody>
          <a:bodyPr/>
          <a:lstStyle/>
          <a:p>
            <a:r>
              <a:rPr lang="en-US" dirty="0"/>
              <a:t>ACHIEVEMENT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EF251BE-2210-4018-A5B5-22C7E5B8C3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5014" y="2144617"/>
            <a:ext cx="3880939" cy="7064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Grade 7 (M age = 12.8)</a:t>
            </a:r>
          </a:p>
          <a:p>
            <a:pPr>
              <a:spcBef>
                <a:spcPts val="600"/>
              </a:spcBef>
            </a:pPr>
            <a:r>
              <a:rPr lang="en-US" dirty="0"/>
              <a:t>N=1352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4217F314-885B-4E79-856F-7870D2DE83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45015" y="2947981"/>
            <a:ext cx="2159000" cy="302186"/>
          </a:xfrm>
        </p:spPr>
        <p:txBody>
          <a:bodyPr/>
          <a:lstStyle/>
          <a:p>
            <a:r>
              <a:rPr lang="en-US" dirty="0"/>
              <a:t>STV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AF13AF4C-1B15-4E21-9913-7EFB3D2EE6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45015" y="3288052"/>
            <a:ext cx="3880940" cy="7064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(Finnish, Math &amp; Physics)</a:t>
            </a:r>
          </a:p>
          <a:p>
            <a:pPr>
              <a:spcBef>
                <a:spcPts val="600"/>
              </a:spcBef>
            </a:pPr>
            <a:r>
              <a:rPr lang="en-US" dirty="0"/>
              <a:t>Grade 8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964986D-81D9-4212-B292-9ECBDE82477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845015" y="4128338"/>
            <a:ext cx="2159000" cy="302186"/>
          </a:xfrm>
        </p:spPr>
        <p:txBody>
          <a:bodyPr/>
          <a:lstStyle/>
          <a:p>
            <a:r>
              <a:rPr lang="en-US" dirty="0"/>
              <a:t>GENDER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936A8164-ED3D-4305-A24D-B9365E626A2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845015" y="4462942"/>
            <a:ext cx="4033340" cy="7064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Girls (52%) and boys (45%)</a:t>
            </a:r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53DC234D-BFFC-420A-AF40-5BB71C330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616" y="471215"/>
            <a:ext cx="4794604" cy="630936"/>
          </a:xfrm>
        </p:spPr>
        <p:txBody>
          <a:bodyPr/>
          <a:lstStyle/>
          <a:p>
            <a:pPr algn="l"/>
            <a:r>
              <a:rPr lang="fi-FI" dirty="0"/>
              <a:t>G</a:t>
            </a:r>
            <a:r>
              <a:rPr lang="en-US" dirty="0"/>
              <a:t>ROWING MIND DATA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70C1241E-2410-4F7F-B225-CB554373B470}"/>
              </a:ext>
            </a:extLst>
          </p:cNvPr>
          <p:cNvSpPr/>
          <p:nvPr/>
        </p:nvSpPr>
        <p:spPr>
          <a:xfrm>
            <a:off x="677885" y="5261587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?</a:t>
            </a:r>
          </a:p>
        </p:txBody>
      </p:sp>
      <p:sp>
        <p:nvSpPr>
          <p:cNvPr id="90" name="Text Placeholder 83">
            <a:extLst>
              <a:ext uri="{FF2B5EF4-FFF2-40B4-BE49-F238E27FC236}">
                <a16:creationId xmlns:a16="http://schemas.microsoft.com/office/drawing/2014/main" id="{20926B61-2AA5-43D8-9502-212874DFF812}"/>
              </a:ext>
            </a:extLst>
          </p:cNvPr>
          <p:cNvSpPr txBox="1">
            <a:spLocks/>
          </p:cNvSpPr>
          <p:nvPr/>
        </p:nvSpPr>
        <p:spPr>
          <a:xfrm>
            <a:off x="1843615" y="5293197"/>
            <a:ext cx="2159000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C000"/>
                </a:solidFill>
              </a:rPr>
              <a:t>MODEL &amp; MEASUREMENT</a:t>
            </a:r>
          </a:p>
        </p:txBody>
      </p:sp>
      <p:sp>
        <p:nvSpPr>
          <p:cNvPr id="91" name="Text Placeholder 84">
            <a:extLst>
              <a:ext uri="{FF2B5EF4-FFF2-40B4-BE49-F238E27FC236}">
                <a16:creationId xmlns:a16="http://schemas.microsoft.com/office/drawing/2014/main" id="{1A75D934-860B-432B-BB25-8A14CB1B794C}"/>
              </a:ext>
            </a:extLst>
          </p:cNvPr>
          <p:cNvSpPr txBox="1">
            <a:spLocks/>
          </p:cNvSpPr>
          <p:nvPr/>
        </p:nvSpPr>
        <p:spPr>
          <a:xfrm>
            <a:off x="1843615" y="5919302"/>
            <a:ext cx="4033340" cy="706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dirty="0"/>
              <a:t>Structural Equation Modeling</a:t>
            </a:r>
          </a:p>
        </p:txBody>
      </p:sp>
      <p:sp>
        <p:nvSpPr>
          <p:cNvPr id="92" name="Title 29">
            <a:extLst>
              <a:ext uri="{FF2B5EF4-FFF2-40B4-BE49-F238E27FC236}">
                <a16:creationId xmlns:a16="http://schemas.microsoft.com/office/drawing/2014/main" id="{C0A4A10E-9B5B-4087-910D-F8B9FBB4988C}"/>
              </a:ext>
            </a:extLst>
          </p:cNvPr>
          <p:cNvSpPr txBox="1">
            <a:spLocks/>
          </p:cNvSpPr>
          <p:nvPr/>
        </p:nvSpPr>
        <p:spPr>
          <a:xfrm>
            <a:off x="580768" y="1010042"/>
            <a:ext cx="4757351" cy="6309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sz="36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/>
              <a:t>Cohort 7 | Waves A, B</a:t>
            </a:r>
          </a:p>
        </p:txBody>
      </p:sp>
      <p:sp>
        <p:nvSpPr>
          <p:cNvPr id="87" name="Text Placeholder 15">
            <a:extLst>
              <a:ext uri="{FF2B5EF4-FFF2-40B4-BE49-F238E27FC236}">
                <a16:creationId xmlns:a16="http://schemas.microsoft.com/office/drawing/2014/main" id="{75DA98C5-0AD0-4FE0-8871-20AD67593902}"/>
              </a:ext>
            </a:extLst>
          </p:cNvPr>
          <p:cNvSpPr txBox="1">
            <a:spLocks/>
          </p:cNvSpPr>
          <p:nvPr/>
        </p:nvSpPr>
        <p:spPr>
          <a:xfrm flipH="1">
            <a:off x="6487523" y="800911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GRADE 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8" name="Text Placeholder 15">
            <a:extLst>
              <a:ext uri="{FF2B5EF4-FFF2-40B4-BE49-F238E27FC236}">
                <a16:creationId xmlns:a16="http://schemas.microsoft.com/office/drawing/2014/main" id="{B3E3B921-7DBF-4F85-A797-ED7389F1175E}"/>
              </a:ext>
            </a:extLst>
          </p:cNvPr>
          <p:cNvSpPr txBox="1">
            <a:spLocks/>
          </p:cNvSpPr>
          <p:nvPr/>
        </p:nvSpPr>
        <p:spPr>
          <a:xfrm flipH="1">
            <a:off x="9548411" y="123067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GRADE 8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1631C46-8A6C-45C2-A499-09F3C1C19EBF}"/>
              </a:ext>
            </a:extLst>
          </p:cNvPr>
          <p:cNvSpPr/>
          <p:nvPr/>
        </p:nvSpPr>
        <p:spPr>
          <a:xfrm>
            <a:off x="4594904" y="3189259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Girl</a:t>
            </a:r>
          </a:p>
        </p:txBody>
      </p:sp>
      <p:sp>
        <p:nvSpPr>
          <p:cNvPr id="46" name="Text Placeholder 15">
            <a:extLst>
              <a:ext uri="{FF2B5EF4-FFF2-40B4-BE49-F238E27FC236}">
                <a16:creationId xmlns:a16="http://schemas.microsoft.com/office/drawing/2014/main" id="{E2938BA0-34F4-4359-8EC8-9DD753F7D3F1}"/>
              </a:ext>
            </a:extLst>
          </p:cNvPr>
          <p:cNvSpPr txBox="1">
            <a:spLocks/>
          </p:cNvSpPr>
          <p:nvPr/>
        </p:nvSpPr>
        <p:spPr>
          <a:xfrm rot="5400000" flipH="1">
            <a:off x="10470309" y="1730370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/>
              <a:t>MATH</a:t>
            </a:r>
            <a:endParaRPr lang="en-US" dirty="0"/>
          </a:p>
        </p:txBody>
      </p:sp>
      <p:sp>
        <p:nvSpPr>
          <p:cNvPr id="47" name="Text Placeholder 15">
            <a:extLst>
              <a:ext uri="{FF2B5EF4-FFF2-40B4-BE49-F238E27FC236}">
                <a16:creationId xmlns:a16="http://schemas.microsoft.com/office/drawing/2014/main" id="{614D5DD1-2030-41D8-AC69-E42AAAFD5C10}"/>
              </a:ext>
            </a:extLst>
          </p:cNvPr>
          <p:cNvSpPr txBox="1">
            <a:spLocks/>
          </p:cNvSpPr>
          <p:nvPr/>
        </p:nvSpPr>
        <p:spPr>
          <a:xfrm rot="5400000" flipH="1">
            <a:off x="10396563" y="4841917"/>
            <a:ext cx="1796396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FINNISH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59D3646-B8E5-41EE-B9B7-A8A284CFF90B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5371384" y="1409932"/>
            <a:ext cx="3628984" cy="2167567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83C6336-B2E2-4851-977F-6F4DB148BD7E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5371384" y="3577499"/>
            <a:ext cx="3647554" cy="2098626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D62D1E-3EE1-ED71-9448-52D33E9A05D2}"/>
              </a:ext>
            </a:extLst>
          </p:cNvPr>
          <p:cNvSpPr/>
          <p:nvPr/>
        </p:nvSpPr>
        <p:spPr>
          <a:xfrm>
            <a:off x="9888908" y="580862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int</a:t>
            </a:r>
            <a:endParaRPr lang="en-US" sz="16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0877B5-0747-5754-5941-89C47F829B96}"/>
              </a:ext>
            </a:extLst>
          </p:cNvPr>
          <p:cNvSpPr/>
          <p:nvPr/>
        </p:nvSpPr>
        <p:spPr>
          <a:xfrm>
            <a:off x="9918959" y="1550811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att-ut</a:t>
            </a:r>
            <a:endParaRPr lang="en-US" sz="16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18033BB-35C0-D179-C6BA-B8247F9BC3E5}"/>
              </a:ext>
            </a:extLst>
          </p:cNvPr>
          <p:cNvSpPr/>
          <p:nvPr/>
        </p:nvSpPr>
        <p:spPr>
          <a:xfrm>
            <a:off x="9924800" y="2533558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cost</a:t>
            </a:r>
            <a:endParaRPr lang="en-US" sz="16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7BF4C0-5E01-B1D9-4C9E-1505B541EC7D}"/>
              </a:ext>
            </a:extLst>
          </p:cNvPr>
          <p:cNvSpPr/>
          <p:nvPr/>
        </p:nvSpPr>
        <p:spPr>
          <a:xfrm>
            <a:off x="9944658" y="3799527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int</a:t>
            </a:r>
            <a:endParaRPr lang="en-US" sz="16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1BA5D5-CE35-A7EA-C3C9-228B1562BDEF}"/>
              </a:ext>
            </a:extLst>
          </p:cNvPr>
          <p:cNvSpPr/>
          <p:nvPr/>
        </p:nvSpPr>
        <p:spPr>
          <a:xfrm>
            <a:off x="9974709" y="4769476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att-ut</a:t>
            </a:r>
            <a:endParaRPr lang="en-US" sz="16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FB54357-07CB-01F4-98A9-F06D0FC396A4}"/>
              </a:ext>
            </a:extLst>
          </p:cNvPr>
          <p:cNvSpPr/>
          <p:nvPr/>
        </p:nvSpPr>
        <p:spPr>
          <a:xfrm>
            <a:off x="9980550" y="5752223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cost</a:t>
            </a:r>
            <a:endParaRPr lang="en-US" sz="16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09754B8-29F3-74B9-5118-2CB8588E7473}"/>
              </a:ext>
            </a:extLst>
          </p:cNvPr>
          <p:cNvCxnSpPr>
            <a:cxnSpLocks/>
            <a:stCxn id="50" idx="3"/>
            <a:endCxn id="6" idx="1"/>
          </p:cNvCxnSpPr>
          <p:nvPr/>
        </p:nvCxnSpPr>
        <p:spPr>
          <a:xfrm flipV="1">
            <a:off x="7851011" y="963747"/>
            <a:ext cx="2037897" cy="970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92E6F4C-294A-509C-D8C1-419B139CA71F}"/>
              </a:ext>
            </a:extLst>
          </p:cNvPr>
          <p:cNvCxnSpPr>
            <a:cxnSpLocks/>
            <a:stCxn id="50" idx="3"/>
            <a:endCxn id="7" idx="1"/>
          </p:cNvCxnSpPr>
          <p:nvPr/>
        </p:nvCxnSpPr>
        <p:spPr>
          <a:xfrm flipV="1">
            <a:off x="7851011" y="1933696"/>
            <a:ext cx="2067948" cy="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6061CF5-9C1B-7F3D-A187-66FEA5E94A31}"/>
              </a:ext>
            </a:extLst>
          </p:cNvPr>
          <p:cNvCxnSpPr>
            <a:cxnSpLocks/>
            <a:stCxn id="50" idx="3"/>
            <a:endCxn id="8" idx="1"/>
          </p:cNvCxnSpPr>
          <p:nvPr/>
        </p:nvCxnSpPr>
        <p:spPr>
          <a:xfrm>
            <a:off x="7851011" y="1933992"/>
            <a:ext cx="2073789" cy="982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538B0A-9D46-615C-3E6D-78F42AF9932E}"/>
              </a:ext>
            </a:extLst>
          </p:cNvPr>
          <p:cNvCxnSpPr>
            <a:cxnSpLocks/>
            <a:stCxn id="51" idx="3"/>
            <a:endCxn id="9" idx="1"/>
          </p:cNvCxnSpPr>
          <p:nvPr/>
        </p:nvCxnSpPr>
        <p:spPr>
          <a:xfrm flipV="1">
            <a:off x="7861112" y="4182412"/>
            <a:ext cx="2083546" cy="976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1066560-A801-E40D-2AC9-01D528431FBB}"/>
              </a:ext>
            </a:extLst>
          </p:cNvPr>
          <p:cNvCxnSpPr>
            <a:cxnSpLocks/>
            <a:stCxn id="51" idx="3"/>
            <a:endCxn id="10" idx="1"/>
          </p:cNvCxnSpPr>
          <p:nvPr/>
        </p:nvCxnSpPr>
        <p:spPr>
          <a:xfrm flipV="1">
            <a:off x="7861112" y="5152361"/>
            <a:ext cx="2113597" cy="6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FA7779B-D5C8-6929-131B-9EFC4D2A619E}"/>
              </a:ext>
            </a:extLst>
          </p:cNvPr>
          <p:cNvCxnSpPr>
            <a:cxnSpLocks/>
            <a:stCxn id="51" idx="3"/>
            <a:endCxn id="11" idx="1"/>
          </p:cNvCxnSpPr>
          <p:nvPr/>
        </p:nvCxnSpPr>
        <p:spPr>
          <a:xfrm>
            <a:off x="7861112" y="5158676"/>
            <a:ext cx="2119438" cy="976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3DFCB14-F118-6346-1591-283CAC956F25}"/>
              </a:ext>
            </a:extLst>
          </p:cNvPr>
          <p:cNvCxnSpPr>
            <a:cxnSpLocks/>
            <a:stCxn id="50" idx="3"/>
            <a:endCxn id="9" idx="1"/>
          </p:cNvCxnSpPr>
          <p:nvPr/>
        </p:nvCxnSpPr>
        <p:spPr>
          <a:xfrm>
            <a:off x="7851011" y="1933992"/>
            <a:ext cx="2093647" cy="2248420"/>
          </a:xfrm>
          <a:prstGeom prst="straightConnector1">
            <a:avLst/>
          </a:prstGeom>
          <a:ln>
            <a:solidFill>
              <a:schemeClr val="accent4">
                <a:alpha val="70000"/>
              </a:schemeClr>
            </a:solidFill>
            <a:prstDash val="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C53567F-314C-095E-1FFD-C292B08170F3}"/>
              </a:ext>
            </a:extLst>
          </p:cNvPr>
          <p:cNvCxnSpPr>
            <a:cxnSpLocks/>
            <a:stCxn id="50" idx="3"/>
            <a:endCxn id="10" idx="1"/>
          </p:cNvCxnSpPr>
          <p:nvPr/>
        </p:nvCxnSpPr>
        <p:spPr>
          <a:xfrm>
            <a:off x="7851011" y="1933992"/>
            <a:ext cx="2123698" cy="3218369"/>
          </a:xfrm>
          <a:prstGeom prst="straightConnector1">
            <a:avLst/>
          </a:prstGeom>
          <a:ln>
            <a:solidFill>
              <a:schemeClr val="accent4">
                <a:alpha val="70000"/>
              </a:schemeClr>
            </a:solidFill>
            <a:prstDash val="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CF27960-00A7-8AC5-FA16-BCEA05C7BE7D}"/>
              </a:ext>
            </a:extLst>
          </p:cNvPr>
          <p:cNvCxnSpPr>
            <a:cxnSpLocks/>
            <a:stCxn id="50" idx="3"/>
            <a:endCxn id="11" idx="1"/>
          </p:cNvCxnSpPr>
          <p:nvPr/>
        </p:nvCxnSpPr>
        <p:spPr>
          <a:xfrm>
            <a:off x="7851011" y="1933992"/>
            <a:ext cx="2129539" cy="4201116"/>
          </a:xfrm>
          <a:prstGeom prst="straightConnector1">
            <a:avLst/>
          </a:prstGeom>
          <a:ln>
            <a:solidFill>
              <a:schemeClr val="accent4">
                <a:alpha val="70000"/>
              </a:schemeClr>
            </a:solidFill>
            <a:prstDash val="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4BB980D-57C6-EF63-6508-CDB257EA93D7}"/>
              </a:ext>
            </a:extLst>
          </p:cNvPr>
          <p:cNvCxnSpPr>
            <a:cxnSpLocks/>
            <a:stCxn id="51" idx="3"/>
            <a:endCxn id="6" idx="1"/>
          </p:cNvCxnSpPr>
          <p:nvPr/>
        </p:nvCxnSpPr>
        <p:spPr>
          <a:xfrm flipV="1">
            <a:off x="7861112" y="963747"/>
            <a:ext cx="2027796" cy="4194929"/>
          </a:xfrm>
          <a:prstGeom prst="straightConnector1">
            <a:avLst/>
          </a:prstGeom>
          <a:ln>
            <a:solidFill>
              <a:srgbClr val="00B0F0">
                <a:alpha val="50196"/>
              </a:srgbClr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3B80B1-8EE1-ADA7-23C8-561F79F06403}"/>
              </a:ext>
            </a:extLst>
          </p:cNvPr>
          <p:cNvCxnSpPr>
            <a:cxnSpLocks/>
            <a:stCxn id="51" idx="3"/>
            <a:endCxn id="7" idx="1"/>
          </p:cNvCxnSpPr>
          <p:nvPr/>
        </p:nvCxnSpPr>
        <p:spPr>
          <a:xfrm flipV="1">
            <a:off x="7861112" y="1933696"/>
            <a:ext cx="2057847" cy="3224980"/>
          </a:xfrm>
          <a:prstGeom prst="straightConnector1">
            <a:avLst/>
          </a:prstGeom>
          <a:ln>
            <a:solidFill>
              <a:srgbClr val="00B0F0">
                <a:alpha val="50196"/>
              </a:srgbClr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98116D6-2D3A-DFD8-4F10-AC999CAC9D23}"/>
              </a:ext>
            </a:extLst>
          </p:cNvPr>
          <p:cNvCxnSpPr>
            <a:cxnSpLocks/>
            <a:stCxn id="51" idx="3"/>
            <a:endCxn id="8" idx="1"/>
          </p:cNvCxnSpPr>
          <p:nvPr/>
        </p:nvCxnSpPr>
        <p:spPr>
          <a:xfrm flipV="1">
            <a:off x="7861112" y="2916443"/>
            <a:ext cx="2063688" cy="2242233"/>
          </a:xfrm>
          <a:prstGeom prst="straightConnector1">
            <a:avLst/>
          </a:prstGeom>
          <a:ln>
            <a:solidFill>
              <a:srgbClr val="00B0F0">
                <a:alpha val="50196"/>
              </a:srgbClr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1EB3596-47AD-FF5A-FB78-0CE73970D45D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5371384" y="1971877"/>
            <a:ext cx="3556210" cy="1605622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0F5CD5B9-34FC-1FD3-A8A7-1E155D201546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5371384" y="2518131"/>
            <a:ext cx="3498575" cy="1059368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FFC4339-0AC0-F739-93B6-FB9B39717006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5371384" y="3001192"/>
            <a:ext cx="3427121" cy="576307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1C44AA83-06E9-46C1-583B-6F03C80AAE87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5371384" y="3346042"/>
            <a:ext cx="3343687" cy="231457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7807781-0202-79C2-5986-5D9B70F305C0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5371384" y="3503508"/>
            <a:ext cx="3189378" cy="73991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69F67DFA-66DC-18CA-1C95-1A13A793F1BB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5371384" y="3577499"/>
            <a:ext cx="3189185" cy="109824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1D3F6F3-BFE6-B29B-0505-ECBC5186E008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5371384" y="3577499"/>
            <a:ext cx="3274281" cy="299879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C0FEA6D-CF03-6DFB-99D7-37C7EA8E8B1A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5371384" y="3577499"/>
            <a:ext cx="3278868" cy="644688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3FBE3803-1B0F-84C4-BC8A-1785ABC66E25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5371384" y="3577499"/>
            <a:ext cx="3343687" cy="1151167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005C20DF-23C7-76EE-10B0-487E0EAC776A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5371384" y="3577499"/>
            <a:ext cx="3343687" cy="1487998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BB48EBD4-5AB2-394C-4241-2AB133750396}"/>
              </a:ext>
            </a:extLst>
          </p:cNvPr>
          <p:cNvCxnSpPr>
            <a:cxnSpLocks/>
            <a:stCxn id="37" idx="3"/>
            <a:endCxn id="50" idx="1"/>
          </p:cNvCxnSpPr>
          <p:nvPr/>
        </p:nvCxnSpPr>
        <p:spPr>
          <a:xfrm flipV="1">
            <a:off x="5371384" y="1933992"/>
            <a:ext cx="1095307" cy="1643507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54EDEA47-C730-1016-0E2B-0F88A15BE23A}"/>
              </a:ext>
            </a:extLst>
          </p:cNvPr>
          <p:cNvCxnSpPr>
            <a:cxnSpLocks/>
            <a:stCxn id="37" idx="3"/>
            <a:endCxn id="51" idx="1"/>
          </p:cNvCxnSpPr>
          <p:nvPr/>
        </p:nvCxnSpPr>
        <p:spPr>
          <a:xfrm>
            <a:off x="5371384" y="3577499"/>
            <a:ext cx="1105408" cy="1581177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CFD313F-6A11-4A35-985D-9CBC7BAC0C99}"/>
              </a:ext>
            </a:extLst>
          </p:cNvPr>
          <p:cNvCxnSpPr>
            <a:cxnSpLocks/>
            <a:stCxn id="37" idx="3"/>
            <a:endCxn id="6" idx="1"/>
          </p:cNvCxnSpPr>
          <p:nvPr/>
        </p:nvCxnSpPr>
        <p:spPr>
          <a:xfrm flipV="1">
            <a:off x="5371384" y="963747"/>
            <a:ext cx="4517524" cy="2613752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A8055C4C-AE06-E816-6B38-769F7FE5ED09}"/>
              </a:ext>
            </a:extLst>
          </p:cNvPr>
          <p:cNvCxnSpPr>
            <a:cxnSpLocks/>
            <a:stCxn id="37" idx="3"/>
            <a:endCxn id="7" idx="1"/>
          </p:cNvCxnSpPr>
          <p:nvPr/>
        </p:nvCxnSpPr>
        <p:spPr>
          <a:xfrm flipV="1">
            <a:off x="5371384" y="1933696"/>
            <a:ext cx="4547575" cy="1643803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E795024E-6EB1-143C-CCE4-E24039376912}"/>
              </a:ext>
            </a:extLst>
          </p:cNvPr>
          <p:cNvCxnSpPr>
            <a:cxnSpLocks/>
            <a:stCxn id="37" idx="3"/>
            <a:endCxn id="8" idx="1"/>
          </p:cNvCxnSpPr>
          <p:nvPr/>
        </p:nvCxnSpPr>
        <p:spPr>
          <a:xfrm flipV="1">
            <a:off x="5371384" y="2916443"/>
            <a:ext cx="4553416" cy="661056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E0596B7-C161-A182-7EE1-0E4B8D0C8C2B}"/>
              </a:ext>
            </a:extLst>
          </p:cNvPr>
          <p:cNvCxnSpPr>
            <a:cxnSpLocks/>
            <a:stCxn id="37" idx="3"/>
            <a:endCxn id="9" idx="1"/>
          </p:cNvCxnSpPr>
          <p:nvPr/>
        </p:nvCxnSpPr>
        <p:spPr>
          <a:xfrm>
            <a:off x="5371384" y="3577499"/>
            <a:ext cx="4573274" cy="604913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9A65955F-9607-AA04-8081-9D9192F081AA}"/>
              </a:ext>
            </a:extLst>
          </p:cNvPr>
          <p:cNvCxnSpPr>
            <a:cxnSpLocks/>
            <a:stCxn id="37" idx="3"/>
            <a:endCxn id="10" idx="1"/>
          </p:cNvCxnSpPr>
          <p:nvPr/>
        </p:nvCxnSpPr>
        <p:spPr>
          <a:xfrm>
            <a:off x="5371384" y="3577499"/>
            <a:ext cx="4603325" cy="1574862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1A1C5C1C-2536-C261-37DA-22010DBCCFAA}"/>
              </a:ext>
            </a:extLst>
          </p:cNvPr>
          <p:cNvCxnSpPr>
            <a:cxnSpLocks/>
            <a:stCxn id="37" idx="3"/>
            <a:endCxn id="11" idx="1"/>
          </p:cNvCxnSpPr>
          <p:nvPr/>
        </p:nvCxnSpPr>
        <p:spPr>
          <a:xfrm>
            <a:off x="5371384" y="3577499"/>
            <a:ext cx="4609166" cy="2557609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3392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7">
            <a:extLst>
              <a:ext uri="{FF2B5EF4-FFF2-40B4-BE49-F238E27FC236}">
                <a16:creationId xmlns:a16="http://schemas.microsoft.com/office/drawing/2014/main" id="{5FF0B150-FB41-46AA-8F45-8123EE8EB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48" y="2534909"/>
            <a:ext cx="2714555" cy="970392"/>
          </a:xfrm>
        </p:spPr>
        <p:txBody>
          <a:bodyPr/>
          <a:lstStyle/>
          <a:p>
            <a:r>
              <a:rPr lang="en-US" sz="1600" b="0" cap="none" dirty="0">
                <a:latin typeface="+mn-lt"/>
              </a:rPr>
              <a:t>To what extent does past achievement in verbal and math domains influence subsequent STV facets?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A7A5C6E-24AA-FB87-70A6-6D79F1672DF9}"/>
              </a:ext>
            </a:extLst>
          </p:cNvPr>
          <p:cNvSpPr/>
          <p:nvPr/>
        </p:nvSpPr>
        <p:spPr>
          <a:xfrm>
            <a:off x="1881836" y="582945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4FD4172B-ECEA-5A0C-759F-31CF250C3F46}"/>
              </a:ext>
            </a:extLst>
          </p:cNvPr>
          <p:cNvSpPr txBox="1">
            <a:spLocks/>
          </p:cNvSpPr>
          <p:nvPr/>
        </p:nvSpPr>
        <p:spPr>
          <a:xfrm>
            <a:off x="1008352" y="2013949"/>
            <a:ext cx="1796396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ACHIEVEMENT</a:t>
            </a:r>
            <a:endParaRPr lang="en-US" dirty="0"/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D3E8D3C6-3BCD-4F5B-7D9C-889EB996B408}"/>
              </a:ext>
            </a:extLst>
          </p:cNvPr>
          <p:cNvSpPr txBox="1">
            <a:spLocks/>
          </p:cNvSpPr>
          <p:nvPr/>
        </p:nvSpPr>
        <p:spPr>
          <a:xfrm>
            <a:off x="2742963" y="2013949"/>
            <a:ext cx="1063250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VALUES</a:t>
            </a:r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A7A9699-5D75-8568-F950-08C3046FDDB8}"/>
              </a:ext>
            </a:extLst>
          </p:cNvPr>
          <p:cNvSpPr/>
          <p:nvPr/>
        </p:nvSpPr>
        <p:spPr>
          <a:xfrm>
            <a:off x="5354381" y="4779998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9883E75-0F49-1E59-2A4F-AF5272C9C0D5}"/>
              </a:ext>
            </a:extLst>
          </p:cNvPr>
          <p:cNvSpPr/>
          <p:nvPr/>
        </p:nvSpPr>
        <p:spPr>
          <a:xfrm>
            <a:off x="5071503" y="4482291"/>
            <a:ext cx="1384320" cy="135277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5C57231-9A6B-D6B6-1BAB-25451ADF57A3}"/>
              </a:ext>
            </a:extLst>
          </p:cNvPr>
          <p:cNvSpPr/>
          <p:nvPr/>
        </p:nvSpPr>
        <p:spPr>
          <a:xfrm>
            <a:off x="5354381" y="1514228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471D3BA-5595-E98C-8FFB-1A107ABF9F4F}"/>
              </a:ext>
            </a:extLst>
          </p:cNvPr>
          <p:cNvSpPr/>
          <p:nvPr/>
        </p:nvSpPr>
        <p:spPr>
          <a:xfrm>
            <a:off x="5061402" y="1204996"/>
            <a:ext cx="1384320" cy="1457992"/>
          </a:xfrm>
          <a:prstGeom prst="roundRect">
            <a:avLst/>
          </a:prstGeom>
          <a:solidFill>
            <a:srgbClr val="D9A5E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4F25507C-2969-DC63-2333-E8A918D5E84B}"/>
              </a:ext>
            </a:extLst>
          </p:cNvPr>
          <p:cNvSpPr txBox="1">
            <a:spLocks/>
          </p:cNvSpPr>
          <p:nvPr/>
        </p:nvSpPr>
        <p:spPr>
          <a:xfrm flipH="1">
            <a:off x="5082234" y="800911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GRADE 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982BDAA8-107D-EEA8-239B-2E1C5627406C}"/>
              </a:ext>
            </a:extLst>
          </p:cNvPr>
          <p:cNvSpPr txBox="1">
            <a:spLocks/>
          </p:cNvSpPr>
          <p:nvPr/>
        </p:nvSpPr>
        <p:spPr>
          <a:xfrm flipH="1">
            <a:off x="8143122" y="123067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GRADE 8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087A7B54-7D7A-69A4-2D45-668B5D65036D}"/>
              </a:ext>
            </a:extLst>
          </p:cNvPr>
          <p:cNvSpPr txBox="1">
            <a:spLocks/>
          </p:cNvSpPr>
          <p:nvPr/>
        </p:nvSpPr>
        <p:spPr>
          <a:xfrm rot="5400000" flipH="1">
            <a:off x="9065020" y="1730370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/>
              <a:t>MATH</a:t>
            </a:r>
            <a:endParaRPr lang="en-US" dirty="0"/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7C8FE64E-6B2F-6575-FC97-94DC4B986DC7}"/>
              </a:ext>
            </a:extLst>
          </p:cNvPr>
          <p:cNvSpPr txBox="1">
            <a:spLocks/>
          </p:cNvSpPr>
          <p:nvPr/>
        </p:nvSpPr>
        <p:spPr>
          <a:xfrm rot="5400000" flipH="1">
            <a:off x="8991274" y="4841917"/>
            <a:ext cx="1796396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FINNISH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687E154-2793-703C-D542-7BDF81F0620C}"/>
              </a:ext>
            </a:extLst>
          </p:cNvPr>
          <p:cNvSpPr/>
          <p:nvPr/>
        </p:nvSpPr>
        <p:spPr>
          <a:xfrm>
            <a:off x="8483619" y="580862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int</a:t>
            </a:r>
            <a:endParaRPr lang="en-US" sz="1600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6B1FDF5-421C-1BF9-8433-E84952740B23}"/>
              </a:ext>
            </a:extLst>
          </p:cNvPr>
          <p:cNvSpPr/>
          <p:nvPr/>
        </p:nvSpPr>
        <p:spPr>
          <a:xfrm>
            <a:off x="8513670" y="1550811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att-ut</a:t>
            </a:r>
            <a:endParaRPr lang="en-US" sz="160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7B2C299-6E43-476B-6E13-55EE851F26EE}"/>
              </a:ext>
            </a:extLst>
          </p:cNvPr>
          <p:cNvSpPr/>
          <p:nvPr/>
        </p:nvSpPr>
        <p:spPr>
          <a:xfrm>
            <a:off x="8519511" y="2533558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cost</a:t>
            </a:r>
            <a:endParaRPr lang="en-US" sz="1600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D1AC0A3-9829-9365-668C-B1CE0DBF3B9A}"/>
              </a:ext>
            </a:extLst>
          </p:cNvPr>
          <p:cNvSpPr/>
          <p:nvPr/>
        </p:nvSpPr>
        <p:spPr>
          <a:xfrm>
            <a:off x="8539369" y="3799527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int</a:t>
            </a:r>
            <a:endParaRPr lang="en-US" sz="16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4AEBC12-81D5-1880-488A-23D0FA7F8EF4}"/>
              </a:ext>
            </a:extLst>
          </p:cNvPr>
          <p:cNvSpPr/>
          <p:nvPr/>
        </p:nvSpPr>
        <p:spPr>
          <a:xfrm>
            <a:off x="8569420" y="4769476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att-ut</a:t>
            </a:r>
            <a:endParaRPr lang="en-US" sz="16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27D7EDC-A68E-BD4A-0578-979B749F8311}"/>
              </a:ext>
            </a:extLst>
          </p:cNvPr>
          <p:cNvSpPr/>
          <p:nvPr/>
        </p:nvSpPr>
        <p:spPr>
          <a:xfrm>
            <a:off x="8575261" y="5752223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cost</a:t>
            </a:r>
            <a:endParaRPr lang="en-US" sz="1600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BD87AF-920E-7082-D4A8-ED7DECB1BD47}"/>
              </a:ext>
            </a:extLst>
          </p:cNvPr>
          <p:cNvCxnSpPr>
            <a:cxnSpLocks/>
            <a:stCxn id="26" idx="3"/>
            <a:endCxn id="39" idx="1"/>
          </p:cNvCxnSpPr>
          <p:nvPr/>
        </p:nvCxnSpPr>
        <p:spPr>
          <a:xfrm flipV="1">
            <a:off x="6455823" y="4182412"/>
            <a:ext cx="2083546" cy="976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214D69A-ECD0-7A53-3D66-5FA27128785D}"/>
              </a:ext>
            </a:extLst>
          </p:cNvPr>
          <p:cNvCxnSpPr>
            <a:cxnSpLocks/>
            <a:stCxn id="26" idx="3"/>
            <a:endCxn id="40" idx="1"/>
          </p:cNvCxnSpPr>
          <p:nvPr/>
        </p:nvCxnSpPr>
        <p:spPr>
          <a:xfrm flipV="1">
            <a:off x="6455823" y="5152361"/>
            <a:ext cx="2113597" cy="6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CCA95B4-8E40-F306-6807-729DA892323E}"/>
              </a:ext>
            </a:extLst>
          </p:cNvPr>
          <p:cNvCxnSpPr>
            <a:cxnSpLocks/>
            <a:stCxn id="26" idx="3"/>
            <a:endCxn id="41" idx="1"/>
          </p:cNvCxnSpPr>
          <p:nvPr/>
        </p:nvCxnSpPr>
        <p:spPr>
          <a:xfrm>
            <a:off x="6455823" y="5158676"/>
            <a:ext cx="2119438" cy="976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C06E354-17BF-A7F0-06CF-9FBCCCBC4ECB}"/>
              </a:ext>
            </a:extLst>
          </p:cNvPr>
          <p:cNvCxnSpPr>
            <a:cxnSpLocks/>
          </p:cNvCxnSpPr>
          <p:nvPr/>
        </p:nvCxnSpPr>
        <p:spPr>
          <a:xfrm flipV="1">
            <a:off x="6455823" y="963747"/>
            <a:ext cx="2027796" cy="4194929"/>
          </a:xfrm>
          <a:prstGeom prst="straightConnector1">
            <a:avLst/>
          </a:prstGeom>
          <a:ln>
            <a:solidFill>
              <a:srgbClr val="00B0F0">
                <a:alpha val="50196"/>
              </a:srgbClr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8FED607-B557-4210-09B0-20C129DC8EE9}"/>
              </a:ext>
            </a:extLst>
          </p:cNvPr>
          <p:cNvCxnSpPr>
            <a:cxnSpLocks/>
            <a:endCxn id="38" idx="1"/>
          </p:cNvCxnSpPr>
          <p:nvPr/>
        </p:nvCxnSpPr>
        <p:spPr>
          <a:xfrm flipV="1">
            <a:off x="6455823" y="2916443"/>
            <a:ext cx="2063688" cy="2242233"/>
          </a:xfrm>
          <a:prstGeom prst="straightConnector1">
            <a:avLst/>
          </a:prstGeom>
          <a:ln>
            <a:solidFill>
              <a:srgbClr val="00B0F0">
                <a:alpha val="50196"/>
              </a:srgbClr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89CD8EC-ED80-6270-C6B6-A7BE0D79C5B8}"/>
              </a:ext>
            </a:extLst>
          </p:cNvPr>
          <p:cNvCxnSpPr>
            <a:cxnSpLocks/>
            <a:stCxn id="28" idx="3"/>
            <a:endCxn id="36" idx="1"/>
          </p:cNvCxnSpPr>
          <p:nvPr/>
        </p:nvCxnSpPr>
        <p:spPr>
          <a:xfrm flipV="1">
            <a:off x="6445722" y="963747"/>
            <a:ext cx="2037897" cy="970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F3E838D-38D6-B343-9652-03269630968B}"/>
              </a:ext>
            </a:extLst>
          </p:cNvPr>
          <p:cNvCxnSpPr>
            <a:cxnSpLocks/>
            <a:stCxn id="28" idx="3"/>
            <a:endCxn id="37" idx="1"/>
          </p:cNvCxnSpPr>
          <p:nvPr/>
        </p:nvCxnSpPr>
        <p:spPr>
          <a:xfrm flipV="1">
            <a:off x="6445722" y="1933696"/>
            <a:ext cx="2067948" cy="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3D02AF4-050F-4AA0-F54F-FBB984549F41}"/>
              </a:ext>
            </a:extLst>
          </p:cNvPr>
          <p:cNvCxnSpPr>
            <a:cxnSpLocks/>
            <a:stCxn id="28" idx="3"/>
            <a:endCxn id="38" idx="1"/>
          </p:cNvCxnSpPr>
          <p:nvPr/>
        </p:nvCxnSpPr>
        <p:spPr>
          <a:xfrm>
            <a:off x="6445722" y="1933992"/>
            <a:ext cx="2073789" cy="982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B7346CBD-636C-3600-EE3B-107C635D7FE2}"/>
              </a:ext>
            </a:extLst>
          </p:cNvPr>
          <p:cNvSpPr txBox="1"/>
          <p:nvPr/>
        </p:nvSpPr>
        <p:spPr>
          <a:xfrm>
            <a:off x="7933683" y="4833974"/>
            <a:ext cx="614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.20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E27B7D2-0204-AC48-81BB-6C518B266F4A}"/>
              </a:ext>
            </a:extLst>
          </p:cNvPr>
          <p:cNvSpPr txBox="1"/>
          <p:nvPr/>
        </p:nvSpPr>
        <p:spPr>
          <a:xfrm>
            <a:off x="7933683" y="3961856"/>
            <a:ext cx="614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.20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9D35904-69F4-531E-3279-86E7A1ABFC10}"/>
              </a:ext>
            </a:extLst>
          </p:cNvPr>
          <p:cNvSpPr txBox="1"/>
          <p:nvPr/>
        </p:nvSpPr>
        <p:spPr>
          <a:xfrm>
            <a:off x="7869235" y="5573848"/>
            <a:ext cx="614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-.32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2E1D323-7544-31A4-FFE7-D734912ED7CF}"/>
              </a:ext>
            </a:extLst>
          </p:cNvPr>
          <p:cNvSpPr txBox="1"/>
          <p:nvPr/>
        </p:nvSpPr>
        <p:spPr>
          <a:xfrm>
            <a:off x="7868095" y="1602564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.34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B086909-B7C8-F95C-8F8A-41485C2BE67B}"/>
              </a:ext>
            </a:extLst>
          </p:cNvPr>
          <p:cNvSpPr txBox="1"/>
          <p:nvPr/>
        </p:nvSpPr>
        <p:spPr>
          <a:xfrm>
            <a:off x="7868095" y="693931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.45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356ECB6-5CFA-B229-C9E3-AD52B6AAECE1}"/>
              </a:ext>
            </a:extLst>
          </p:cNvPr>
          <p:cNvSpPr txBox="1"/>
          <p:nvPr/>
        </p:nvSpPr>
        <p:spPr>
          <a:xfrm>
            <a:off x="7818633" y="2340546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-.34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693328E-596F-3D6E-D286-3324AD59105E}"/>
              </a:ext>
            </a:extLst>
          </p:cNvPr>
          <p:cNvSpPr txBox="1"/>
          <p:nvPr/>
        </p:nvSpPr>
        <p:spPr>
          <a:xfrm>
            <a:off x="6735248" y="3190807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-.14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B6B4771-7669-EE03-A7BF-1F8CB8B9171D}"/>
              </a:ext>
            </a:extLst>
          </p:cNvPr>
          <p:cNvSpPr txBox="1"/>
          <p:nvPr/>
        </p:nvSpPr>
        <p:spPr>
          <a:xfrm>
            <a:off x="7038013" y="3777872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.12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B4A6DF2-08FA-2803-6C64-12D1C8F70A3F}"/>
              </a:ext>
            </a:extLst>
          </p:cNvPr>
          <p:cNvSpPr txBox="1"/>
          <p:nvPr/>
        </p:nvSpPr>
        <p:spPr>
          <a:xfrm>
            <a:off x="1008352" y="3972049"/>
            <a:ext cx="27145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Higher achievement: higher </a:t>
            </a:r>
            <a:r>
              <a:rPr lang="en-US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intrinsic </a:t>
            </a:r>
            <a:r>
              <a:rPr lang="en-US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&amp; </a:t>
            </a:r>
            <a:r>
              <a:rPr lang="en-US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attainment-utility </a:t>
            </a:r>
            <a:r>
              <a:rPr lang="en-US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value, but lower </a:t>
            </a:r>
            <a:r>
              <a:rPr lang="en-US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cost </a:t>
            </a:r>
            <a:r>
              <a:rPr lang="en-US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for the matching subject.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Calibri" panose="020F0502020204030204" pitchFamily="34" charset="0"/>
              </a:rPr>
              <a:t>Higher Finnish grades: less </a:t>
            </a:r>
            <a:r>
              <a:rPr lang="en-US" sz="1600" b="1" dirty="0">
                <a:effectLst/>
                <a:ea typeface="Calibri" panose="020F0502020204030204" pitchFamily="34" charset="0"/>
              </a:rPr>
              <a:t>interest</a:t>
            </a:r>
            <a:r>
              <a:rPr lang="en-US" sz="1600" dirty="0">
                <a:effectLst/>
                <a:ea typeface="Calibri" panose="020F0502020204030204" pitchFamily="34" charset="0"/>
              </a:rPr>
              <a:t> and higher </a:t>
            </a:r>
            <a:r>
              <a:rPr lang="en-US" sz="1600" b="1" dirty="0">
                <a:effectLst/>
                <a:ea typeface="Calibri" panose="020F0502020204030204" pitchFamily="34" charset="0"/>
              </a:rPr>
              <a:t>cost </a:t>
            </a:r>
            <a:r>
              <a:rPr lang="en-US" sz="1600" dirty="0">
                <a:effectLst/>
                <a:ea typeface="Calibri" panose="020F0502020204030204" pitchFamily="34" charset="0"/>
              </a:rPr>
              <a:t>in math </a:t>
            </a:r>
            <a:r>
              <a:rPr lang="en-US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57505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 animBg="1"/>
      <p:bldP spid="21" grpId="0" build="p"/>
      <p:bldP spid="22" grpId="0" build="p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7">
            <a:extLst>
              <a:ext uri="{FF2B5EF4-FFF2-40B4-BE49-F238E27FC236}">
                <a16:creationId xmlns:a16="http://schemas.microsoft.com/office/drawing/2014/main" id="{5FF0B150-FB41-46AA-8F45-8123EE8EB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48" y="2534909"/>
            <a:ext cx="2714555" cy="970392"/>
          </a:xfrm>
        </p:spPr>
        <p:txBody>
          <a:bodyPr/>
          <a:lstStyle/>
          <a:p>
            <a:r>
              <a:rPr lang="en-US" sz="1800" b="0" cap="none" dirty="0">
                <a:latin typeface="+mn-lt"/>
              </a:rPr>
              <a:t>How does past achievement influence the development of gendered STV?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A7A5C6E-24AA-FB87-70A6-6D79F1672DF9}"/>
              </a:ext>
            </a:extLst>
          </p:cNvPr>
          <p:cNvSpPr/>
          <p:nvPr/>
        </p:nvSpPr>
        <p:spPr>
          <a:xfrm>
            <a:off x="1881836" y="582945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rgbClr val="1B89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1B895F"/>
                </a:solidFill>
              </a:rPr>
              <a:t>Q2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4FD4172B-ECEA-5A0C-759F-31CF250C3F46}"/>
              </a:ext>
            </a:extLst>
          </p:cNvPr>
          <p:cNvSpPr txBox="1">
            <a:spLocks/>
          </p:cNvSpPr>
          <p:nvPr/>
        </p:nvSpPr>
        <p:spPr>
          <a:xfrm>
            <a:off x="1563927" y="2049592"/>
            <a:ext cx="1796396" cy="3021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rgbClr val="1B895F"/>
                </a:solidFill>
              </a:rPr>
              <a:t>GENDER</a:t>
            </a:r>
            <a:endParaRPr lang="en-US" dirty="0">
              <a:solidFill>
                <a:srgbClr val="1B895F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A7A9699-5D75-8568-F950-08C3046FDDB8}"/>
              </a:ext>
            </a:extLst>
          </p:cNvPr>
          <p:cNvSpPr/>
          <p:nvPr/>
        </p:nvSpPr>
        <p:spPr>
          <a:xfrm>
            <a:off x="6913673" y="4909671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9883E75-0F49-1E59-2A4F-AF5272C9C0D5}"/>
              </a:ext>
            </a:extLst>
          </p:cNvPr>
          <p:cNvSpPr/>
          <p:nvPr/>
        </p:nvSpPr>
        <p:spPr>
          <a:xfrm>
            <a:off x="6630795" y="4611964"/>
            <a:ext cx="1384320" cy="135277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5C57231-9A6B-D6B6-1BAB-25451ADF57A3}"/>
              </a:ext>
            </a:extLst>
          </p:cNvPr>
          <p:cNvSpPr/>
          <p:nvPr/>
        </p:nvSpPr>
        <p:spPr>
          <a:xfrm>
            <a:off x="6913673" y="1643901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accent4"/>
                </a:solidFill>
              </a:rPr>
              <a:t>A</a:t>
            </a:r>
            <a:r>
              <a:rPr lang="en-US" sz="1400" dirty="0" err="1">
                <a:solidFill>
                  <a:schemeClr val="accent4"/>
                </a:solidFill>
              </a:rPr>
              <a:t>ch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471D3BA-5595-E98C-8FFB-1A107ABF9F4F}"/>
              </a:ext>
            </a:extLst>
          </p:cNvPr>
          <p:cNvSpPr/>
          <p:nvPr/>
        </p:nvSpPr>
        <p:spPr>
          <a:xfrm>
            <a:off x="6620694" y="1334669"/>
            <a:ext cx="1384320" cy="1457992"/>
          </a:xfrm>
          <a:prstGeom prst="roundRect">
            <a:avLst/>
          </a:prstGeom>
          <a:solidFill>
            <a:srgbClr val="D9A5E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4F25507C-2969-DC63-2333-E8A918D5E84B}"/>
              </a:ext>
            </a:extLst>
          </p:cNvPr>
          <p:cNvSpPr txBox="1">
            <a:spLocks/>
          </p:cNvSpPr>
          <p:nvPr/>
        </p:nvSpPr>
        <p:spPr>
          <a:xfrm flipH="1">
            <a:off x="6641526" y="930584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GRADE 7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982BDAA8-107D-EEA8-239B-2E1C5627406C}"/>
              </a:ext>
            </a:extLst>
          </p:cNvPr>
          <p:cNvSpPr txBox="1">
            <a:spLocks/>
          </p:cNvSpPr>
          <p:nvPr/>
        </p:nvSpPr>
        <p:spPr>
          <a:xfrm flipH="1">
            <a:off x="9702414" y="252740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GRADE 8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087A7B54-7D7A-69A4-2D45-668B5D65036D}"/>
              </a:ext>
            </a:extLst>
          </p:cNvPr>
          <p:cNvSpPr txBox="1">
            <a:spLocks/>
          </p:cNvSpPr>
          <p:nvPr/>
        </p:nvSpPr>
        <p:spPr>
          <a:xfrm rot="5400000" flipH="1">
            <a:off x="10624312" y="1860043"/>
            <a:ext cx="1412017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/>
              <a:t>MATH</a:t>
            </a:r>
            <a:endParaRPr lang="en-US" dirty="0"/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7C8FE64E-6B2F-6575-FC97-94DC4B986DC7}"/>
              </a:ext>
            </a:extLst>
          </p:cNvPr>
          <p:cNvSpPr txBox="1">
            <a:spLocks/>
          </p:cNvSpPr>
          <p:nvPr/>
        </p:nvSpPr>
        <p:spPr>
          <a:xfrm rot="5400000" flipH="1">
            <a:off x="10550566" y="4971590"/>
            <a:ext cx="1796396" cy="3021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FINNISH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687E154-2793-703C-D542-7BDF81F0620C}"/>
              </a:ext>
            </a:extLst>
          </p:cNvPr>
          <p:cNvSpPr/>
          <p:nvPr/>
        </p:nvSpPr>
        <p:spPr>
          <a:xfrm>
            <a:off x="10042911" y="710535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int</a:t>
            </a:r>
            <a:endParaRPr lang="en-US" sz="1600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6B1FDF5-421C-1BF9-8433-E84952740B23}"/>
              </a:ext>
            </a:extLst>
          </p:cNvPr>
          <p:cNvSpPr/>
          <p:nvPr/>
        </p:nvSpPr>
        <p:spPr>
          <a:xfrm>
            <a:off x="10072962" y="1680484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att-ut</a:t>
            </a:r>
            <a:endParaRPr lang="en-US" sz="160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7B2C299-6E43-476B-6E13-55EE851F26EE}"/>
              </a:ext>
            </a:extLst>
          </p:cNvPr>
          <p:cNvSpPr/>
          <p:nvPr/>
        </p:nvSpPr>
        <p:spPr>
          <a:xfrm>
            <a:off x="10078803" y="2663231"/>
            <a:ext cx="731025" cy="765769"/>
          </a:xfrm>
          <a:prstGeom prst="roundRect">
            <a:avLst/>
          </a:prstGeom>
          <a:solidFill>
            <a:srgbClr val="F7EDF9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cost</a:t>
            </a:r>
            <a:endParaRPr lang="en-US" sz="1600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D1AC0A3-9829-9365-668C-B1CE0DBF3B9A}"/>
              </a:ext>
            </a:extLst>
          </p:cNvPr>
          <p:cNvSpPr/>
          <p:nvPr/>
        </p:nvSpPr>
        <p:spPr>
          <a:xfrm>
            <a:off x="10098661" y="3929200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int</a:t>
            </a:r>
            <a:endParaRPr lang="en-US" sz="16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4AEBC12-81D5-1880-488A-23D0FA7F8EF4}"/>
              </a:ext>
            </a:extLst>
          </p:cNvPr>
          <p:cNvSpPr/>
          <p:nvPr/>
        </p:nvSpPr>
        <p:spPr>
          <a:xfrm>
            <a:off x="10128712" y="4899149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att-ut</a:t>
            </a:r>
            <a:endParaRPr lang="en-US" sz="16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27D7EDC-A68E-BD4A-0578-979B749F8311}"/>
              </a:ext>
            </a:extLst>
          </p:cNvPr>
          <p:cNvSpPr/>
          <p:nvPr/>
        </p:nvSpPr>
        <p:spPr>
          <a:xfrm>
            <a:off x="10134553" y="5881896"/>
            <a:ext cx="731025" cy="765769"/>
          </a:xfrm>
          <a:prstGeom prst="roundRect">
            <a:avLst/>
          </a:prstGeom>
          <a:solidFill>
            <a:srgbClr val="DFF6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err="1"/>
              <a:t>cost</a:t>
            </a:r>
            <a:endParaRPr lang="en-US" sz="1600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BD87AF-920E-7082-D4A8-ED7DECB1BD47}"/>
              </a:ext>
            </a:extLst>
          </p:cNvPr>
          <p:cNvCxnSpPr>
            <a:cxnSpLocks/>
            <a:stCxn id="26" idx="3"/>
            <a:endCxn id="39" idx="1"/>
          </p:cNvCxnSpPr>
          <p:nvPr/>
        </p:nvCxnSpPr>
        <p:spPr>
          <a:xfrm flipV="1">
            <a:off x="8015115" y="4312085"/>
            <a:ext cx="2083546" cy="976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214D69A-ECD0-7A53-3D66-5FA27128785D}"/>
              </a:ext>
            </a:extLst>
          </p:cNvPr>
          <p:cNvCxnSpPr>
            <a:cxnSpLocks/>
            <a:stCxn id="26" idx="3"/>
            <a:endCxn id="40" idx="1"/>
          </p:cNvCxnSpPr>
          <p:nvPr/>
        </p:nvCxnSpPr>
        <p:spPr>
          <a:xfrm flipV="1">
            <a:off x="8015115" y="5282034"/>
            <a:ext cx="2113597" cy="6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CCA95B4-8E40-F306-6807-729DA892323E}"/>
              </a:ext>
            </a:extLst>
          </p:cNvPr>
          <p:cNvCxnSpPr>
            <a:cxnSpLocks/>
            <a:stCxn id="26" idx="3"/>
            <a:endCxn id="41" idx="1"/>
          </p:cNvCxnSpPr>
          <p:nvPr/>
        </p:nvCxnSpPr>
        <p:spPr>
          <a:xfrm>
            <a:off x="8015115" y="5288349"/>
            <a:ext cx="2119438" cy="976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89CD8EC-ED80-6270-C6B6-A7BE0D79C5B8}"/>
              </a:ext>
            </a:extLst>
          </p:cNvPr>
          <p:cNvCxnSpPr>
            <a:cxnSpLocks/>
            <a:stCxn id="28" idx="3"/>
            <a:endCxn id="36" idx="1"/>
          </p:cNvCxnSpPr>
          <p:nvPr/>
        </p:nvCxnSpPr>
        <p:spPr>
          <a:xfrm flipV="1">
            <a:off x="8005014" y="1093420"/>
            <a:ext cx="2037897" cy="970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F3E838D-38D6-B343-9652-03269630968B}"/>
              </a:ext>
            </a:extLst>
          </p:cNvPr>
          <p:cNvCxnSpPr>
            <a:cxnSpLocks/>
            <a:stCxn id="28" idx="3"/>
            <a:endCxn id="37" idx="1"/>
          </p:cNvCxnSpPr>
          <p:nvPr/>
        </p:nvCxnSpPr>
        <p:spPr>
          <a:xfrm flipV="1">
            <a:off x="8005014" y="2063369"/>
            <a:ext cx="2067948" cy="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3D02AF4-050F-4AA0-F54F-FBB984549F41}"/>
              </a:ext>
            </a:extLst>
          </p:cNvPr>
          <p:cNvCxnSpPr>
            <a:cxnSpLocks/>
            <a:stCxn id="28" idx="3"/>
            <a:endCxn id="38" idx="1"/>
          </p:cNvCxnSpPr>
          <p:nvPr/>
        </p:nvCxnSpPr>
        <p:spPr>
          <a:xfrm>
            <a:off x="8005014" y="2063665"/>
            <a:ext cx="2073789" cy="982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B7346CBD-636C-3600-EE3B-107C635D7FE2}"/>
              </a:ext>
            </a:extLst>
          </p:cNvPr>
          <p:cNvSpPr txBox="1"/>
          <p:nvPr/>
        </p:nvSpPr>
        <p:spPr>
          <a:xfrm>
            <a:off x="9492975" y="4963647"/>
            <a:ext cx="614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.20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E27B7D2-0204-AC48-81BB-6C518B266F4A}"/>
              </a:ext>
            </a:extLst>
          </p:cNvPr>
          <p:cNvSpPr txBox="1"/>
          <p:nvPr/>
        </p:nvSpPr>
        <p:spPr>
          <a:xfrm>
            <a:off x="9492975" y="4091529"/>
            <a:ext cx="614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.26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9D35904-69F4-531E-3279-86E7A1ABFC10}"/>
              </a:ext>
            </a:extLst>
          </p:cNvPr>
          <p:cNvSpPr txBox="1"/>
          <p:nvPr/>
        </p:nvSpPr>
        <p:spPr>
          <a:xfrm>
            <a:off x="9428527" y="5703521"/>
            <a:ext cx="614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-.35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2E1D323-7544-31A4-FFE7-D734912ED7CF}"/>
              </a:ext>
            </a:extLst>
          </p:cNvPr>
          <p:cNvSpPr txBox="1"/>
          <p:nvPr/>
        </p:nvSpPr>
        <p:spPr>
          <a:xfrm>
            <a:off x="9427387" y="1732237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.34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B086909-B7C8-F95C-8F8A-41485C2BE67B}"/>
              </a:ext>
            </a:extLst>
          </p:cNvPr>
          <p:cNvSpPr txBox="1"/>
          <p:nvPr/>
        </p:nvSpPr>
        <p:spPr>
          <a:xfrm>
            <a:off x="9427387" y="823604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.41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356ECB6-5CFA-B229-C9E3-AD52B6AAECE1}"/>
              </a:ext>
            </a:extLst>
          </p:cNvPr>
          <p:cNvSpPr txBox="1"/>
          <p:nvPr/>
        </p:nvSpPr>
        <p:spPr>
          <a:xfrm>
            <a:off x="9377925" y="2470219"/>
            <a:ext cx="63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-.31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B4A6DF2-08FA-2803-6C64-12D1C8F70A3F}"/>
              </a:ext>
            </a:extLst>
          </p:cNvPr>
          <p:cNvSpPr txBox="1"/>
          <p:nvPr/>
        </p:nvSpPr>
        <p:spPr>
          <a:xfrm>
            <a:off x="825910" y="3972049"/>
            <a:ext cx="28969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Gender does not change the strength and direction of the relationship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Calibri" panose="020F0502020204030204" pitchFamily="34" charset="0"/>
              </a:rPr>
              <a:t>Gender directly influence value above and beyond dimensional comparison of achievement</a:t>
            </a:r>
            <a:endParaRPr lang="en-US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5BEBFB2-A29F-A3A6-7864-88A93472CD1D}"/>
              </a:ext>
            </a:extLst>
          </p:cNvPr>
          <p:cNvSpPr/>
          <p:nvPr/>
        </p:nvSpPr>
        <p:spPr>
          <a:xfrm>
            <a:off x="4594904" y="3189259"/>
            <a:ext cx="776480" cy="7764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Girl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A61E6AD-F826-7641-C7D7-A1BED5FE5D85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5371384" y="1996321"/>
            <a:ext cx="1316815" cy="1581178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989C370-79B3-B289-08BF-8A5B5529F71C}"/>
              </a:ext>
            </a:extLst>
          </p:cNvPr>
          <p:cNvCxnSpPr>
            <a:cxnSpLocks/>
            <a:stCxn id="2" idx="3"/>
            <a:endCxn id="26" idx="1"/>
          </p:cNvCxnSpPr>
          <p:nvPr/>
        </p:nvCxnSpPr>
        <p:spPr>
          <a:xfrm>
            <a:off x="5371384" y="3577499"/>
            <a:ext cx="1259411" cy="1710850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006B23-2048-B282-614E-DED15B87C0D2}"/>
              </a:ext>
            </a:extLst>
          </p:cNvPr>
          <p:cNvSpPr txBox="1"/>
          <p:nvPr/>
        </p:nvSpPr>
        <p:spPr>
          <a:xfrm>
            <a:off x="5561556" y="4454038"/>
            <a:ext cx="487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.31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E17803-B3CF-D05B-F076-70DE5D547E8A}"/>
              </a:ext>
            </a:extLst>
          </p:cNvPr>
          <p:cNvSpPr txBox="1"/>
          <p:nvPr/>
        </p:nvSpPr>
        <p:spPr>
          <a:xfrm>
            <a:off x="5582802" y="2469801"/>
            <a:ext cx="487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.13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9F3D91C-E92F-86B1-2A3F-B1BF9C769ABD}"/>
              </a:ext>
            </a:extLst>
          </p:cNvPr>
          <p:cNvCxnSpPr>
            <a:cxnSpLocks/>
            <a:stCxn id="2" idx="3"/>
            <a:endCxn id="36" idx="1"/>
          </p:cNvCxnSpPr>
          <p:nvPr/>
        </p:nvCxnSpPr>
        <p:spPr>
          <a:xfrm flipV="1">
            <a:off x="5371384" y="1093420"/>
            <a:ext cx="4671527" cy="2484079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E6F6569-4FAB-F975-6C69-E42556C10EE9}"/>
              </a:ext>
            </a:extLst>
          </p:cNvPr>
          <p:cNvCxnSpPr>
            <a:cxnSpLocks/>
            <a:stCxn id="2" idx="3"/>
            <a:endCxn id="38" idx="1"/>
          </p:cNvCxnSpPr>
          <p:nvPr/>
        </p:nvCxnSpPr>
        <p:spPr>
          <a:xfrm flipV="1">
            <a:off x="5371384" y="3046116"/>
            <a:ext cx="4707419" cy="531383"/>
          </a:xfrm>
          <a:prstGeom prst="straightConnector1">
            <a:avLst/>
          </a:prstGeom>
          <a:ln>
            <a:solidFill>
              <a:srgbClr val="1B89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F1BF9A7-E443-7B32-1BB5-ABF8B509B489}"/>
              </a:ext>
            </a:extLst>
          </p:cNvPr>
          <p:cNvSpPr txBox="1"/>
          <p:nvPr/>
        </p:nvSpPr>
        <p:spPr>
          <a:xfrm>
            <a:off x="6441962" y="2902571"/>
            <a:ext cx="58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-.17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98BEBD-FE59-5793-D8D7-0313D1C8FB52}"/>
              </a:ext>
            </a:extLst>
          </p:cNvPr>
          <p:cNvSpPr txBox="1"/>
          <p:nvPr/>
        </p:nvSpPr>
        <p:spPr>
          <a:xfrm>
            <a:off x="6499768" y="3510121"/>
            <a:ext cx="487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j-lt"/>
                <a:cs typeface="Times New Roman" panose="02020603050405020304" pitchFamily="18" charset="0"/>
              </a:rPr>
              <a:t>.20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618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 animBg="1"/>
      <p:bldP spid="21" grpId="0" build="p" animBg="1"/>
      <p:bldP spid="94" grpId="0"/>
      <p:bldP spid="95" grpId="0"/>
      <p:bldP spid="96" grpId="0"/>
      <p:bldP spid="97" grpId="0"/>
      <p:bldP spid="98" grpId="0"/>
      <p:bldP spid="99" grpId="0"/>
      <p:bldP spid="2" grpId="0" animBg="1"/>
      <p:bldP spid="7" grpId="0"/>
      <p:bldP spid="8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5A6E01B9-9BF9-45B0-80FB-F95678284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997387" y="5110722"/>
            <a:ext cx="3924781" cy="3924781"/>
          </a:xfrm>
          <a:prstGeom prst="ellipse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itle 33">
            <a:extLst>
              <a:ext uri="{FF2B5EF4-FFF2-40B4-BE49-F238E27FC236}">
                <a16:creationId xmlns:a16="http://schemas.microsoft.com/office/drawing/2014/main" id="{F360F865-3A2E-46A2-920A-903060CF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922" y="713691"/>
            <a:ext cx="5379180" cy="630936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fi-FI" dirty="0" err="1"/>
              <a:t>Knowing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process</a:t>
            </a:r>
            <a:r>
              <a:rPr lang="fi-FI" dirty="0"/>
              <a:t>..</a:t>
            </a:r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C2B98A3-8A53-47AF-B6F1-8662E4E12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27939" y="3019244"/>
            <a:ext cx="2859081" cy="2879993"/>
          </a:xfrm>
          <a:prstGeom prst="ellipse">
            <a:avLst/>
          </a:prstGeom>
          <a:solidFill>
            <a:srgbClr val="202C8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1C2D5B3-6479-4921-834C-6D8BE31F3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04426" y="2417983"/>
            <a:ext cx="3557740" cy="3583762"/>
          </a:xfrm>
          <a:prstGeom prst="ellipse">
            <a:avLst/>
          </a:prstGeom>
          <a:solidFill>
            <a:srgbClr val="DF8C8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2C8C54B-9DDD-454D-B9D9-7C911F29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403"/>
          <a:stretch/>
        </p:blipFill>
        <p:spPr>
          <a:xfrm rot="660645">
            <a:off x="7837098" y="781670"/>
            <a:ext cx="2677262" cy="522139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A9104C1-3ABA-4A42-B61D-61F32302C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/>
          <a:stretch/>
        </p:blipFill>
        <p:spPr>
          <a:xfrm rot="20911531">
            <a:off x="6421749" y="2479095"/>
            <a:ext cx="1476416" cy="294706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5D33333-2CED-4037-9686-9A39360EC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77492" flipH="1">
            <a:off x="10162490" y="4998472"/>
            <a:ext cx="455732" cy="4557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14168E5-BFF5-47B4-8CAB-4AF8A2A0B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00568" flipH="1">
            <a:off x="10490348" y="3209510"/>
            <a:ext cx="503213" cy="50321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1C240C5-C66B-4E3E-AEF2-055E381A1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45417">
            <a:off x="10662497" y="3792220"/>
            <a:ext cx="533467" cy="53346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7EFB534-768C-40A8-B716-35E6A90F6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 flipV="1">
            <a:off x="9489469" y="5356424"/>
            <a:ext cx="533467" cy="533467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9C0956E-7949-45B4-920E-01ED90936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19052" y="4428244"/>
            <a:ext cx="525761" cy="52576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E736AE7-6B47-4BCB-B220-B43E3E6F9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322508">
            <a:off x="6196429" y="5045979"/>
            <a:ext cx="331025" cy="33102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FB0605E-A9A6-4C83-9E86-420EDD88F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799432">
            <a:off x="5925468" y="3783762"/>
            <a:ext cx="365512" cy="36551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5823CBD-96EB-4B16-BC8E-B0B62AA32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354583" flipH="1">
            <a:off x="5861989" y="4192722"/>
            <a:ext cx="387488" cy="38748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351A4B2-F4A7-49DE-80CA-F4D962906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6551716" y="5442285"/>
            <a:ext cx="387488" cy="387488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C1419D72-0E72-4A65-816D-C89F240F4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5914254" y="4675270"/>
            <a:ext cx="381890" cy="381890"/>
          </a:xfrm>
          <a:prstGeom prst="rect">
            <a:avLst/>
          </a:prstGeom>
        </p:spPr>
      </p:pic>
      <p:pic>
        <p:nvPicPr>
          <p:cNvPr id="8" name="Picture 7" descr="Text, logo&#10;&#10;Description automatically generated with medium confidence">
            <a:extLst>
              <a:ext uri="{FF2B5EF4-FFF2-40B4-BE49-F238E27FC236}">
                <a16:creationId xmlns:a16="http://schemas.microsoft.com/office/drawing/2014/main" id="{8B2D19C8-81B8-47B1-B5B6-4CF32F2587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36" y="6273471"/>
            <a:ext cx="1796396" cy="436253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8AA65C-693E-B4BE-7E34-83F8F9BE5F65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642414" y="1415889"/>
            <a:ext cx="4819288" cy="3231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Students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develop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beliefs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b="1" dirty="0" err="1">
                <a:ea typeface="Calibri" panose="020F0502020204030204" pitchFamily="34" charset="0"/>
                <a:cs typeface="Arial" panose="020B0604020202020204" pitchFamily="34" charset="0"/>
              </a:rPr>
              <a:t>evaluating</a:t>
            </a:r>
            <a:r>
              <a:rPr lang="fi-FI" sz="16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previous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achievement</a:t>
            </a:r>
            <a:endParaRPr lang="fi-FI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3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achievement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different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subjects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matters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marL="285750" lvl="2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sources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comparison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processes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might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take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place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742950" lvl="3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If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gendered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values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develop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above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beyond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comparison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achievement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else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might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involved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285750" lvl="2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How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does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inform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teachers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schools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i-FI" sz="1600" dirty="0" err="1">
                <a:ea typeface="Calibri" panose="020F0502020204030204" pitchFamily="34" charset="0"/>
                <a:cs typeface="Arial" panose="020B0604020202020204" pitchFamily="34" charset="0"/>
              </a:rPr>
              <a:t>regulations</a:t>
            </a:r>
            <a:r>
              <a:rPr lang="fi-FI" sz="1600" dirty="0"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3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Custom 11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11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ct Timeline_WAC_LH - v2" id="{C490F22C-BCE6-4049-96E9-DC11EF4DCC46}" vid="{AA5619E9-B2EB-4B47-8E48-7B1F4A347B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C1DAB8B-23BA-4827-9CE8-505DD4A39F0A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11B2B9-8CE5-4E5A-B70F-6B056FE844E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055BC56-8FA3-435B-ACDD-0E8E6241E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BA265-3C9C-41FF-80C6-61A7F961C0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{7FFE04D1-6E08-4A13-B615-3BE2FD6877FE}tf16411242_win32</Template>
  <TotalTime>1559</TotalTime>
  <Words>1040</Words>
  <Application>Microsoft Office PowerPoint</Application>
  <PresentationFormat>Widescreen</PresentationFormat>
  <Paragraphs>171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Abadi Extra Light</vt:lpstr>
      <vt:lpstr>Arial</vt:lpstr>
      <vt:lpstr>Avenir Next LT Pro Light</vt:lpstr>
      <vt:lpstr>Calibri</vt:lpstr>
      <vt:lpstr>Consolas</vt:lpstr>
      <vt:lpstr>Ink Free</vt:lpstr>
      <vt:lpstr>Speak Pro</vt:lpstr>
      <vt:lpstr>2_Office Theme</vt:lpstr>
      <vt:lpstr>"I'm less interested in math cause I'm better at languages"   roles of SOCIAL-Dimensional comparisons  of prior achievement in adolescents’  gendered task value development</vt:lpstr>
      <vt:lpstr>Background</vt:lpstr>
      <vt:lpstr>Situated Expectancy Value Theory</vt:lpstr>
      <vt:lpstr>Research Questions</vt:lpstr>
      <vt:lpstr>Hypothesis</vt:lpstr>
      <vt:lpstr>GROWING MIND DATA</vt:lpstr>
      <vt:lpstr>To what extent does past achievement in verbal and math domains influence subsequent STV facets?</vt:lpstr>
      <vt:lpstr>How does past achievement influence the development of gendered STV?</vt:lpstr>
      <vt:lpstr>Knowing the process..</vt:lpstr>
      <vt:lpstr>Let’s have more discussions!</vt:lpstr>
      <vt:lpstr>References &amp; 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difference in THE EFFECT OF PAST achievement</dc:title>
  <dc:creator>Olive, Kezia</dc:creator>
  <cp:lastModifiedBy>Olive, Kezia</cp:lastModifiedBy>
  <cp:revision>74</cp:revision>
  <dcterms:created xsi:type="dcterms:W3CDTF">2022-09-27T12:46:31Z</dcterms:created>
  <dcterms:modified xsi:type="dcterms:W3CDTF">2024-08-19T12:58:35Z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