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317" r:id="rId2"/>
    <p:sldId id="319" r:id="rId3"/>
    <p:sldId id="335" r:id="rId4"/>
    <p:sldId id="324" r:id="rId5"/>
    <p:sldId id="320" r:id="rId6"/>
    <p:sldId id="323" r:id="rId7"/>
    <p:sldId id="336" r:id="rId8"/>
    <p:sldId id="334" r:id="rId9"/>
    <p:sldId id="333" r:id="rId10"/>
    <p:sldId id="331" r:id="rId11"/>
    <p:sldId id="330" r:id="rId12"/>
    <p:sldId id="310" r:id="rId13"/>
    <p:sldId id="327"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87875" autoAdjust="0"/>
  </p:normalViewPr>
  <p:slideViewPr>
    <p:cSldViewPr snapToGrid="0">
      <p:cViewPr varScale="1">
        <p:scale>
          <a:sx n="57" d="100"/>
          <a:sy n="57" d="100"/>
        </p:scale>
        <p:origin x="120" y="1950"/>
      </p:cViewPr>
      <p:guideLst/>
    </p:cSldViewPr>
  </p:slideViewPr>
  <p:notesTextViewPr>
    <p:cViewPr>
      <p:scale>
        <a:sx n="1" d="1"/>
        <a:sy n="1" d="1"/>
      </p:scale>
      <p:origin x="0" y="-150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C17EB97-2B27-4283-ADD7-C5AB3C087079}" type="datetimeFigureOut">
              <a:rPr lang="en-US" smtClean="0"/>
              <a:t>7/17/2024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CE9E42B-0FB5-4E55-8E98-17E430CD195A}" type="slidenum">
              <a:rPr lang="en-US" smtClean="0"/>
              <a:t>‹#›</a:t>
            </a:fld>
            <a:endParaRPr lang="en-US"/>
          </a:p>
        </p:txBody>
      </p:sp>
    </p:spTree>
    <p:extLst>
      <p:ext uri="{BB962C8B-B14F-4D97-AF65-F5344CB8AC3E}">
        <p14:creationId xmlns:p14="http://schemas.microsoft.com/office/powerpoint/2010/main" val="39788509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dirty="0">
                <a:solidFill>
                  <a:srgbClr val="ABB2BF"/>
                </a:solidFill>
                <a:effectLst/>
                <a:latin typeface="Consolas" panose="020B0609020204030204" pitchFamily="49" charset="0"/>
              </a:rPr>
              <a:t> parents may get to know the achievements of their children in multiple subjects, and then infer what are the things that their child is good at -- and this may be a potential pathway through which they start to encourage their child to go more towards a subject, maybe it also nudge them to think that their child should put more importance and value into a certain field cause it's more useful, etc.</a:t>
            </a:r>
          </a:p>
          <a:p>
            <a:r>
              <a:rPr lang="en-US" b="0" dirty="0">
                <a:solidFill>
                  <a:srgbClr val="ABB2BF"/>
                </a:solidFill>
                <a:effectLst/>
                <a:latin typeface="Consolas" panose="020B0609020204030204" pitchFamily="49" charset="0"/>
              </a:rPr>
              <a:t>I think this is logical, but we should test it.</a:t>
            </a:r>
          </a:p>
          <a:p>
            <a:r>
              <a:rPr lang="en-US" b="0" dirty="0">
                <a:solidFill>
                  <a:srgbClr val="ABB2BF"/>
                </a:solidFill>
                <a:effectLst/>
                <a:latin typeface="Consolas" panose="020B0609020204030204" pitchFamily="49" charset="0"/>
              </a:rPr>
              <a:t>Especially since theoretically, we have been assuming that this is the case.</a:t>
            </a:r>
          </a:p>
        </p:txBody>
      </p:sp>
      <p:sp>
        <p:nvSpPr>
          <p:cNvPr id="4" name="Slide Number Placeholder 3"/>
          <p:cNvSpPr>
            <a:spLocks noGrp="1"/>
          </p:cNvSpPr>
          <p:nvPr>
            <p:ph type="sldNum" sz="quarter" idx="5"/>
          </p:nvPr>
        </p:nvSpPr>
        <p:spPr/>
        <p:txBody>
          <a:bodyPr/>
          <a:lstStyle/>
          <a:p>
            <a:fld id="{EDF46953-F7CF-4D45-9381-CFC79949755A}" type="slidenum">
              <a:rPr lang="en-US" smtClean="0"/>
              <a:t>1</a:t>
            </a:fld>
            <a:endParaRPr lang="en-US"/>
          </a:p>
        </p:txBody>
      </p:sp>
    </p:spTree>
    <p:extLst>
      <p:ext uri="{BB962C8B-B14F-4D97-AF65-F5344CB8AC3E}">
        <p14:creationId xmlns:p14="http://schemas.microsoft.com/office/powerpoint/2010/main" val="154957799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dirty="0">
                <a:solidFill>
                  <a:srgbClr val="ABB2BF"/>
                </a:solidFill>
                <a:effectLst/>
                <a:latin typeface="Consolas" panose="020B0609020204030204" pitchFamily="49" charset="0"/>
              </a:rPr>
              <a:t>Taking these results together, we get to see that unlike what we expect from usual GI/E patterns,</a:t>
            </a:r>
          </a:p>
          <a:p>
            <a:r>
              <a:rPr lang="en-US" b="0" dirty="0">
                <a:solidFill>
                  <a:srgbClr val="ABB2BF"/>
                </a:solidFill>
                <a:effectLst/>
                <a:latin typeface="Consolas" panose="020B0609020204030204" pitchFamily="49" charset="0"/>
              </a:rPr>
              <a:t>when forming their values and infer about their child's ability, parents did not compare their child's achievement as GI/E predicted. Perhaps they are already more likely to adopt gender stereotypes as they look at other influences outside of their child's performance? or is it that this process started way earlier and we could not capture it well enough in this study?</a:t>
            </a:r>
          </a:p>
          <a:p>
            <a:br>
              <a:rPr lang="en-US" b="0" dirty="0">
                <a:solidFill>
                  <a:srgbClr val="ABB2BF"/>
                </a:solidFill>
                <a:effectLst/>
                <a:latin typeface="Consolas" panose="020B0609020204030204" pitchFamily="49" charset="0"/>
              </a:rPr>
            </a:br>
            <a:r>
              <a:rPr lang="en-US" b="0" dirty="0">
                <a:solidFill>
                  <a:srgbClr val="ABB2BF"/>
                </a:solidFill>
                <a:effectLst/>
                <a:latin typeface="Consolas" panose="020B0609020204030204" pitchFamily="49" charset="0"/>
              </a:rPr>
              <a:t>On top of that, adolescents do compare their achievement following GI/E pattern, but seem to also be influenced by gendered factors beyond achievement.</a:t>
            </a:r>
          </a:p>
          <a:p>
            <a:br>
              <a:rPr lang="en-US" b="0" dirty="0">
                <a:solidFill>
                  <a:srgbClr val="ABB2BF"/>
                </a:solidFill>
                <a:effectLst/>
                <a:latin typeface="Consolas" panose="020B0609020204030204" pitchFamily="49" charset="0"/>
              </a:rPr>
            </a:br>
            <a:r>
              <a:rPr lang="en-US" b="0" dirty="0">
                <a:solidFill>
                  <a:srgbClr val="ABB2BF"/>
                </a:solidFill>
                <a:effectLst/>
                <a:latin typeface="Consolas" panose="020B0609020204030204" pitchFamily="49" charset="0"/>
              </a:rPr>
              <a:t>We see that achievement experiences have a big influence on students.</a:t>
            </a:r>
          </a:p>
          <a:p>
            <a:r>
              <a:rPr lang="en-US" b="0" dirty="0">
                <a:solidFill>
                  <a:srgbClr val="ABB2BF"/>
                </a:solidFill>
                <a:effectLst/>
                <a:latin typeface="Consolas" panose="020B0609020204030204" pitchFamily="49" charset="0"/>
              </a:rPr>
              <a:t>But both parents and adolescents do not seem to rely only on achievement comparisons when forming their values and ability beliefs.</a:t>
            </a:r>
          </a:p>
          <a:p>
            <a:br>
              <a:rPr lang="en-US" b="0" dirty="0">
                <a:solidFill>
                  <a:srgbClr val="ABB2BF"/>
                </a:solidFill>
                <a:effectLst/>
                <a:latin typeface="Consolas" panose="020B0609020204030204" pitchFamily="49" charset="0"/>
              </a:rPr>
            </a:br>
            <a:r>
              <a:rPr lang="en-US" b="0" dirty="0">
                <a:solidFill>
                  <a:srgbClr val="ABB2BF"/>
                </a:solidFill>
                <a:effectLst/>
                <a:latin typeface="Consolas" panose="020B0609020204030204" pitchFamily="49" charset="0"/>
              </a:rPr>
              <a:t>The gendered factor -- Is it that adolescents potentially use GI/E framework to compare their parents' (or other socializers') beliefs, rather than achievement?</a:t>
            </a:r>
          </a:p>
          <a:p>
            <a:r>
              <a:rPr lang="en-US" b="0" dirty="0">
                <a:solidFill>
                  <a:srgbClr val="ABB2BF"/>
                </a:solidFill>
                <a:effectLst/>
                <a:latin typeface="Consolas" panose="020B0609020204030204" pitchFamily="49" charset="0"/>
              </a:rPr>
              <a:t>We can know more if we have perhaps more longitudinal studies on this?</a:t>
            </a:r>
          </a:p>
          <a:p>
            <a:r>
              <a:rPr lang="en-US" b="0" dirty="0">
                <a:solidFill>
                  <a:srgbClr val="ABB2BF"/>
                </a:solidFill>
                <a:effectLst/>
                <a:latin typeface="Consolas" panose="020B0609020204030204" pitchFamily="49" charset="0"/>
              </a:rPr>
              <a:t>On top of that, perhaps the quality of the relationship between the child and the parents or whoever the socializer we talk about is, really moderate the effect as well? I can imagine that students with good relationship with their parents, with high relatedness and autonomy need satisfaction, perhaps would have different magnitude and direction for the effect of these comparisons?</a:t>
            </a:r>
          </a:p>
          <a:p>
            <a:r>
              <a:rPr lang="en-US" b="0" dirty="0">
                <a:solidFill>
                  <a:srgbClr val="ABB2BF"/>
                </a:solidFill>
                <a:effectLst/>
                <a:latin typeface="Consolas" panose="020B0609020204030204" pitchFamily="49" charset="0"/>
              </a:rPr>
              <a:t>We don't know, but this is a good starting point to continue that journey and discover more about how to support adolescents' developing values and identify </a:t>
            </a:r>
            <a:r>
              <a:rPr lang="en-US" b="0" dirty="0" err="1">
                <a:solidFill>
                  <a:srgbClr val="ABB2BF"/>
                </a:solidFill>
                <a:effectLst/>
                <a:latin typeface="Consolas" panose="020B0609020204030204" pitchFamily="49" charset="0"/>
              </a:rPr>
              <a:t>genderedness</a:t>
            </a:r>
            <a:r>
              <a:rPr lang="en-US" b="0" dirty="0">
                <a:solidFill>
                  <a:srgbClr val="ABB2BF"/>
                </a:solidFill>
                <a:effectLst/>
                <a:latin typeface="Consolas" panose="020B0609020204030204" pitchFamily="49" charset="0"/>
              </a:rPr>
              <a:t>.</a:t>
            </a:r>
          </a:p>
        </p:txBody>
      </p:sp>
      <p:sp>
        <p:nvSpPr>
          <p:cNvPr id="4" name="Slide Number Placeholder 3"/>
          <p:cNvSpPr>
            <a:spLocks noGrp="1"/>
          </p:cNvSpPr>
          <p:nvPr>
            <p:ph type="sldNum" sz="quarter" idx="5"/>
          </p:nvPr>
        </p:nvSpPr>
        <p:spPr/>
        <p:txBody>
          <a:bodyPr/>
          <a:lstStyle/>
          <a:p>
            <a:fld id="{EDF46953-F7CF-4D45-9381-CFC79949755A}" type="slidenum">
              <a:rPr lang="en-US" smtClean="0"/>
              <a:t>11</a:t>
            </a:fld>
            <a:endParaRPr lang="en-US"/>
          </a:p>
        </p:txBody>
      </p:sp>
    </p:spTree>
    <p:extLst>
      <p:ext uri="{BB962C8B-B14F-4D97-AF65-F5344CB8AC3E}">
        <p14:creationId xmlns:p14="http://schemas.microsoft.com/office/powerpoint/2010/main" val="349488489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b="0" i="0" u="none" strike="noStrike" baseline="0" dirty="0">
                <a:solidFill>
                  <a:srgbClr val="000000"/>
                </a:solidFill>
                <a:latin typeface="Times New Roman" panose="02020603050405020304" pitchFamily="18" charset="0"/>
              </a:rPr>
              <a:t>To address these research questions, we will utilize a subset of data collected from the Growing Mind project, an ongoing longitudinal data collection based in Helsinki, Finland. We collected questionnaire data from parents and their adolescent students, measuring parents’ beliefs (perceptions of children’s ability in math and verbal domains alongside perception of importance and efficacy in each domain) </a:t>
            </a:r>
            <a:endParaRPr lang="en-US" dirty="0"/>
          </a:p>
        </p:txBody>
      </p:sp>
      <p:sp>
        <p:nvSpPr>
          <p:cNvPr id="4" name="Slide Number Placeholder 3"/>
          <p:cNvSpPr>
            <a:spLocks noGrp="1"/>
          </p:cNvSpPr>
          <p:nvPr>
            <p:ph type="sldNum" sz="quarter" idx="5"/>
          </p:nvPr>
        </p:nvSpPr>
        <p:spPr/>
        <p:txBody>
          <a:bodyPr/>
          <a:lstStyle/>
          <a:p>
            <a:fld id="{EDF46953-F7CF-4D45-9381-CFC79949755A}" type="slidenum">
              <a:rPr lang="en-US" smtClean="0"/>
              <a:t>13</a:t>
            </a:fld>
            <a:endParaRPr lang="en-US"/>
          </a:p>
        </p:txBody>
      </p:sp>
    </p:spTree>
    <p:extLst>
      <p:ext uri="{BB962C8B-B14F-4D97-AF65-F5344CB8AC3E}">
        <p14:creationId xmlns:p14="http://schemas.microsoft.com/office/powerpoint/2010/main" val="37765296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dirty="0">
                <a:solidFill>
                  <a:srgbClr val="ABB2BF"/>
                </a:solidFill>
                <a:effectLst/>
                <a:latin typeface="Consolas" panose="020B0609020204030204" pitchFamily="49" charset="0"/>
              </a:rPr>
              <a:t>We know from expectancy value theory that today's experience, such as a student's academic performance, become tomorrow's past experience, which is another starting point of developing self-concept of ability or expectancies (will I succeed in this task/subject?) and also values (how much do I find this task/subject enjoyable, important for myself, useful for my future, or just plain exhausting and taxing?).</a:t>
            </a:r>
          </a:p>
          <a:p>
            <a:r>
              <a:rPr lang="en-US" b="0" dirty="0">
                <a:solidFill>
                  <a:srgbClr val="ABB2BF"/>
                </a:solidFill>
                <a:effectLst/>
                <a:latin typeface="Consolas" panose="020B0609020204030204" pitchFamily="49" charset="0"/>
              </a:rPr>
              <a:t>We know already from several past studies that indeed, students' achievement influence their self-concept of ability and values, to a certain extent. But does it influence parents the same way?</a:t>
            </a:r>
          </a:p>
        </p:txBody>
      </p:sp>
      <p:sp>
        <p:nvSpPr>
          <p:cNvPr id="4" name="Slide Number Placeholder 3"/>
          <p:cNvSpPr>
            <a:spLocks noGrp="1"/>
          </p:cNvSpPr>
          <p:nvPr>
            <p:ph type="sldNum" sz="quarter" idx="5"/>
          </p:nvPr>
        </p:nvSpPr>
        <p:spPr/>
        <p:txBody>
          <a:bodyPr/>
          <a:lstStyle/>
          <a:p>
            <a:fld id="{EDF46953-F7CF-4D45-9381-CFC79949755A}" type="slidenum">
              <a:rPr lang="en-US" smtClean="0"/>
              <a:t>2</a:t>
            </a:fld>
            <a:endParaRPr lang="en-US"/>
          </a:p>
        </p:txBody>
      </p:sp>
    </p:spTree>
    <p:extLst>
      <p:ext uri="{BB962C8B-B14F-4D97-AF65-F5344CB8AC3E}">
        <p14:creationId xmlns:p14="http://schemas.microsoft.com/office/powerpoint/2010/main" val="1633869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dirty="0">
                <a:solidFill>
                  <a:srgbClr val="ABB2BF"/>
                </a:solidFill>
                <a:effectLst/>
                <a:latin typeface="Consolas" panose="020B0609020204030204" pitchFamily="49" charset="0"/>
              </a:rPr>
              <a:t>We know from past studies that parents' gender stereotypical beliefs, such as that boys are better in math-related subjects and girls in language, for example, seem to increase with children's age. But is it influenced by their observation of their child's achievement?</a:t>
            </a:r>
          </a:p>
        </p:txBody>
      </p:sp>
      <p:sp>
        <p:nvSpPr>
          <p:cNvPr id="4" name="Slide Number Placeholder 3"/>
          <p:cNvSpPr>
            <a:spLocks noGrp="1"/>
          </p:cNvSpPr>
          <p:nvPr>
            <p:ph type="sldNum" sz="quarter" idx="5"/>
          </p:nvPr>
        </p:nvSpPr>
        <p:spPr/>
        <p:txBody>
          <a:bodyPr/>
          <a:lstStyle/>
          <a:p>
            <a:fld id="{EDF46953-F7CF-4D45-9381-CFC79949755A}" type="slidenum">
              <a:rPr lang="en-US" smtClean="0"/>
              <a:t>3</a:t>
            </a:fld>
            <a:endParaRPr lang="en-US"/>
          </a:p>
        </p:txBody>
      </p:sp>
    </p:spTree>
    <p:extLst>
      <p:ext uri="{BB962C8B-B14F-4D97-AF65-F5344CB8AC3E}">
        <p14:creationId xmlns:p14="http://schemas.microsoft.com/office/powerpoint/2010/main" val="42130243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dirty="0">
                <a:solidFill>
                  <a:srgbClr val="ABB2BF"/>
                </a:solidFill>
                <a:effectLst/>
                <a:latin typeface="Consolas" panose="020B0609020204030204" pitchFamily="49" charset="0"/>
              </a:rPr>
              <a:t>On top of that, informed by the theoretical framework from Generalized Internal/External frame of reference, we get to know that most students (and socializers) seem to build this framework of math-language continuum: they are seen as very contrasting to one another, and they do different types of comparisons.</a:t>
            </a:r>
          </a:p>
          <a:p>
            <a:r>
              <a:rPr lang="en-US" b="0" dirty="0">
                <a:solidFill>
                  <a:srgbClr val="ABB2BF"/>
                </a:solidFill>
                <a:effectLst/>
                <a:latin typeface="Consolas" panose="020B0609020204030204" pitchFamily="49" charset="0"/>
              </a:rPr>
              <a:t>When they look at within-domain comparison, usually this results in positive relationship, meaning that, say, higher achievement in math would lead the student to believe "yes I am better in math!" and the same way for higher achievement in language.</a:t>
            </a:r>
          </a:p>
          <a:p>
            <a:r>
              <a:rPr lang="en-US" b="0" dirty="0">
                <a:solidFill>
                  <a:srgbClr val="ABB2BF"/>
                </a:solidFill>
                <a:effectLst/>
                <a:latin typeface="Consolas" panose="020B0609020204030204" pitchFamily="49" charset="0"/>
              </a:rPr>
              <a:t>But they also do cross-domain comparisons, which usually leads to negative relationship, meaning that they would think "oh, my language achievement is higher than my math achievement -- I like math less." </a:t>
            </a:r>
          </a:p>
          <a:p>
            <a:endParaRPr lang="en-US" b="0" dirty="0">
              <a:solidFill>
                <a:srgbClr val="ABB2BF"/>
              </a:solidFill>
              <a:effectLst/>
              <a:latin typeface="Consolas" panose="020B0609020204030204" pitchFamily="49" charset="0"/>
            </a:endParaRPr>
          </a:p>
          <a:p>
            <a:r>
              <a:rPr lang="en-US" b="0" dirty="0">
                <a:solidFill>
                  <a:srgbClr val="ABB2BF"/>
                </a:solidFill>
                <a:effectLst/>
                <a:latin typeface="Consolas" panose="020B0609020204030204" pitchFamily="49" charset="0"/>
              </a:rPr>
              <a:t>Perhaps this also counts for parents when developing the thought about whether their child have high ability in a field? (this has been observed in a past study) </a:t>
            </a:r>
          </a:p>
          <a:p>
            <a:r>
              <a:rPr lang="en-US" b="0" dirty="0">
                <a:solidFill>
                  <a:srgbClr val="ABB2BF"/>
                </a:solidFill>
                <a:effectLst/>
                <a:latin typeface="Consolas" panose="020B0609020204030204" pitchFamily="49" charset="0"/>
              </a:rPr>
              <a:t>and perhaps also influencing them in thinking about what subject might be more useful and important for their child?</a:t>
            </a:r>
          </a:p>
          <a:p>
            <a:r>
              <a:rPr lang="en-US" b="0" dirty="0">
                <a:solidFill>
                  <a:srgbClr val="ABB2BF"/>
                </a:solidFill>
                <a:effectLst/>
                <a:latin typeface="Consolas" panose="020B0609020204030204" pitchFamily="49" charset="0"/>
              </a:rPr>
              <a:t>and provide a new pathway from which we can examine how the effect of gender comes into play in these relationship?</a:t>
            </a:r>
          </a:p>
        </p:txBody>
      </p:sp>
      <p:sp>
        <p:nvSpPr>
          <p:cNvPr id="4" name="Slide Number Placeholder 3"/>
          <p:cNvSpPr>
            <a:spLocks noGrp="1"/>
          </p:cNvSpPr>
          <p:nvPr>
            <p:ph type="sldNum" sz="quarter" idx="5"/>
          </p:nvPr>
        </p:nvSpPr>
        <p:spPr/>
        <p:txBody>
          <a:bodyPr/>
          <a:lstStyle/>
          <a:p>
            <a:fld id="{EDF46953-F7CF-4D45-9381-CFC79949755A}" type="slidenum">
              <a:rPr lang="en-US" smtClean="0"/>
              <a:t>4</a:t>
            </a:fld>
            <a:endParaRPr lang="en-US"/>
          </a:p>
        </p:txBody>
      </p:sp>
    </p:spTree>
    <p:extLst>
      <p:ext uri="{BB962C8B-B14F-4D97-AF65-F5344CB8AC3E}">
        <p14:creationId xmlns:p14="http://schemas.microsoft.com/office/powerpoint/2010/main" val="42743760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dirty="0">
                <a:solidFill>
                  <a:srgbClr val="ABB2BF"/>
                </a:solidFill>
                <a:effectLst/>
                <a:latin typeface="Consolas" panose="020B0609020204030204" pitchFamily="49" charset="0"/>
              </a:rPr>
              <a:t>With this framework in mind, we want to know to what extent do adolescents' achievement and gender associate to their parents' academic beliefs about them (this includes beliefs about ability and subjective task value);</a:t>
            </a:r>
          </a:p>
          <a:p>
            <a:r>
              <a:rPr lang="en-US" b="0" dirty="0">
                <a:solidFill>
                  <a:srgbClr val="ABB2BF"/>
                </a:solidFill>
                <a:effectLst/>
                <a:latin typeface="Consolas" panose="020B0609020204030204" pitchFamily="49" charset="0"/>
              </a:rPr>
              <a:t>and to what extent does this align with the students' own associations? (Are the associations comparable between what the students perceive and what the parents do?)</a:t>
            </a:r>
          </a:p>
        </p:txBody>
      </p:sp>
      <p:sp>
        <p:nvSpPr>
          <p:cNvPr id="4" name="Slide Number Placeholder 3"/>
          <p:cNvSpPr>
            <a:spLocks noGrp="1"/>
          </p:cNvSpPr>
          <p:nvPr>
            <p:ph type="sldNum" sz="quarter" idx="5"/>
          </p:nvPr>
        </p:nvSpPr>
        <p:spPr/>
        <p:txBody>
          <a:bodyPr/>
          <a:lstStyle/>
          <a:p>
            <a:fld id="{EDF46953-F7CF-4D45-9381-CFC79949755A}" type="slidenum">
              <a:rPr lang="en-US" smtClean="0"/>
              <a:t>6</a:t>
            </a:fld>
            <a:endParaRPr lang="en-US"/>
          </a:p>
        </p:txBody>
      </p:sp>
    </p:spTree>
    <p:extLst>
      <p:ext uri="{BB962C8B-B14F-4D97-AF65-F5344CB8AC3E}">
        <p14:creationId xmlns:p14="http://schemas.microsoft.com/office/powerpoint/2010/main" val="33227665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dirty="0">
                <a:solidFill>
                  <a:srgbClr val="ABB2BF"/>
                </a:solidFill>
                <a:effectLst/>
                <a:latin typeface="Consolas" panose="020B0609020204030204" pitchFamily="49" charset="0"/>
              </a:rPr>
              <a:t>We did this by utilizing data collected from the longitudinal Finnish data collection in Helsinki, Finland;</a:t>
            </a:r>
          </a:p>
          <a:p>
            <a:r>
              <a:rPr lang="en-US" b="0" dirty="0">
                <a:solidFill>
                  <a:srgbClr val="ABB2BF"/>
                </a:solidFill>
                <a:effectLst/>
                <a:latin typeface="Consolas" panose="020B0609020204030204" pitchFamily="49" charset="0"/>
              </a:rPr>
              <a:t>both parents and adolescents from grade 8 and 10 who have been part of this data collection for a while, were given questionnaires.</a:t>
            </a:r>
          </a:p>
          <a:p>
            <a:r>
              <a:rPr lang="en-US" b="0" dirty="0">
                <a:solidFill>
                  <a:srgbClr val="ABB2BF"/>
                </a:solidFill>
                <a:effectLst/>
                <a:latin typeface="Consolas" panose="020B0609020204030204" pitchFamily="49" charset="0"/>
              </a:rPr>
              <a:t>Parents were asked about their perception of the child's ability in both math and </a:t>
            </a:r>
            <a:r>
              <a:rPr lang="en-US" b="0" dirty="0" err="1">
                <a:solidFill>
                  <a:srgbClr val="ABB2BF"/>
                </a:solidFill>
                <a:effectLst/>
                <a:latin typeface="Consolas" panose="020B0609020204030204" pitchFamily="49" charset="0"/>
              </a:rPr>
              <a:t>finnish</a:t>
            </a:r>
            <a:r>
              <a:rPr lang="en-US" b="0" dirty="0">
                <a:solidFill>
                  <a:srgbClr val="ABB2BF"/>
                </a:solidFill>
                <a:effectLst/>
                <a:latin typeface="Consolas" panose="020B0609020204030204" pitchFamily="49" charset="0"/>
              </a:rPr>
              <a:t>, and also whether they see these subjects as important or useful for their child.</a:t>
            </a:r>
          </a:p>
          <a:p>
            <a:r>
              <a:rPr lang="en-US" b="0" dirty="0">
                <a:solidFill>
                  <a:srgbClr val="ABB2BF"/>
                </a:solidFill>
                <a:effectLst/>
                <a:latin typeface="Consolas" panose="020B0609020204030204" pitchFamily="49" charset="0"/>
              </a:rPr>
              <a:t>Students were also asked about their perception of their own ability in both subjects, and how much they enjoy it, see it as important, and useful.</a:t>
            </a:r>
          </a:p>
          <a:p>
            <a:r>
              <a:rPr lang="en-US" b="0" dirty="0">
                <a:solidFill>
                  <a:srgbClr val="ABB2BF"/>
                </a:solidFill>
                <a:effectLst/>
                <a:latin typeface="Consolas" panose="020B0609020204030204" pitchFamily="49" charset="0"/>
              </a:rPr>
              <a:t>We also asked about their gender, and we collected the students' achievement data from the previous year (when they were in grade 7 and grade 9) from schools.</a:t>
            </a:r>
          </a:p>
          <a:p>
            <a:r>
              <a:rPr lang="en-US" b="0" dirty="0">
                <a:solidFill>
                  <a:srgbClr val="ABB2BF"/>
                </a:solidFill>
                <a:effectLst/>
                <a:latin typeface="Consolas" panose="020B0609020204030204" pitchFamily="49" charset="0"/>
              </a:rPr>
              <a:t>We modeled this to test the relationship pathways that were described by GI/E (positive within-domain and negative cross-domain), while also testing the influence of the child's gender.</a:t>
            </a:r>
          </a:p>
        </p:txBody>
      </p:sp>
      <p:sp>
        <p:nvSpPr>
          <p:cNvPr id="4" name="Slide Number Placeholder 3"/>
          <p:cNvSpPr>
            <a:spLocks noGrp="1"/>
          </p:cNvSpPr>
          <p:nvPr>
            <p:ph type="sldNum" sz="quarter" idx="5"/>
          </p:nvPr>
        </p:nvSpPr>
        <p:spPr/>
        <p:txBody>
          <a:bodyPr/>
          <a:lstStyle/>
          <a:p>
            <a:fld id="{EDF46953-F7CF-4D45-9381-CFC79949755A}" type="slidenum">
              <a:rPr lang="en-US" smtClean="0"/>
              <a:t>7</a:t>
            </a:fld>
            <a:endParaRPr lang="en-US"/>
          </a:p>
        </p:txBody>
      </p:sp>
    </p:spTree>
    <p:extLst>
      <p:ext uri="{BB962C8B-B14F-4D97-AF65-F5344CB8AC3E}">
        <p14:creationId xmlns:p14="http://schemas.microsoft.com/office/powerpoint/2010/main" val="422389325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dirty="0">
                <a:solidFill>
                  <a:srgbClr val="ABB2BF"/>
                </a:solidFill>
                <a:effectLst/>
                <a:latin typeface="Consolas" panose="020B0609020204030204" pitchFamily="49" charset="0"/>
              </a:rPr>
              <a:t>First, from the parents, we look at how their children's achievement associate with their perception of the child's ability and how much they think this subject is important and useful, and we do see positive within-domain relation, so higher achievement either in math or </a:t>
            </a:r>
            <a:r>
              <a:rPr lang="en-US" b="0" dirty="0" err="1">
                <a:solidFill>
                  <a:srgbClr val="ABB2BF"/>
                </a:solidFill>
                <a:effectLst/>
                <a:latin typeface="Consolas" panose="020B0609020204030204" pitchFamily="49" charset="0"/>
              </a:rPr>
              <a:t>finnish</a:t>
            </a:r>
            <a:r>
              <a:rPr lang="en-US" b="0" dirty="0">
                <a:solidFill>
                  <a:srgbClr val="ABB2BF"/>
                </a:solidFill>
                <a:effectLst/>
                <a:latin typeface="Consolas" panose="020B0609020204030204" pitchFamily="49" charset="0"/>
              </a:rPr>
              <a:t> is associated with higher belief that their child is good at it, but only in math we see also it affecting the belief that math is important for their child.</a:t>
            </a:r>
          </a:p>
          <a:p>
            <a:r>
              <a:rPr lang="en-US" b="0" dirty="0">
                <a:solidFill>
                  <a:srgbClr val="ABB2BF"/>
                </a:solidFill>
                <a:effectLst/>
                <a:latin typeface="Consolas" panose="020B0609020204030204" pitchFamily="49" charset="0"/>
              </a:rPr>
              <a:t>In terms of cross-domain, though: it is not negative! parents of students with high math achievement believe that their child also have higher ability in language. Seems like some sort of halo effect -- if you're good at math, you're most likely good at Finnish too?</a:t>
            </a:r>
          </a:p>
          <a:p>
            <a:r>
              <a:rPr lang="en-US" b="0" dirty="0">
                <a:solidFill>
                  <a:srgbClr val="ABB2BF"/>
                </a:solidFill>
                <a:effectLst/>
                <a:latin typeface="Consolas" panose="020B0609020204030204" pitchFamily="49" charset="0"/>
              </a:rPr>
              <a:t>and when we look at the effect of gender, we see that parents of daughters believe their </a:t>
            </a:r>
            <a:r>
              <a:rPr lang="en-US" b="0" dirty="0" err="1">
                <a:solidFill>
                  <a:srgbClr val="ABB2BF"/>
                </a:solidFill>
                <a:effectLst/>
                <a:latin typeface="Consolas" panose="020B0609020204030204" pitchFamily="49" charset="0"/>
              </a:rPr>
              <a:t>daughtes</a:t>
            </a:r>
            <a:r>
              <a:rPr lang="en-US" b="0" dirty="0">
                <a:solidFill>
                  <a:srgbClr val="ABB2BF"/>
                </a:solidFill>
                <a:effectLst/>
                <a:latin typeface="Consolas" panose="020B0609020204030204" pitchFamily="49" charset="0"/>
              </a:rPr>
              <a:t> have less ability in math and that it is less important or useful for their daughters.</a:t>
            </a:r>
          </a:p>
          <a:p>
            <a:endParaRPr lang="en-US" b="0" dirty="0">
              <a:solidFill>
                <a:srgbClr val="ABB2BF"/>
              </a:solidFill>
              <a:effectLst/>
              <a:latin typeface="Consolas" panose="020B0609020204030204" pitchFamily="49" charset="0"/>
            </a:endParaRPr>
          </a:p>
          <a:p>
            <a:r>
              <a:rPr lang="en-US" b="0" dirty="0">
                <a:solidFill>
                  <a:srgbClr val="ABB2BF"/>
                </a:solidFill>
                <a:effectLst/>
                <a:latin typeface="Consolas" panose="020B0609020204030204" pitchFamily="49" charset="0"/>
              </a:rPr>
              <a:t>Script: Model_2-1</a:t>
            </a:r>
          </a:p>
        </p:txBody>
      </p:sp>
      <p:sp>
        <p:nvSpPr>
          <p:cNvPr id="4" name="Slide Number Placeholder 3"/>
          <p:cNvSpPr>
            <a:spLocks noGrp="1"/>
          </p:cNvSpPr>
          <p:nvPr>
            <p:ph type="sldNum" sz="quarter" idx="5"/>
          </p:nvPr>
        </p:nvSpPr>
        <p:spPr/>
        <p:txBody>
          <a:bodyPr/>
          <a:lstStyle/>
          <a:p>
            <a:fld id="{EDF46953-F7CF-4D45-9381-CFC79949755A}" type="slidenum">
              <a:rPr lang="en-US" smtClean="0"/>
              <a:t>8</a:t>
            </a:fld>
            <a:endParaRPr lang="en-US"/>
          </a:p>
        </p:txBody>
      </p:sp>
    </p:spTree>
    <p:extLst>
      <p:ext uri="{BB962C8B-B14F-4D97-AF65-F5344CB8AC3E}">
        <p14:creationId xmlns:p14="http://schemas.microsoft.com/office/powerpoint/2010/main" val="14174658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dirty="0">
                <a:solidFill>
                  <a:srgbClr val="ABB2BF"/>
                </a:solidFill>
                <a:effectLst/>
                <a:latin typeface="Consolas" panose="020B0609020204030204" pitchFamily="49" charset="0"/>
              </a:rPr>
              <a:t>How does this compare to the children's own perceptions?</a:t>
            </a:r>
          </a:p>
          <a:p>
            <a:r>
              <a:rPr lang="en-US" b="0" dirty="0">
                <a:solidFill>
                  <a:srgbClr val="ABB2BF"/>
                </a:solidFill>
                <a:effectLst/>
                <a:latin typeface="Consolas" panose="020B0609020204030204" pitchFamily="49" charset="0"/>
              </a:rPr>
              <a:t>We see that for these adolescents, within-domain comparison indeed warrants that they feel more confident in their ability, and also value it more and hate it less. On the other hand, we see cross-domain comparison only from math: students with higher math achievement believe that they have lower ability in language, and value it less. Even think of it as more costly and taxing.</a:t>
            </a:r>
          </a:p>
          <a:p>
            <a:r>
              <a:rPr lang="en-US" b="0" dirty="0">
                <a:solidFill>
                  <a:srgbClr val="ABB2BF"/>
                </a:solidFill>
                <a:effectLst/>
                <a:latin typeface="Consolas" panose="020B0609020204030204" pitchFamily="49" charset="0"/>
              </a:rPr>
              <a:t>To a certain extent, the patterns are similar to what GI/E described. But not in all pathways. But also, these perceptions are quite different from what their parents reported.</a:t>
            </a:r>
          </a:p>
          <a:p>
            <a:endParaRPr lang="en-US" b="0" dirty="0">
              <a:solidFill>
                <a:srgbClr val="ABB2BF"/>
              </a:solidFill>
              <a:effectLst/>
              <a:latin typeface="Consolas" panose="020B0609020204030204" pitchFamily="49" charset="0"/>
            </a:endParaRPr>
          </a:p>
          <a:p>
            <a:r>
              <a:rPr lang="en-US" b="0" dirty="0">
                <a:solidFill>
                  <a:srgbClr val="ABB2BF"/>
                </a:solidFill>
                <a:effectLst/>
                <a:latin typeface="Consolas" panose="020B0609020204030204" pitchFamily="49" charset="0"/>
              </a:rPr>
              <a:t>Moreover, we see that girls, although having in general higher achievement, tend to report lower ability beliefs, in both subjects, regardless of their previous </a:t>
            </a:r>
            <a:r>
              <a:rPr lang="en-US" b="0" dirty="0" err="1">
                <a:solidFill>
                  <a:srgbClr val="ABB2BF"/>
                </a:solidFill>
                <a:effectLst/>
                <a:latin typeface="Consolas" panose="020B0609020204030204" pitchFamily="49" charset="0"/>
              </a:rPr>
              <a:t>achievment</a:t>
            </a:r>
            <a:r>
              <a:rPr lang="en-US" b="0" dirty="0">
                <a:solidFill>
                  <a:srgbClr val="ABB2BF"/>
                </a:solidFill>
                <a:effectLst/>
                <a:latin typeface="Consolas" panose="020B0609020204030204" pitchFamily="49" charset="0"/>
              </a:rPr>
              <a:t>. They also enjoy math less, but </a:t>
            </a:r>
            <a:r>
              <a:rPr lang="en-US" b="0" dirty="0" err="1">
                <a:solidFill>
                  <a:srgbClr val="ABB2BF"/>
                </a:solidFill>
                <a:effectLst/>
                <a:latin typeface="Consolas" panose="020B0609020204030204" pitchFamily="49" charset="0"/>
              </a:rPr>
              <a:t>dinf</a:t>
            </a:r>
            <a:r>
              <a:rPr lang="en-US" b="0" dirty="0">
                <a:solidFill>
                  <a:srgbClr val="ABB2BF"/>
                </a:solidFill>
                <a:effectLst/>
                <a:latin typeface="Consolas" panose="020B0609020204030204" pitchFamily="49" charset="0"/>
              </a:rPr>
              <a:t> language important and not difficult.</a:t>
            </a:r>
          </a:p>
          <a:p>
            <a:endParaRPr lang="en-US" b="0" dirty="0">
              <a:solidFill>
                <a:srgbClr val="ABB2BF"/>
              </a:solidFill>
              <a:effectLst/>
              <a:latin typeface="Consolas" panose="020B0609020204030204" pitchFamily="49" charset="0"/>
            </a:endParaRPr>
          </a:p>
          <a:p>
            <a:r>
              <a:rPr lang="en-US" b="0" dirty="0">
                <a:solidFill>
                  <a:srgbClr val="ABB2BF"/>
                </a:solidFill>
                <a:effectLst/>
                <a:latin typeface="Consolas" panose="020B0609020204030204" pitchFamily="49" charset="0"/>
              </a:rPr>
              <a:t>Script: </a:t>
            </a:r>
            <a:r>
              <a:rPr lang="en-US" b="0" dirty="0" err="1">
                <a:solidFill>
                  <a:srgbClr val="ABB2BF"/>
                </a:solidFill>
                <a:effectLst/>
                <a:latin typeface="Consolas" panose="020B0609020204030204" pitchFamily="49" charset="0"/>
              </a:rPr>
              <a:t>Model_gie.out</a:t>
            </a:r>
            <a:endParaRPr lang="en-US" b="0" dirty="0">
              <a:solidFill>
                <a:srgbClr val="ABB2BF"/>
              </a:solidFill>
              <a:effectLst/>
              <a:latin typeface="Consolas" panose="020B0609020204030204" pitchFamily="49" charset="0"/>
            </a:endParaRPr>
          </a:p>
        </p:txBody>
      </p:sp>
      <p:sp>
        <p:nvSpPr>
          <p:cNvPr id="4" name="Slide Number Placeholder 3"/>
          <p:cNvSpPr>
            <a:spLocks noGrp="1"/>
          </p:cNvSpPr>
          <p:nvPr>
            <p:ph type="sldNum" sz="quarter" idx="5"/>
          </p:nvPr>
        </p:nvSpPr>
        <p:spPr/>
        <p:txBody>
          <a:bodyPr/>
          <a:lstStyle/>
          <a:p>
            <a:fld id="{EDF46953-F7CF-4D45-9381-CFC79949755A}" type="slidenum">
              <a:rPr lang="en-US" smtClean="0"/>
              <a:t>9</a:t>
            </a:fld>
            <a:endParaRPr lang="en-US"/>
          </a:p>
        </p:txBody>
      </p:sp>
    </p:spTree>
    <p:extLst>
      <p:ext uri="{BB962C8B-B14F-4D97-AF65-F5344CB8AC3E}">
        <p14:creationId xmlns:p14="http://schemas.microsoft.com/office/powerpoint/2010/main" val="72346056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dirty="0">
                <a:solidFill>
                  <a:srgbClr val="ABB2BF"/>
                </a:solidFill>
                <a:effectLst/>
                <a:latin typeface="Consolas" panose="020B0609020204030204" pitchFamily="49" charset="0"/>
              </a:rPr>
              <a:t>When we look at correlations between the students and the parents' beliefs, we can see that their beliefs are associated mostly for math, or in pathways where we see </a:t>
            </a:r>
            <a:r>
              <a:rPr lang="en-US" b="0" dirty="0" err="1">
                <a:solidFill>
                  <a:srgbClr val="ABB2BF"/>
                </a:solidFill>
                <a:effectLst/>
                <a:latin typeface="Consolas" panose="020B0609020204030204" pitchFamily="49" charset="0"/>
              </a:rPr>
              <a:t>simlar</a:t>
            </a:r>
            <a:r>
              <a:rPr lang="en-US" b="0" dirty="0">
                <a:solidFill>
                  <a:srgbClr val="ABB2BF"/>
                </a:solidFill>
                <a:effectLst/>
                <a:latin typeface="Consolas" panose="020B0609020204030204" pitchFamily="49" charset="0"/>
              </a:rPr>
              <a:t> patterns between parents and child.</a:t>
            </a:r>
          </a:p>
          <a:p>
            <a:br>
              <a:rPr lang="en-US" b="0" dirty="0">
                <a:solidFill>
                  <a:srgbClr val="ABB2BF"/>
                </a:solidFill>
                <a:effectLst/>
                <a:latin typeface="Consolas" panose="020B0609020204030204" pitchFamily="49" charset="0"/>
              </a:rPr>
            </a:br>
            <a:endParaRPr lang="en-US" b="0" dirty="0">
              <a:solidFill>
                <a:srgbClr val="ABB2BF"/>
              </a:solidFill>
              <a:effectLst/>
              <a:latin typeface="Consolas" panose="020B0609020204030204" pitchFamily="49" charset="0"/>
            </a:endParaRPr>
          </a:p>
        </p:txBody>
      </p:sp>
      <p:sp>
        <p:nvSpPr>
          <p:cNvPr id="4" name="Slide Number Placeholder 3"/>
          <p:cNvSpPr>
            <a:spLocks noGrp="1"/>
          </p:cNvSpPr>
          <p:nvPr>
            <p:ph type="sldNum" sz="quarter" idx="5"/>
          </p:nvPr>
        </p:nvSpPr>
        <p:spPr/>
        <p:txBody>
          <a:bodyPr/>
          <a:lstStyle/>
          <a:p>
            <a:fld id="{EDF46953-F7CF-4D45-9381-CFC79949755A}" type="slidenum">
              <a:rPr lang="en-US" smtClean="0"/>
              <a:t>10</a:t>
            </a:fld>
            <a:endParaRPr lang="en-US"/>
          </a:p>
        </p:txBody>
      </p:sp>
    </p:spTree>
    <p:extLst>
      <p:ext uri="{BB962C8B-B14F-4D97-AF65-F5344CB8AC3E}">
        <p14:creationId xmlns:p14="http://schemas.microsoft.com/office/powerpoint/2010/main" val="40345503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2B5600-C299-E0CA-C747-92F8A6F5183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1380FAA-7D3F-ED15-9541-DC648D6473D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AA67FD1-5812-404A-2F84-A059E4FC8E99}"/>
              </a:ext>
            </a:extLst>
          </p:cNvPr>
          <p:cNvSpPr>
            <a:spLocks noGrp="1"/>
          </p:cNvSpPr>
          <p:nvPr>
            <p:ph type="dt" sz="half" idx="10"/>
          </p:nvPr>
        </p:nvSpPr>
        <p:spPr/>
        <p:txBody>
          <a:bodyPr/>
          <a:lstStyle/>
          <a:p>
            <a:fld id="{1F5DA789-2C94-4FFC-ADFC-5D3363D65F0B}" type="datetimeFigureOut">
              <a:rPr lang="en-US" smtClean="0"/>
              <a:t>7/17/2024</a:t>
            </a:fld>
            <a:endParaRPr lang="en-US"/>
          </a:p>
        </p:txBody>
      </p:sp>
      <p:sp>
        <p:nvSpPr>
          <p:cNvPr id="5" name="Footer Placeholder 4">
            <a:extLst>
              <a:ext uri="{FF2B5EF4-FFF2-40B4-BE49-F238E27FC236}">
                <a16:creationId xmlns:a16="http://schemas.microsoft.com/office/drawing/2014/main" id="{48BD89C5-D8E2-F221-A9C2-7E53FE055B3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7428805-AF14-5FB4-E91D-232ADD48E18E}"/>
              </a:ext>
            </a:extLst>
          </p:cNvPr>
          <p:cNvSpPr>
            <a:spLocks noGrp="1"/>
          </p:cNvSpPr>
          <p:nvPr>
            <p:ph type="sldNum" sz="quarter" idx="12"/>
          </p:nvPr>
        </p:nvSpPr>
        <p:spPr/>
        <p:txBody>
          <a:bodyPr/>
          <a:lstStyle/>
          <a:p>
            <a:fld id="{5F650E74-4B66-48A6-BE14-CDD2BB0E6823}" type="slidenum">
              <a:rPr lang="en-US" smtClean="0"/>
              <a:t>‹#›</a:t>
            </a:fld>
            <a:endParaRPr lang="en-US"/>
          </a:p>
        </p:txBody>
      </p:sp>
    </p:spTree>
    <p:extLst>
      <p:ext uri="{BB962C8B-B14F-4D97-AF65-F5344CB8AC3E}">
        <p14:creationId xmlns:p14="http://schemas.microsoft.com/office/powerpoint/2010/main" val="38151890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CEBB6D-2452-FCF9-5C99-16556F26B36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BE25007-6605-BDD3-BB62-F1B2E6F9D18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1A56218-94C2-B2BF-108D-72D1EFE48C5E}"/>
              </a:ext>
            </a:extLst>
          </p:cNvPr>
          <p:cNvSpPr>
            <a:spLocks noGrp="1"/>
          </p:cNvSpPr>
          <p:nvPr>
            <p:ph type="dt" sz="half" idx="10"/>
          </p:nvPr>
        </p:nvSpPr>
        <p:spPr/>
        <p:txBody>
          <a:bodyPr/>
          <a:lstStyle/>
          <a:p>
            <a:fld id="{1F5DA789-2C94-4FFC-ADFC-5D3363D65F0B}" type="datetimeFigureOut">
              <a:rPr lang="en-US" smtClean="0"/>
              <a:t>7/17/2024</a:t>
            </a:fld>
            <a:endParaRPr lang="en-US"/>
          </a:p>
        </p:txBody>
      </p:sp>
      <p:sp>
        <p:nvSpPr>
          <p:cNvPr id="5" name="Footer Placeholder 4">
            <a:extLst>
              <a:ext uri="{FF2B5EF4-FFF2-40B4-BE49-F238E27FC236}">
                <a16:creationId xmlns:a16="http://schemas.microsoft.com/office/drawing/2014/main" id="{B2B1BCE7-5625-BD40-66F7-491B2F3A48F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EE9D156-6268-8FDB-607E-8481EC64B18F}"/>
              </a:ext>
            </a:extLst>
          </p:cNvPr>
          <p:cNvSpPr>
            <a:spLocks noGrp="1"/>
          </p:cNvSpPr>
          <p:nvPr>
            <p:ph type="sldNum" sz="quarter" idx="12"/>
          </p:nvPr>
        </p:nvSpPr>
        <p:spPr/>
        <p:txBody>
          <a:bodyPr/>
          <a:lstStyle/>
          <a:p>
            <a:fld id="{5F650E74-4B66-48A6-BE14-CDD2BB0E6823}" type="slidenum">
              <a:rPr lang="en-US" smtClean="0"/>
              <a:t>‹#›</a:t>
            </a:fld>
            <a:endParaRPr lang="en-US"/>
          </a:p>
        </p:txBody>
      </p:sp>
    </p:spTree>
    <p:extLst>
      <p:ext uri="{BB962C8B-B14F-4D97-AF65-F5344CB8AC3E}">
        <p14:creationId xmlns:p14="http://schemas.microsoft.com/office/powerpoint/2010/main" val="408839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DCF86AD-190E-E44B-BFE6-4A7021CD5C7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EFC6123-F2FA-816C-DCA3-162D03DE95F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C00E794-A199-3E05-BC08-45E481DA135A}"/>
              </a:ext>
            </a:extLst>
          </p:cNvPr>
          <p:cNvSpPr>
            <a:spLocks noGrp="1"/>
          </p:cNvSpPr>
          <p:nvPr>
            <p:ph type="dt" sz="half" idx="10"/>
          </p:nvPr>
        </p:nvSpPr>
        <p:spPr/>
        <p:txBody>
          <a:bodyPr/>
          <a:lstStyle/>
          <a:p>
            <a:fld id="{1F5DA789-2C94-4FFC-ADFC-5D3363D65F0B}" type="datetimeFigureOut">
              <a:rPr lang="en-US" smtClean="0"/>
              <a:t>7/17/2024</a:t>
            </a:fld>
            <a:endParaRPr lang="en-US"/>
          </a:p>
        </p:txBody>
      </p:sp>
      <p:sp>
        <p:nvSpPr>
          <p:cNvPr id="5" name="Footer Placeholder 4">
            <a:extLst>
              <a:ext uri="{FF2B5EF4-FFF2-40B4-BE49-F238E27FC236}">
                <a16:creationId xmlns:a16="http://schemas.microsoft.com/office/drawing/2014/main" id="{D150F6A1-9A90-D4A6-8889-481FCD01E96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3AA7BE9-48F1-44A6-8C42-F14B6BEF539E}"/>
              </a:ext>
            </a:extLst>
          </p:cNvPr>
          <p:cNvSpPr>
            <a:spLocks noGrp="1"/>
          </p:cNvSpPr>
          <p:nvPr>
            <p:ph type="sldNum" sz="quarter" idx="12"/>
          </p:nvPr>
        </p:nvSpPr>
        <p:spPr/>
        <p:txBody>
          <a:bodyPr/>
          <a:lstStyle/>
          <a:p>
            <a:fld id="{5F650E74-4B66-48A6-BE14-CDD2BB0E6823}" type="slidenum">
              <a:rPr lang="en-US" smtClean="0"/>
              <a:t>‹#›</a:t>
            </a:fld>
            <a:endParaRPr lang="en-US"/>
          </a:p>
        </p:txBody>
      </p:sp>
    </p:spTree>
    <p:extLst>
      <p:ext uri="{BB962C8B-B14F-4D97-AF65-F5344CB8AC3E}">
        <p14:creationId xmlns:p14="http://schemas.microsoft.com/office/powerpoint/2010/main" val="297156710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Single Timeline">
    <p:spTree>
      <p:nvGrpSpPr>
        <p:cNvPr id="1" name=""/>
        <p:cNvGrpSpPr/>
        <p:nvPr/>
      </p:nvGrpSpPr>
      <p:grpSpPr>
        <a:xfrm>
          <a:off x="0" y="0"/>
          <a:ext cx="0" cy="0"/>
          <a:chOff x="0" y="0"/>
          <a:chExt cx="0" cy="0"/>
        </a:xfrm>
      </p:grpSpPr>
      <p:sp>
        <p:nvSpPr>
          <p:cNvPr id="18" name="Text Placeholder 48">
            <a:extLst>
              <a:ext uri="{FF2B5EF4-FFF2-40B4-BE49-F238E27FC236}">
                <a16:creationId xmlns:a16="http://schemas.microsoft.com/office/drawing/2014/main" id="{D127D48E-3E09-48C7-AB33-FBD643EFA52E}"/>
              </a:ext>
            </a:extLst>
          </p:cNvPr>
          <p:cNvSpPr>
            <a:spLocks noGrp="1"/>
          </p:cNvSpPr>
          <p:nvPr>
            <p:ph type="body" sz="quarter" idx="10" hasCustomPrompt="1"/>
          </p:nvPr>
        </p:nvSpPr>
        <p:spPr>
          <a:xfrm>
            <a:off x="1823914" y="4817717"/>
            <a:ext cx="1796396" cy="302186"/>
          </a:xfrm>
        </p:spPr>
        <p:txBody>
          <a:bodyPr>
            <a:noAutofit/>
          </a:bodyPr>
          <a:lstStyle>
            <a:lvl1pPr marL="0" indent="0">
              <a:buNone/>
              <a:defRPr sz="2000" b="1">
                <a:solidFill>
                  <a:schemeClr val="accent4"/>
                </a:solidFill>
                <a:latin typeface="+mj-lt"/>
              </a:defRPr>
            </a:lvl1pPr>
            <a:lvl2pPr marL="457200" indent="0">
              <a:buNone/>
              <a:defRPr sz="1800"/>
            </a:lvl2pPr>
            <a:lvl3pPr marL="914400" indent="0">
              <a:buNone/>
              <a:defRPr sz="1800"/>
            </a:lvl3pPr>
            <a:lvl4pPr marL="1371600" indent="0">
              <a:buNone/>
              <a:defRPr sz="1800"/>
            </a:lvl4pPr>
            <a:lvl5pPr marL="1828800" indent="0">
              <a:buNone/>
              <a:defRPr sz="1800"/>
            </a:lvl5pPr>
          </a:lstStyle>
          <a:p>
            <a:pPr lvl="0"/>
            <a:r>
              <a:rPr lang="en-US" dirty="0"/>
              <a:t>CLICK TO EDIT</a:t>
            </a:r>
          </a:p>
        </p:txBody>
      </p:sp>
      <p:sp>
        <p:nvSpPr>
          <p:cNvPr id="19" name="Text Placeholder 50">
            <a:extLst>
              <a:ext uri="{FF2B5EF4-FFF2-40B4-BE49-F238E27FC236}">
                <a16:creationId xmlns:a16="http://schemas.microsoft.com/office/drawing/2014/main" id="{A1B91BF4-B790-4F67-98EB-FE905527BFF8}"/>
              </a:ext>
            </a:extLst>
          </p:cNvPr>
          <p:cNvSpPr>
            <a:spLocks noGrp="1"/>
          </p:cNvSpPr>
          <p:nvPr>
            <p:ph type="body" sz="quarter" idx="11"/>
          </p:nvPr>
        </p:nvSpPr>
        <p:spPr>
          <a:xfrm>
            <a:off x="1823914" y="5210963"/>
            <a:ext cx="1813567" cy="706438"/>
          </a:xfrm>
        </p:spPr>
        <p:txBody>
          <a:bodyPr>
            <a:noAutofit/>
          </a:bodyPr>
          <a:lstStyle>
            <a:lvl1pPr marL="0" indent="0">
              <a:lnSpc>
                <a:spcPct val="100000"/>
              </a:lnSpc>
              <a:buNone/>
              <a:defRPr sz="1200">
                <a:solidFill>
                  <a:schemeClr val="tx1"/>
                </a:solidFill>
              </a:defRPr>
            </a:lvl1pPr>
            <a:lvl2pPr marL="457200" indent="0">
              <a:buNone/>
              <a:defRPr sz="1100"/>
            </a:lvl2pPr>
            <a:lvl3pPr marL="914400" indent="0">
              <a:buNone/>
              <a:defRPr sz="1100"/>
            </a:lvl3pPr>
            <a:lvl4pPr marL="1371600" indent="0">
              <a:buNone/>
              <a:defRPr sz="1100"/>
            </a:lvl4pPr>
            <a:lvl5pPr marL="1828800" indent="0">
              <a:buNone/>
              <a:defRPr sz="1100"/>
            </a:lvl5pPr>
          </a:lstStyle>
          <a:p>
            <a:pPr lvl="0"/>
            <a:r>
              <a:rPr lang="en-US"/>
              <a:t>Click to edit Master text styles</a:t>
            </a:r>
          </a:p>
        </p:txBody>
      </p:sp>
      <p:sp>
        <p:nvSpPr>
          <p:cNvPr id="20" name="Text Placeholder 48">
            <a:extLst>
              <a:ext uri="{FF2B5EF4-FFF2-40B4-BE49-F238E27FC236}">
                <a16:creationId xmlns:a16="http://schemas.microsoft.com/office/drawing/2014/main" id="{CCA5F33F-1634-427F-92BF-99A5ED52A4BA}"/>
              </a:ext>
            </a:extLst>
          </p:cNvPr>
          <p:cNvSpPr>
            <a:spLocks noGrp="1"/>
          </p:cNvSpPr>
          <p:nvPr>
            <p:ph type="body" sz="quarter" idx="12" hasCustomPrompt="1"/>
          </p:nvPr>
        </p:nvSpPr>
        <p:spPr>
          <a:xfrm>
            <a:off x="4134076" y="4817717"/>
            <a:ext cx="1796396" cy="302186"/>
          </a:xfrm>
        </p:spPr>
        <p:txBody>
          <a:bodyPr>
            <a:noAutofit/>
          </a:bodyPr>
          <a:lstStyle>
            <a:lvl1pPr marL="0" indent="0">
              <a:buNone/>
              <a:defRPr sz="2000" b="1">
                <a:solidFill>
                  <a:schemeClr val="accent5"/>
                </a:solidFill>
                <a:latin typeface="+mj-lt"/>
              </a:defRPr>
            </a:lvl1pPr>
            <a:lvl2pPr marL="457200" indent="0">
              <a:buNone/>
              <a:defRPr sz="1800"/>
            </a:lvl2pPr>
            <a:lvl3pPr marL="914400" indent="0">
              <a:buNone/>
              <a:defRPr sz="1800"/>
            </a:lvl3pPr>
            <a:lvl4pPr marL="1371600" indent="0">
              <a:buNone/>
              <a:defRPr sz="1800"/>
            </a:lvl4pPr>
            <a:lvl5pPr marL="1828800" indent="0">
              <a:buNone/>
              <a:defRPr sz="1800"/>
            </a:lvl5pPr>
          </a:lstStyle>
          <a:p>
            <a:pPr lvl="0"/>
            <a:r>
              <a:rPr lang="en-US" dirty="0"/>
              <a:t>CLICK TO EDIT</a:t>
            </a:r>
          </a:p>
        </p:txBody>
      </p:sp>
      <p:sp>
        <p:nvSpPr>
          <p:cNvPr id="21" name="Text Placeholder 50">
            <a:extLst>
              <a:ext uri="{FF2B5EF4-FFF2-40B4-BE49-F238E27FC236}">
                <a16:creationId xmlns:a16="http://schemas.microsoft.com/office/drawing/2014/main" id="{084F28D2-C99C-44DC-95CF-A18847F3B61F}"/>
              </a:ext>
            </a:extLst>
          </p:cNvPr>
          <p:cNvSpPr>
            <a:spLocks noGrp="1"/>
          </p:cNvSpPr>
          <p:nvPr>
            <p:ph type="body" sz="quarter" idx="13"/>
          </p:nvPr>
        </p:nvSpPr>
        <p:spPr>
          <a:xfrm>
            <a:off x="4134076" y="5210963"/>
            <a:ext cx="1813567" cy="706438"/>
          </a:xfrm>
        </p:spPr>
        <p:txBody>
          <a:bodyPr>
            <a:noAutofit/>
          </a:bodyPr>
          <a:lstStyle>
            <a:lvl1pPr marL="0" indent="0">
              <a:lnSpc>
                <a:spcPct val="100000"/>
              </a:lnSpc>
              <a:buNone/>
              <a:defRPr sz="1200">
                <a:solidFill>
                  <a:schemeClr val="tx1"/>
                </a:solidFill>
              </a:defRPr>
            </a:lvl1pPr>
            <a:lvl2pPr marL="457200" indent="0">
              <a:buNone/>
              <a:defRPr sz="1100"/>
            </a:lvl2pPr>
            <a:lvl3pPr marL="914400" indent="0">
              <a:buNone/>
              <a:defRPr sz="1100"/>
            </a:lvl3pPr>
            <a:lvl4pPr marL="1371600" indent="0">
              <a:buNone/>
              <a:defRPr sz="1100"/>
            </a:lvl4pPr>
            <a:lvl5pPr marL="1828800" indent="0">
              <a:buNone/>
              <a:defRPr sz="1100"/>
            </a:lvl5pPr>
          </a:lstStyle>
          <a:p>
            <a:pPr lvl="0"/>
            <a:r>
              <a:rPr lang="en-US"/>
              <a:t>Click to edit Master text styles</a:t>
            </a:r>
          </a:p>
        </p:txBody>
      </p:sp>
      <p:sp>
        <p:nvSpPr>
          <p:cNvPr id="22" name="Text Placeholder 48">
            <a:extLst>
              <a:ext uri="{FF2B5EF4-FFF2-40B4-BE49-F238E27FC236}">
                <a16:creationId xmlns:a16="http://schemas.microsoft.com/office/drawing/2014/main" id="{2402522A-E098-4FB5-B454-D6FC98D90CFE}"/>
              </a:ext>
            </a:extLst>
          </p:cNvPr>
          <p:cNvSpPr>
            <a:spLocks noGrp="1"/>
          </p:cNvSpPr>
          <p:nvPr>
            <p:ph type="body" sz="quarter" idx="14" hasCustomPrompt="1"/>
          </p:nvPr>
        </p:nvSpPr>
        <p:spPr>
          <a:xfrm>
            <a:off x="6444238" y="4817717"/>
            <a:ext cx="1796396" cy="302186"/>
          </a:xfrm>
        </p:spPr>
        <p:txBody>
          <a:bodyPr>
            <a:noAutofit/>
          </a:bodyPr>
          <a:lstStyle>
            <a:lvl1pPr marL="0" indent="0">
              <a:buNone/>
              <a:defRPr sz="2000" b="1">
                <a:solidFill>
                  <a:schemeClr val="accent6"/>
                </a:solidFill>
                <a:latin typeface="+mj-lt"/>
              </a:defRPr>
            </a:lvl1pPr>
            <a:lvl2pPr marL="457200" indent="0">
              <a:buNone/>
              <a:defRPr sz="1800"/>
            </a:lvl2pPr>
            <a:lvl3pPr marL="914400" indent="0">
              <a:buNone/>
              <a:defRPr sz="1800"/>
            </a:lvl3pPr>
            <a:lvl4pPr marL="1371600" indent="0">
              <a:buNone/>
              <a:defRPr sz="1800"/>
            </a:lvl4pPr>
            <a:lvl5pPr marL="1828800" indent="0">
              <a:buNone/>
              <a:defRPr sz="1800"/>
            </a:lvl5pPr>
          </a:lstStyle>
          <a:p>
            <a:pPr lvl="0"/>
            <a:r>
              <a:rPr lang="en-US" dirty="0"/>
              <a:t>CLICK TO EDIT</a:t>
            </a:r>
          </a:p>
        </p:txBody>
      </p:sp>
      <p:sp>
        <p:nvSpPr>
          <p:cNvPr id="23" name="Text Placeholder 50">
            <a:extLst>
              <a:ext uri="{FF2B5EF4-FFF2-40B4-BE49-F238E27FC236}">
                <a16:creationId xmlns:a16="http://schemas.microsoft.com/office/drawing/2014/main" id="{18CF51EA-CDE2-4AA1-83CB-9DC6E212C336}"/>
              </a:ext>
            </a:extLst>
          </p:cNvPr>
          <p:cNvSpPr>
            <a:spLocks noGrp="1"/>
          </p:cNvSpPr>
          <p:nvPr>
            <p:ph type="body" sz="quarter" idx="15"/>
          </p:nvPr>
        </p:nvSpPr>
        <p:spPr>
          <a:xfrm>
            <a:off x="6444238" y="5210963"/>
            <a:ext cx="1813567" cy="706438"/>
          </a:xfrm>
        </p:spPr>
        <p:txBody>
          <a:bodyPr>
            <a:noAutofit/>
          </a:bodyPr>
          <a:lstStyle>
            <a:lvl1pPr marL="0" indent="0">
              <a:lnSpc>
                <a:spcPct val="100000"/>
              </a:lnSpc>
              <a:buNone/>
              <a:defRPr sz="1200">
                <a:solidFill>
                  <a:schemeClr val="tx1"/>
                </a:solidFill>
              </a:defRPr>
            </a:lvl1pPr>
            <a:lvl2pPr marL="457200" indent="0">
              <a:buNone/>
              <a:defRPr sz="1100"/>
            </a:lvl2pPr>
            <a:lvl3pPr marL="914400" indent="0">
              <a:buNone/>
              <a:defRPr sz="1100"/>
            </a:lvl3pPr>
            <a:lvl4pPr marL="1371600" indent="0">
              <a:buNone/>
              <a:defRPr sz="1100"/>
            </a:lvl4pPr>
            <a:lvl5pPr marL="1828800" indent="0">
              <a:buNone/>
              <a:defRPr sz="1100"/>
            </a:lvl5pPr>
          </a:lstStyle>
          <a:p>
            <a:pPr lvl="0"/>
            <a:r>
              <a:rPr lang="en-US"/>
              <a:t>Click to edit Master text styles</a:t>
            </a:r>
          </a:p>
        </p:txBody>
      </p:sp>
      <p:sp>
        <p:nvSpPr>
          <p:cNvPr id="24" name="Text Placeholder 48">
            <a:extLst>
              <a:ext uri="{FF2B5EF4-FFF2-40B4-BE49-F238E27FC236}">
                <a16:creationId xmlns:a16="http://schemas.microsoft.com/office/drawing/2014/main" id="{FE2BFCE7-D8D1-42B7-97F2-78B1D2CB5F8F}"/>
              </a:ext>
            </a:extLst>
          </p:cNvPr>
          <p:cNvSpPr>
            <a:spLocks noGrp="1"/>
          </p:cNvSpPr>
          <p:nvPr>
            <p:ph type="body" sz="quarter" idx="16" hasCustomPrompt="1"/>
          </p:nvPr>
        </p:nvSpPr>
        <p:spPr>
          <a:xfrm>
            <a:off x="8754400" y="4817717"/>
            <a:ext cx="1796396" cy="302186"/>
          </a:xfrm>
        </p:spPr>
        <p:txBody>
          <a:bodyPr>
            <a:noAutofit/>
          </a:bodyPr>
          <a:lstStyle>
            <a:lvl1pPr marL="0" indent="0">
              <a:buNone/>
              <a:defRPr sz="2000" b="1">
                <a:solidFill>
                  <a:schemeClr val="accent3"/>
                </a:solidFill>
                <a:latin typeface="+mj-lt"/>
              </a:defRPr>
            </a:lvl1pPr>
            <a:lvl2pPr marL="457200" indent="0">
              <a:buNone/>
              <a:defRPr sz="1800"/>
            </a:lvl2pPr>
            <a:lvl3pPr marL="914400" indent="0">
              <a:buNone/>
              <a:defRPr sz="1800"/>
            </a:lvl3pPr>
            <a:lvl4pPr marL="1371600" indent="0">
              <a:buNone/>
              <a:defRPr sz="1800"/>
            </a:lvl4pPr>
            <a:lvl5pPr marL="1828800" indent="0">
              <a:buNone/>
              <a:defRPr sz="1800"/>
            </a:lvl5pPr>
          </a:lstStyle>
          <a:p>
            <a:pPr lvl="0"/>
            <a:r>
              <a:rPr lang="en-US" dirty="0"/>
              <a:t>CLICK TO EDIT</a:t>
            </a:r>
          </a:p>
        </p:txBody>
      </p:sp>
      <p:sp>
        <p:nvSpPr>
          <p:cNvPr id="25" name="Text Placeholder 50">
            <a:extLst>
              <a:ext uri="{FF2B5EF4-FFF2-40B4-BE49-F238E27FC236}">
                <a16:creationId xmlns:a16="http://schemas.microsoft.com/office/drawing/2014/main" id="{0C4E8DE7-5691-4470-BC2C-F9F6532248C2}"/>
              </a:ext>
            </a:extLst>
          </p:cNvPr>
          <p:cNvSpPr>
            <a:spLocks noGrp="1"/>
          </p:cNvSpPr>
          <p:nvPr>
            <p:ph type="body" sz="quarter" idx="17"/>
          </p:nvPr>
        </p:nvSpPr>
        <p:spPr>
          <a:xfrm>
            <a:off x="8754400" y="5210963"/>
            <a:ext cx="1813567" cy="706438"/>
          </a:xfrm>
        </p:spPr>
        <p:txBody>
          <a:bodyPr>
            <a:noAutofit/>
          </a:bodyPr>
          <a:lstStyle>
            <a:lvl1pPr marL="0" indent="0">
              <a:lnSpc>
                <a:spcPct val="100000"/>
              </a:lnSpc>
              <a:buNone/>
              <a:defRPr sz="1200">
                <a:solidFill>
                  <a:schemeClr val="tx1"/>
                </a:solidFill>
              </a:defRPr>
            </a:lvl1pPr>
            <a:lvl2pPr marL="457200" indent="0">
              <a:buNone/>
              <a:defRPr sz="1100"/>
            </a:lvl2pPr>
            <a:lvl3pPr marL="914400" indent="0">
              <a:buNone/>
              <a:defRPr sz="1100"/>
            </a:lvl3pPr>
            <a:lvl4pPr marL="1371600" indent="0">
              <a:buNone/>
              <a:defRPr sz="1100"/>
            </a:lvl4pPr>
            <a:lvl5pPr marL="1828800" indent="0">
              <a:buNone/>
              <a:defRPr sz="1100"/>
            </a:lvl5pPr>
          </a:lstStyle>
          <a:p>
            <a:pPr lvl="0"/>
            <a:r>
              <a:rPr lang="en-US"/>
              <a:t>Click to edit Master text styles</a:t>
            </a:r>
          </a:p>
        </p:txBody>
      </p:sp>
      <p:sp>
        <p:nvSpPr>
          <p:cNvPr id="4" name="Title 3">
            <a:extLst>
              <a:ext uri="{FF2B5EF4-FFF2-40B4-BE49-F238E27FC236}">
                <a16:creationId xmlns:a16="http://schemas.microsoft.com/office/drawing/2014/main" id="{AFBC6ED5-DBEC-4BA5-9BFE-9A5E0ED8D8CA}"/>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416376601"/>
      </p:ext>
    </p:extLst>
  </p:cSld>
  <p:clrMapOvr>
    <a:masterClrMapping/>
  </p:clrMapOvr>
  <p:extLst>
    <p:ext uri="{DCECCB84-F9BA-43D5-87BE-67443E8EF086}">
      <p15:sldGuideLst xmlns:p15="http://schemas.microsoft.com/office/powerpoint/2012/main">
        <p15:guide id="1" pos="1920">
          <p15:clr>
            <a:srgbClr val="FBAE40"/>
          </p15:clr>
        </p15:guide>
        <p15:guide id="2" pos="3840">
          <p15:clr>
            <a:srgbClr val="FBAE40"/>
          </p15:clr>
        </p15:guide>
        <p15:guide id="3" pos="5760">
          <p15:clr>
            <a:srgbClr val="FBAE40"/>
          </p15:clr>
        </p15:guide>
        <p15:guide id="4" pos="3984">
          <p15:clr>
            <a:srgbClr val="5ACBF0"/>
          </p15:clr>
        </p15:guide>
        <p15:guide id="5" pos="3696">
          <p15:clr>
            <a:srgbClr val="5ACBF0"/>
          </p15:clr>
        </p15:guide>
        <p15:guide id="6" pos="2064">
          <p15:clr>
            <a:srgbClr val="5ACBF0"/>
          </p15:clr>
        </p15:guide>
        <p15:guide id="7" pos="1776">
          <p15:clr>
            <a:srgbClr val="5ACBF0"/>
          </p15:clr>
        </p15:guide>
        <p15:guide id="8" pos="5616">
          <p15:clr>
            <a:srgbClr val="5ACBF0"/>
          </p15:clr>
        </p15:guide>
        <p15:guide id="9" pos="5904">
          <p15:clr>
            <a:srgbClr val="5ACBF0"/>
          </p15:clr>
        </p15:guide>
        <p15:guide id="10" pos="144">
          <p15:clr>
            <a:srgbClr val="5ACBF0"/>
          </p15:clr>
        </p15:guide>
        <p15:guide id="11" orient="horz" pos="4176">
          <p15:clr>
            <a:srgbClr val="5ACBF0"/>
          </p15:clr>
        </p15:guide>
        <p15:guide id="12" pos="7536">
          <p15:clr>
            <a:srgbClr val="5ACBF0"/>
          </p15:clr>
        </p15:guide>
        <p15:guide id="13" orient="horz" pos="144">
          <p15:clr>
            <a:srgbClr val="5ACBF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Double Timeline">
    <p:spTree>
      <p:nvGrpSpPr>
        <p:cNvPr id="1" name=""/>
        <p:cNvGrpSpPr/>
        <p:nvPr/>
      </p:nvGrpSpPr>
      <p:grpSpPr>
        <a:xfrm>
          <a:off x="0" y="0"/>
          <a:ext cx="0" cy="0"/>
          <a:chOff x="0" y="0"/>
          <a:chExt cx="0" cy="0"/>
        </a:xfrm>
      </p:grpSpPr>
      <p:sp>
        <p:nvSpPr>
          <p:cNvPr id="34" name="Text Placeholder 48">
            <a:extLst>
              <a:ext uri="{FF2B5EF4-FFF2-40B4-BE49-F238E27FC236}">
                <a16:creationId xmlns:a16="http://schemas.microsoft.com/office/drawing/2014/main" id="{C6E48CAB-F1C0-4E71-9686-C02A967E923F}"/>
              </a:ext>
            </a:extLst>
          </p:cNvPr>
          <p:cNvSpPr>
            <a:spLocks noGrp="1"/>
          </p:cNvSpPr>
          <p:nvPr>
            <p:ph type="body" sz="quarter" idx="10" hasCustomPrompt="1"/>
          </p:nvPr>
        </p:nvSpPr>
        <p:spPr>
          <a:xfrm>
            <a:off x="456182" y="4014522"/>
            <a:ext cx="1182118" cy="302186"/>
          </a:xfrm>
        </p:spPr>
        <p:txBody>
          <a:bodyPr lIns="0" rIns="0">
            <a:noAutofit/>
          </a:bodyPr>
          <a:lstStyle>
            <a:lvl1pPr marL="0" indent="0">
              <a:buNone/>
              <a:defRPr sz="1600" b="1">
                <a:solidFill>
                  <a:schemeClr val="accent4"/>
                </a:solidFill>
                <a:latin typeface="+mj-lt"/>
              </a:defRPr>
            </a:lvl1pPr>
            <a:lvl2pPr marL="457200" indent="0">
              <a:buNone/>
              <a:defRPr sz="1800"/>
            </a:lvl2pPr>
            <a:lvl3pPr marL="914400" indent="0">
              <a:buNone/>
              <a:defRPr sz="1800"/>
            </a:lvl3pPr>
            <a:lvl4pPr marL="1371600" indent="0">
              <a:buNone/>
              <a:defRPr sz="1800"/>
            </a:lvl4pPr>
            <a:lvl5pPr marL="1828800" indent="0">
              <a:buNone/>
              <a:defRPr sz="1800"/>
            </a:lvl5pPr>
          </a:lstStyle>
          <a:p>
            <a:pPr lvl="0"/>
            <a:r>
              <a:rPr lang="en-US" dirty="0"/>
              <a:t>EDIT</a:t>
            </a:r>
          </a:p>
        </p:txBody>
      </p:sp>
      <p:sp>
        <p:nvSpPr>
          <p:cNvPr id="35" name="Text Placeholder 50">
            <a:extLst>
              <a:ext uri="{FF2B5EF4-FFF2-40B4-BE49-F238E27FC236}">
                <a16:creationId xmlns:a16="http://schemas.microsoft.com/office/drawing/2014/main" id="{7C226081-D459-4A68-9B23-0C804E6A639C}"/>
              </a:ext>
            </a:extLst>
          </p:cNvPr>
          <p:cNvSpPr>
            <a:spLocks noGrp="1"/>
          </p:cNvSpPr>
          <p:nvPr>
            <p:ph type="body" sz="quarter" idx="11"/>
          </p:nvPr>
        </p:nvSpPr>
        <p:spPr>
          <a:xfrm>
            <a:off x="456182" y="4486178"/>
            <a:ext cx="1182118" cy="1183101"/>
          </a:xfrm>
        </p:spPr>
        <p:txBody>
          <a:bodyPr lIns="0" rIns="0">
            <a:noAutofit/>
          </a:bodyPr>
          <a:lstStyle>
            <a:lvl1pPr marL="0" indent="0">
              <a:lnSpc>
                <a:spcPct val="100000"/>
              </a:lnSpc>
              <a:buNone/>
              <a:defRPr sz="1100">
                <a:solidFill>
                  <a:schemeClr val="tx1"/>
                </a:solidFill>
              </a:defRPr>
            </a:lvl1pPr>
            <a:lvl2pPr marL="457200" indent="0">
              <a:buNone/>
              <a:defRPr sz="1100"/>
            </a:lvl2pPr>
            <a:lvl3pPr marL="914400" indent="0">
              <a:buNone/>
              <a:defRPr sz="1100"/>
            </a:lvl3pPr>
            <a:lvl4pPr marL="1371600" indent="0">
              <a:buNone/>
              <a:defRPr sz="1100"/>
            </a:lvl4pPr>
            <a:lvl5pPr marL="1828800" indent="0">
              <a:buNone/>
              <a:defRPr sz="1100"/>
            </a:lvl5pPr>
          </a:lstStyle>
          <a:p>
            <a:pPr lvl="0"/>
            <a:r>
              <a:rPr lang="en-US"/>
              <a:t>Click to edit Master text styles</a:t>
            </a:r>
          </a:p>
        </p:txBody>
      </p:sp>
      <p:sp>
        <p:nvSpPr>
          <p:cNvPr id="50" name="Text Placeholder 48">
            <a:extLst>
              <a:ext uri="{FF2B5EF4-FFF2-40B4-BE49-F238E27FC236}">
                <a16:creationId xmlns:a16="http://schemas.microsoft.com/office/drawing/2014/main" id="{C32AE455-05F0-44FA-98C4-73D9C60DF896}"/>
              </a:ext>
            </a:extLst>
          </p:cNvPr>
          <p:cNvSpPr>
            <a:spLocks noGrp="1"/>
          </p:cNvSpPr>
          <p:nvPr>
            <p:ph type="body" sz="quarter" idx="32" hasCustomPrompt="1"/>
          </p:nvPr>
        </p:nvSpPr>
        <p:spPr>
          <a:xfrm>
            <a:off x="1839103" y="4014522"/>
            <a:ext cx="1208897" cy="302186"/>
          </a:xfrm>
        </p:spPr>
        <p:txBody>
          <a:bodyPr lIns="0" rIns="0">
            <a:noAutofit/>
          </a:bodyPr>
          <a:lstStyle>
            <a:lvl1pPr marL="0" indent="0">
              <a:buNone/>
              <a:defRPr sz="1600" b="1">
                <a:solidFill>
                  <a:schemeClr val="accent5"/>
                </a:solidFill>
                <a:latin typeface="+mj-lt"/>
              </a:defRPr>
            </a:lvl1pPr>
            <a:lvl2pPr marL="457200" indent="0">
              <a:buNone/>
              <a:defRPr sz="1800"/>
            </a:lvl2pPr>
            <a:lvl3pPr marL="914400" indent="0">
              <a:buNone/>
              <a:defRPr sz="1800"/>
            </a:lvl3pPr>
            <a:lvl4pPr marL="1371600" indent="0">
              <a:buNone/>
              <a:defRPr sz="1800"/>
            </a:lvl4pPr>
            <a:lvl5pPr marL="1828800" indent="0">
              <a:buNone/>
              <a:defRPr sz="1800"/>
            </a:lvl5pPr>
          </a:lstStyle>
          <a:p>
            <a:pPr lvl="0"/>
            <a:r>
              <a:rPr lang="en-US" dirty="0"/>
              <a:t>EDIT</a:t>
            </a:r>
          </a:p>
        </p:txBody>
      </p:sp>
      <p:sp>
        <p:nvSpPr>
          <p:cNvPr id="51" name="Text Placeholder 50">
            <a:extLst>
              <a:ext uri="{FF2B5EF4-FFF2-40B4-BE49-F238E27FC236}">
                <a16:creationId xmlns:a16="http://schemas.microsoft.com/office/drawing/2014/main" id="{3C3FB663-073E-458E-A31A-B15112A0D377}"/>
              </a:ext>
            </a:extLst>
          </p:cNvPr>
          <p:cNvSpPr>
            <a:spLocks noGrp="1"/>
          </p:cNvSpPr>
          <p:nvPr>
            <p:ph type="body" sz="quarter" idx="33"/>
          </p:nvPr>
        </p:nvSpPr>
        <p:spPr>
          <a:xfrm>
            <a:off x="1839103" y="4486178"/>
            <a:ext cx="1182118" cy="1183101"/>
          </a:xfrm>
        </p:spPr>
        <p:txBody>
          <a:bodyPr lIns="0" rIns="0">
            <a:noAutofit/>
          </a:bodyPr>
          <a:lstStyle>
            <a:lvl1pPr marL="0" indent="0">
              <a:lnSpc>
                <a:spcPct val="100000"/>
              </a:lnSpc>
              <a:buNone/>
              <a:defRPr sz="1100">
                <a:solidFill>
                  <a:schemeClr val="tx1"/>
                </a:solidFill>
              </a:defRPr>
            </a:lvl1pPr>
            <a:lvl2pPr marL="457200" indent="0">
              <a:buNone/>
              <a:defRPr sz="1100"/>
            </a:lvl2pPr>
            <a:lvl3pPr marL="914400" indent="0">
              <a:buNone/>
              <a:defRPr sz="1100"/>
            </a:lvl3pPr>
            <a:lvl4pPr marL="1371600" indent="0">
              <a:buNone/>
              <a:defRPr sz="1100"/>
            </a:lvl4pPr>
            <a:lvl5pPr marL="1828800" indent="0">
              <a:buNone/>
              <a:defRPr sz="1100"/>
            </a:lvl5pPr>
          </a:lstStyle>
          <a:p>
            <a:pPr lvl="0"/>
            <a:r>
              <a:rPr lang="en-US"/>
              <a:t>Click to edit Master text styles</a:t>
            </a:r>
          </a:p>
        </p:txBody>
      </p:sp>
      <p:sp>
        <p:nvSpPr>
          <p:cNvPr id="52" name="Text Placeholder 48">
            <a:extLst>
              <a:ext uri="{FF2B5EF4-FFF2-40B4-BE49-F238E27FC236}">
                <a16:creationId xmlns:a16="http://schemas.microsoft.com/office/drawing/2014/main" id="{91332113-C9A3-4B1F-A973-C30104497DCE}"/>
              </a:ext>
            </a:extLst>
          </p:cNvPr>
          <p:cNvSpPr>
            <a:spLocks noGrp="1"/>
          </p:cNvSpPr>
          <p:nvPr>
            <p:ph type="body" sz="quarter" idx="34" hasCustomPrompt="1"/>
          </p:nvPr>
        </p:nvSpPr>
        <p:spPr>
          <a:xfrm>
            <a:off x="3222024" y="4014522"/>
            <a:ext cx="1181099" cy="302186"/>
          </a:xfrm>
        </p:spPr>
        <p:txBody>
          <a:bodyPr lIns="0" rIns="0">
            <a:noAutofit/>
          </a:bodyPr>
          <a:lstStyle>
            <a:lvl1pPr marL="0" indent="0">
              <a:buNone/>
              <a:defRPr sz="1600" b="1">
                <a:solidFill>
                  <a:schemeClr val="accent6"/>
                </a:solidFill>
                <a:latin typeface="+mj-lt"/>
              </a:defRPr>
            </a:lvl1pPr>
            <a:lvl2pPr marL="457200" indent="0">
              <a:buNone/>
              <a:defRPr sz="1800"/>
            </a:lvl2pPr>
            <a:lvl3pPr marL="914400" indent="0">
              <a:buNone/>
              <a:defRPr sz="1800"/>
            </a:lvl3pPr>
            <a:lvl4pPr marL="1371600" indent="0">
              <a:buNone/>
              <a:defRPr sz="1800"/>
            </a:lvl4pPr>
            <a:lvl5pPr marL="1828800" indent="0">
              <a:buNone/>
              <a:defRPr sz="1800"/>
            </a:lvl5pPr>
          </a:lstStyle>
          <a:p>
            <a:pPr lvl="0"/>
            <a:r>
              <a:rPr lang="en-US" dirty="0"/>
              <a:t>EDIT</a:t>
            </a:r>
          </a:p>
        </p:txBody>
      </p:sp>
      <p:sp>
        <p:nvSpPr>
          <p:cNvPr id="53" name="Text Placeholder 50">
            <a:extLst>
              <a:ext uri="{FF2B5EF4-FFF2-40B4-BE49-F238E27FC236}">
                <a16:creationId xmlns:a16="http://schemas.microsoft.com/office/drawing/2014/main" id="{CDAC2DE8-0B23-47D4-A121-018184C5D2BD}"/>
              </a:ext>
            </a:extLst>
          </p:cNvPr>
          <p:cNvSpPr>
            <a:spLocks noGrp="1"/>
          </p:cNvSpPr>
          <p:nvPr>
            <p:ph type="body" sz="quarter" idx="35"/>
          </p:nvPr>
        </p:nvSpPr>
        <p:spPr>
          <a:xfrm>
            <a:off x="3222024" y="4486178"/>
            <a:ext cx="1182118" cy="1183101"/>
          </a:xfrm>
        </p:spPr>
        <p:txBody>
          <a:bodyPr lIns="0" rIns="0">
            <a:noAutofit/>
          </a:bodyPr>
          <a:lstStyle>
            <a:lvl1pPr marL="0" indent="0">
              <a:lnSpc>
                <a:spcPct val="100000"/>
              </a:lnSpc>
              <a:buNone/>
              <a:defRPr sz="1100">
                <a:solidFill>
                  <a:schemeClr val="tx1"/>
                </a:solidFill>
              </a:defRPr>
            </a:lvl1pPr>
            <a:lvl2pPr marL="457200" indent="0">
              <a:buNone/>
              <a:defRPr sz="1100"/>
            </a:lvl2pPr>
            <a:lvl3pPr marL="914400" indent="0">
              <a:buNone/>
              <a:defRPr sz="1100"/>
            </a:lvl3pPr>
            <a:lvl4pPr marL="1371600" indent="0">
              <a:buNone/>
              <a:defRPr sz="1100"/>
            </a:lvl4pPr>
            <a:lvl5pPr marL="1828800" indent="0">
              <a:buNone/>
              <a:defRPr sz="1100"/>
            </a:lvl5pPr>
          </a:lstStyle>
          <a:p>
            <a:pPr lvl="0"/>
            <a:r>
              <a:rPr lang="en-US"/>
              <a:t>Click to edit Master text styles</a:t>
            </a:r>
          </a:p>
        </p:txBody>
      </p:sp>
      <p:sp>
        <p:nvSpPr>
          <p:cNvPr id="54" name="Text Placeholder 48">
            <a:extLst>
              <a:ext uri="{FF2B5EF4-FFF2-40B4-BE49-F238E27FC236}">
                <a16:creationId xmlns:a16="http://schemas.microsoft.com/office/drawing/2014/main" id="{AE8613EE-32F0-4251-809B-6B9907E226CF}"/>
              </a:ext>
            </a:extLst>
          </p:cNvPr>
          <p:cNvSpPr>
            <a:spLocks noGrp="1"/>
          </p:cNvSpPr>
          <p:nvPr>
            <p:ph type="body" sz="quarter" idx="36" hasCustomPrompt="1"/>
          </p:nvPr>
        </p:nvSpPr>
        <p:spPr>
          <a:xfrm>
            <a:off x="4604944" y="4014522"/>
            <a:ext cx="1181099" cy="302186"/>
          </a:xfrm>
        </p:spPr>
        <p:txBody>
          <a:bodyPr lIns="0" rIns="0">
            <a:noAutofit/>
          </a:bodyPr>
          <a:lstStyle>
            <a:lvl1pPr marL="0" indent="0">
              <a:buNone/>
              <a:defRPr sz="1600" b="1">
                <a:solidFill>
                  <a:schemeClr val="accent3"/>
                </a:solidFill>
                <a:latin typeface="+mj-lt"/>
              </a:defRPr>
            </a:lvl1pPr>
            <a:lvl2pPr marL="457200" indent="0">
              <a:buNone/>
              <a:defRPr sz="1800"/>
            </a:lvl2pPr>
            <a:lvl3pPr marL="914400" indent="0">
              <a:buNone/>
              <a:defRPr sz="1800"/>
            </a:lvl3pPr>
            <a:lvl4pPr marL="1371600" indent="0">
              <a:buNone/>
              <a:defRPr sz="1800"/>
            </a:lvl4pPr>
            <a:lvl5pPr marL="1828800" indent="0">
              <a:buNone/>
              <a:defRPr sz="1800"/>
            </a:lvl5pPr>
          </a:lstStyle>
          <a:p>
            <a:pPr lvl="0"/>
            <a:r>
              <a:rPr lang="en-US" dirty="0"/>
              <a:t>EDIT</a:t>
            </a:r>
          </a:p>
        </p:txBody>
      </p:sp>
      <p:sp>
        <p:nvSpPr>
          <p:cNvPr id="55" name="Text Placeholder 50">
            <a:extLst>
              <a:ext uri="{FF2B5EF4-FFF2-40B4-BE49-F238E27FC236}">
                <a16:creationId xmlns:a16="http://schemas.microsoft.com/office/drawing/2014/main" id="{6E9683DA-61F6-48A0-9453-C03FB9794010}"/>
              </a:ext>
            </a:extLst>
          </p:cNvPr>
          <p:cNvSpPr>
            <a:spLocks noGrp="1"/>
          </p:cNvSpPr>
          <p:nvPr>
            <p:ph type="body" sz="quarter" idx="37"/>
          </p:nvPr>
        </p:nvSpPr>
        <p:spPr>
          <a:xfrm>
            <a:off x="4604944" y="4486178"/>
            <a:ext cx="1182118" cy="1183101"/>
          </a:xfrm>
        </p:spPr>
        <p:txBody>
          <a:bodyPr lIns="0" rIns="0">
            <a:noAutofit/>
          </a:bodyPr>
          <a:lstStyle>
            <a:lvl1pPr marL="0" indent="0">
              <a:lnSpc>
                <a:spcPct val="100000"/>
              </a:lnSpc>
              <a:buNone/>
              <a:defRPr sz="1100">
                <a:solidFill>
                  <a:schemeClr val="tx1"/>
                </a:solidFill>
              </a:defRPr>
            </a:lvl1pPr>
            <a:lvl2pPr marL="457200" indent="0">
              <a:buNone/>
              <a:defRPr sz="1100"/>
            </a:lvl2pPr>
            <a:lvl3pPr marL="914400" indent="0">
              <a:buNone/>
              <a:defRPr sz="1100"/>
            </a:lvl3pPr>
            <a:lvl4pPr marL="1371600" indent="0">
              <a:buNone/>
              <a:defRPr sz="1100"/>
            </a:lvl4pPr>
            <a:lvl5pPr marL="1828800" indent="0">
              <a:buNone/>
              <a:defRPr sz="1100"/>
            </a:lvl5pPr>
          </a:lstStyle>
          <a:p>
            <a:pPr lvl="0"/>
            <a:r>
              <a:rPr lang="en-US"/>
              <a:t>Click to edit Master text styles</a:t>
            </a:r>
          </a:p>
        </p:txBody>
      </p:sp>
      <p:sp>
        <p:nvSpPr>
          <p:cNvPr id="56" name="Text Placeholder 48">
            <a:extLst>
              <a:ext uri="{FF2B5EF4-FFF2-40B4-BE49-F238E27FC236}">
                <a16:creationId xmlns:a16="http://schemas.microsoft.com/office/drawing/2014/main" id="{53C09CD9-E6F6-4AA3-968A-491D1568E739}"/>
              </a:ext>
            </a:extLst>
          </p:cNvPr>
          <p:cNvSpPr>
            <a:spLocks noGrp="1"/>
          </p:cNvSpPr>
          <p:nvPr>
            <p:ph type="body" sz="quarter" idx="38" hasCustomPrompt="1"/>
          </p:nvPr>
        </p:nvSpPr>
        <p:spPr>
          <a:xfrm>
            <a:off x="6555230" y="4014522"/>
            <a:ext cx="1181099" cy="302186"/>
          </a:xfrm>
        </p:spPr>
        <p:txBody>
          <a:bodyPr lIns="0" rIns="0">
            <a:noAutofit/>
          </a:bodyPr>
          <a:lstStyle>
            <a:lvl1pPr marL="0" indent="0">
              <a:buNone/>
              <a:defRPr sz="1600" b="1">
                <a:solidFill>
                  <a:schemeClr val="accent4"/>
                </a:solidFill>
                <a:latin typeface="+mj-lt"/>
              </a:defRPr>
            </a:lvl1pPr>
            <a:lvl2pPr marL="457200" indent="0">
              <a:buNone/>
              <a:defRPr sz="1800"/>
            </a:lvl2pPr>
            <a:lvl3pPr marL="914400" indent="0">
              <a:buNone/>
              <a:defRPr sz="1800"/>
            </a:lvl3pPr>
            <a:lvl4pPr marL="1371600" indent="0">
              <a:buNone/>
              <a:defRPr sz="1800"/>
            </a:lvl4pPr>
            <a:lvl5pPr marL="1828800" indent="0">
              <a:buNone/>
              <a:defRPr sz="1800"/>
            </a:lvl5pPr>
          </a:lstStyle>
          <a:p>
            <a:pPr lvl="0"/>
            <a:r>
              <a:rPr lang="en-US" dirty="0"/>
              <a:t>EDIT</a:t>
            </a:r>
          </a:p>
        </p:txBody>
      </p:sp>
      <p:sp>
        <p:nvSpPr>
          <p:cNvPr id="57" name="Text Placeholder 50">
            <a:extLst>
              <a:ext uri="{FF2B5EF4-FFF2-40B4-BE49-F238E27FC236}">
                <a16:creationId xmlns:a16="http://schemas.microsoft.com/office/drawing/2014/main" id="{4457D5F2-D7AE-44A9-847A-D20086BCCC22}"/>
              </a:ext>
            </a:extLst>
          </p:cNvPr>
          <p:cNvSpPr>
            <a:spLocks noGrp="1"/>
          </p:cNvSpPr>
          <p:nvPr>
            <p:ph type="body" sz="quarter" idx="39"/>
          </p:nvPr>
        </p:nvSpPr>
        <p:spPr>
          <a:xfrm>
            <a:off x="6555230" y="4486178"/>
            <a:ext cx="1182118" cy="1183101"/>
          </a:xfrm>
        </p:spPr>
        <p:txBody>
          <a:bodyPr lIns="0" rIns="0">
            <a:noAutofit/>
          </a:bodyPr>
          <a:lstStyle>
            <a:lvl1pPr marL="0" indent="0">
              <a:lnSpc>
                <a:spcPct val="100000"/>
              </a:lnSpc>
              <a:buNone/>
              <a:defRPr sz="1100">
                <a:solidFill>
                  <a:schemeClr val="tx1"/>
                </a:solidFill>
              </a:defRPr>
            </a:lvl1pPr>
            <a:lvl2pPr marL="457200" indent="0">
              <a:buNone/>
              <a:defRPr sz="1100"/>
            </a:lvl2pPr>
            <a:lvl3pPr marL="914400" indent="0">
              <a:buNone/>
              <a:defRPr sz="1100"/>
            </a:lvl3pPr>
            <a:lvl4pPr marL="1371600" indent="0">
              <a:buNone/>
              <a:defRPr sz="1100"/>
            </a:lvl4pPr>
            <a:lvl5pPr marL="1828800" indent="0">
              <a:buNone/>
              <a:defRPr sz="1100"/>
            </a:lvl5pPr>
          </a:lstStyle>
          <a:p>
            <a:pPr lvl="0"/>
            <a:r>
              <a:rPr lang="en-US"/>
              <a:t>Click to edit Master text styles</a:t>
            </a:r>
          </a:p>
        </p:txBody>
      </p:sp>
      <p:sp>
        <p:nvSpPr>
          <p:cNvPr id="58" name="Text Placeholder 48">
            <a:extLst>
              <a:ext uri="{FF2B5EF4-FFF2-40B4-BE49-F238E27FC236}">
                <a16:creationId xmlns:a16="http://schemas.microsoft.com/office/drawing/2014/main" id="{4FBE8211-41BE-41C2-B826-94FD55BC0AA4}"/>
              </a:ext>
            </a:extLst>
          </p:cNvPr>
          <p:cNvSpPr>
            <a:spLocks noGrp="1"/>
          </p:cNvSpPr>
          <p:nvPr>
            <p:ph type="body" sz="quarter" idx="40" hasCustomPrompt="1"/>
          </p:nvPr>
        </p:nvSpPr>
        <p:spPr>
          <a:xfrm>
            <a:off x="7938151" y="4014522"/>
            <a:ext cx="1181098" cy="302186"/>
          </a:xfrm>
        </p:spPr>
        <p:txBody>
          <a:bodyPr lIns="0" rIns="0">
            <a:noAutofit/>
          </a:bodyPr>
          <a:lstStyle>
            <a:lvl1pPr marL="0" indent="0">
              <a:buNone/>
              <a:defRPr sz="1600" b="1">
                <a:solidFill>
                  <a:schemeClr val="accent5"/>
                </a:solidFill>
                <a:latin typeface="+mj-lt"/>
              </a:defRPr>
            </a:lvl1pPr>
            <a:lvl2pPr marL="457200" indent="0">
              <a:buNone/>
              <a:defRPr sz="1800"/>
            </a:lvl2pPr>
            <a:lvl3pPr marL="914400" indent="0">
              <a:buNone/>
              <a:defRPr sz="1800"/>
            </a:lvl3pPr>
            <a:lvl4pPr marL="1371600" indent="0">
              <a:buNone/>
              <a:defRPr sz="1800"/>
            </a:lvl4pPr>
            <a:lvl5pPr marL="1828800" indent="0">
              <a:buNone/>
              <a:defRPr sz="1800"/>
            </a:lvl5pPr>
          </a:lstStyle>
          <a:p>
            <a:pPr lvl="0"/>
            <a:r>
              <a:rPr lang="en-US" dirty="0"/>
              <a:t>EDIT</a:t>
            </a:r>
          </a:p>
        </p:txBody>
      </p:sp>
      <p:sp>
        <p:nvSpPr>
          <p:cNvPr id="59" name="Text Placeholder 50">
            <a:extLst>
              <a:ext uri="{FF2B5EF4-FFF2-40B4-BE49-F238E27FC236}">
                <a16:creationId xmlns:a16="http://schemas.microsoft.com/office/drawing/2014/main" id="{18C75666-F3E0-4AD7-8C05-FEFFEAE1D10C}"/>
              </a:ext>
            </a:extLst>
          </p:cNvPr>
          <p:cNvSpPr>
            <a:spLocks noGrp="1"/>
          </p:cNvSpPr>
          <p:nvPr>
            <p:ph type="body" sz="quarter" idx="41"/>
          </p:nvPr>
        </p:nvSpPr>
        <p:spPr>
          <a:xfrm>
            <a:off x="7938151" y="4486178"/>
            <a:ext cx="1182118" cy="1183101"/>
          </a:xfrm>
        </p:spPr>
        <p:txBody>
          <a:bodyPr lIns="0" rIns="0">
            <a:noAutofit/>
          </a:bodyPr>
          <a:lstStyle>
            <a:lvl1pPr marL="0" indent="0">
              <a:lnSpc>
                <a:spcPct val="100000"/>
              </a:lnSpc>
              <a:buNone/>
              <a:defRPr sz="1100">
                <a:solidFill>
                  <a:schemeClr val="tx1"/>
                </a:solidFill>
              </a:defRPr>
            </a:lvl1pPr>
            <a:lvl2pPr marL="457200" indent="0">
              <a:buNone/>
              <a:defRPr sz="1100"/>
            </a:lvl2pPr>
            <a:lvl3pPr marL="914400" indent="0">
              <a:buNone/>
              <a:defRPr sz="1100"/>
            </a:lvl3pPr>
            <a:lvl4pPr marL="1371600" indent="0">
              <a:buNone/>
              <a:defRPr sz="1100"/>
            </a:lvl4pPr>
            <a:lvl5pPr marL="1828800" indent="0">
              <a:buNone/>
              <a:defRPr sz="1100"/>
            </a:lvl5pPr>
          </a:lstStyle>
          <a:p>
            <a:pPr lvl="0"/>
            <a:r>
              <a:rPr lang="en-US"/>
              <a:t>Click to edit Master text styles</a:t>
            </a:r>
          </a:p>
        </p:txBody>
      </p:sp>
      <p:sp>
        <p:nvSpPr>
          <p:cNvPr id="60" name="Text Placeholder 48">
            <a:extLst>
              <a:ext uri="{FF2B5EF4-FFF2-40B4-BE49-F238E27FC236}">
                <a16:creationId xmlns:a16="http://schemas.microsoft.com/office/drawing/2014/main" id="{66478F13-D9B8-4439-9B08-804CD6848EB9}"/>
              </a:ext>
            </a:extLst>
          </p:cNvPr>
          <p:cNvSpPr>
            <a:spLocks noGrp="1"/>
          </p:cNvSpPr>
          <p:nvPr>
            <p:ph type="body" sz="quarter" idx="42" hasCustomPrompt="1"/>
          </p:nvPr>
        </p:nvSpPr>
        <p:spPr>
          <a:xfrm>
            <a:off x="9321072" y="4014522"/>
            <a:ext cx="1181098" cy="302186"/>
          </a:xfrm>
        </p:spPr>
        <p:txBody>
          <a:bodyPr lIns="0" rIns="0">
            <a:noAutofit/>
          </a:bodyPr>
          <a:lstStyle>
            <a:lvl1pPr marL="0" indent="0">
              <a:buNone/>
              <a:defRPr sz="1600" b="1">
                <a:solidFill>
                  <a:schemeClr val="accent6"/>
                </a:solidFill>
                <a:latin typeface="+mj-lt"/>
              </a:defRPr>
            </a:lvl1pPr>
            <a:lvl2pPr marL="457200" indent="0">
              <a:buNone/>
              <a:defRPr sz="1800"/>
            </a:lvl2pPr>
            <a:lvl3pPr marL="914400" indent="0">
              <a:buNone/>
              <a:defRPr sz="1800"/>
            </a:lvl3pPr>
            <a:lvl4pPr marL="1371600" indent="0">
              <a:buNone/>
              <a:defRPr sz="1800"/>
            </a:lvl4pPr>
            <a:lvl5pPr marL="1828800" indent="0">
              <a:buNone/>
              <a:defRPr sz="1800"/>
            </a:lvl5pPr>
          </a:lstStyle>
          <a:p>
            <a:pPr lvl="0"/>
            <a:r>
              <a:rPr lang="en-US" dirty="0"/>
              <a:t>EDIT</a:t>
            </a:r>
          </a:p>
        </p:txBody>
      </p:sp>
      <p:sp>
        <p:nvSpPr>
          <p:cNvPr id="61" name="Text Placeholder 50">
            <a:extLst>
              <a:ext uri="{FF2B5EF4-FFF2-40B4-BE49-F238E27FC236}">
                <a16:creationId xmlns:a16="http://schemas.microsoft.com/office/drawing/2014/main" id="{08844405-957A-4970-A2B6-D161FED665FF}"/>
              </a:ext>
            </a:extLst>
          </p:cNvPr>
          <p:cNvSpPr>
            <a:spLocks noGrp="1"/>
          </p:cNvSpPr>
          <p:nvPr>
            <p:ph type="body" sz="quarter" idx="43"/>
          </p:nvPr>
        </p:nvSpPr>
        <p:spPr>
          <a:xfrm>
            <a:off x="9321072" y="4486178"/>
            <a:ext cx="1182118" cy="1183101"/>
          </a:xfrm>
        </p:spPr>
        <p:txBody>
          <a:bodyPr lIns="0" rIns="0">
            <a:noAutofit/>
          </a:bodyPr>
          <a:lstStyle>
            <a:lvl1pPr marL="0" indent="0">
              <a:lnSpc>
                <a:spcPct val="100000"/>
              </a:lnSpc>
              <a:buNone/>
              <a:defRPr sz="1100">
                <a:solidFill>
                  <a:schemeClr val="tx1"/>
                </a:solidFill>
              </a:defRPr>
            </a:lvl1pPr>
            <a:lvl2pPr marL="457200" indent="0">
              <a:buNone/>
              <a:defRPr sz="1100"/>
            </a:lvl2pPr>
            <a:lvl3pPr marL="914400" indent="0">
              <a:buNone/>
              <a:defRPr sz="1100"/>
            </a:lvl3pPr>
            <a:lvl4pPr marL="1371600" indent="0">
              <a:buNone/>
              <a:defRPr sz="1100"/>
            </a:lvl4pPr>
            <a:lvl5pPr marL="1828800" indent="0">
              <a:buNone/>
              <a:defRPr sz="1100"/>
            </a:lvl5pPr>
          </a:lstStyle>
          <a:p>
            <a:pPr lvl="0"/>
            <a:r>
              <a:rPr lang="en-US"/>
              <a:t>Click to edit Master text styles</a:t>
            </a:r>
          </a:p>
        </p:txBody>
      </p:sp>
      <p:sp>
        <p:nvSpPr>
          <p:cNvPr id="62" name="Text Placeholder 48">
            <a:extLst>
              <a:ext uri="{FF2B5EF4-FFF2-40B4-BE49-F238E27FC236}">
                <a16:creationId xmlns:a16="http://schemas.microsoft.com/office/drawing/2014/main" id="{6F067D31-AE61-48F0-A497-1908DC77F086}"/>
              </a:ext>
            </a:extLst>
          </p:cNvPr>
          <p:cNvSpPr>
            <a:spLocks noGrp="1"/>
          </p:cNvSpPr>
          <p:nvPr>
            <p:ph type="body" sz="quarter" idx="44" hasCustomPrompt="1"/>
          </p:nvPr>
        </p:nvSpPr>
        <p:spPr>
          <a:xfrm>
            <a:off x="10703992" y="4014522"/>
            <a:ext cx="1181098" cy="302186"/>
          </a:xfrm>
        </p:spPr>
        <p:txBody>
          <a:bodyPr lIns="0" rIns="0">
            <a:noAutofit/>
          </a:bodyPr>
          <a:lstStyle>
            <a:lvl1pPr marL="0" indent="0">
              <a:buNone/>
              <a:defRPr sz="1600" b="1">
                <a:solidFill>
                  <a:schemeClr val="accent3"/>
                </a:solidFill>
                <a:latin typeface="+mj-lt"/>
              </a:defRPr>
            </a:lvl1pPr>
            <a:lvl2pPr marL="457200" indent="0">
              <a:buNone/>
              <a:defRPr sz="1800"/>
            </a:lvl2pPr>
            <a:lvl3pPr marL="914400" indent="0">
              <a:buNone/>
              <a:defRPr sz="1800"/>
            </a:lvl3pPr>
            <a:lvl4pPr marL="1371600" indent="0">
              <a:buNone/>
              <a:defRPr sz="1800"/>
            </a:lvl4pPr>
            <a:lvl5pPr marL="1828800" indent="0">
              <a:buNone/>
              <a:defRPr sz="1800"/>
            </a:lvl5pPr>
          </a:lstStyle>
          <a:p>
            <a:pPr lvl="0"/>
            <a:r>
              <a:rPr lang="en-US" dirty="0"/>
              <a:t>EDIT</a:t>
            </a:r>
          </a:p>
        </p:txBody>
      </p:sp>
      <p:sp>
        <p:nvSpPr>
          <p:cNvPr id="63" name="Text Placeholder 50">
            <a:extLst>
              <a:ext uri="{FF2B5EF4-FFF2-40B4-BE49-F238E27FC236}">
                <a16:creationId xmlns:a16="http://schemas.microsoft.com/office/drawing/2014/main" id="{5B4A526A-A40E-4B7D-94EC-5FDCAD2EAD89}"/>
              </a:ext>
            </a:extLst>
          </p:cNvPr>
          <p:cNvSpPr>
            <a:spLocks noGrp="1"/>
          </p:cNvSpPr>
          <p:nvPr>
            <p:ph type="body" sz="quarter" idx="45"/>
          </p:nvPr>
        </p:nvSpPr>
        <p:spPr>
          <a:xfrm>
            <a:off x="10703992" y="4486178"/>
            <a:ext cx="1182118" cy="1183101"/>
          </a:xfrm>
        </p:spPr>
        <p:txBody>
          <a:bodyPr lIns="0" rIns="0">
            <a:noAutofit/>
          </a:bodyPr>
          <a:lstStyle>
            <a:lvl1pPr marL="0" indent="0">
              <a:lnSpc>
                <a:spcPct val="100000"/>
              </a:lnSpc>
              <a:buNone/>
              <a:defRPr sz="1100">
                <a:solidFill>
                  <a:schemeClr val="tx1"/>
                </a:solidFill>
              </a:defRPr>
            </a:lvl1pPr>
            <a:lvl2pPr marL="457200" indent="0">
              <a:buNone/>
              <a:defRPr sz="1100"/>
            </a:lvl2pPr>
            <a:lvl3pPr marL="914400" indent="0">
              <a:buNone/>
              <a:defRPr sz="1100"/>
            </a:lvl3pPr>
            <a:lvl4pPr marL="1371600" indent="0">
              <a:buNone/>
              <a:defRPr sz="1100"/>
            </a:lvl4pPr>
            <a:lvl5pPr marL="1828800" indent="0">
              <a:buNone/>
              <a:defRPr sz="1100"/>
            </a:lvl5pPr>
          </a:lstStyle>
          <a:p>
            <a:pPr lvl="0"/>
            <a:r>
              <a:rPr lang="en-US"/>
              <a:t>Click to edit Master text styles</a:t>
            </a:r>
          </a:p>
        </p:txBody>
      </p:sp>
      <p:sp>
        <p:nvSpPr>
          <p:cNvPr id="2" name="Title 1">
            <a:extLst>
              <a:ext uri="{FF2B5EF4-FFF2-40B4-BE49-F238E27FC236}">
                <a16:creationId xmlns:a16="http://schemas.microsoft.com/office/drawing/2014/main" id="{31A67390-01C5-4A4E-AF7F-79E8DB2B2D36}"/>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506896651"/>
      </p:ext>
    </p:extLst>
  </p:cSld>
  <p:clrMapOvr>
    <a:masterClrMapping/>
  </p:clrMapOvr>
  <p:extLst>
    <p:ext uri="{DCECCB84-F9BA-43D5-87BE-67443E8EF086}">
      <p15:sldGuideLst xmlns:p15="http://schemas.microsoft.com/office/powerpoint/2012/main">
        <p15:guide id="1" pos="1920">
          <p15:clr>
            <a:srgbClr val="FBAE40"/>
          </p15:clr>
        </p15:guide>
        <p15:guide id="2" pos="3840">
          <p15:clr>
            <a:srgbClr val="FBAE40"/>
          </p15:clr>
        </p15:guide>
        <p15:guide id="3" pos="5760">
          <p15:clr>
            <a:srgbClr val="FBAE40"/>
          </p15:clr>
        </p15:guide>
        <p15:guide id="4" pos="3984">
          <p15:clr>
            <a:srgbClr val="5ACBF0"/>
          </p15:clr>
        </p15:guide>
        <p15:guide id="5" pos="3696">
          <p15:clr>
            <a:srgbClr val="5ACBF0"/>
          </p15:clr>
        </p15:guide>
        <p15:guide id="6" pos="2064">
          <p15:clr>
            <a:srgbClr val="5ACBF0"/>
          </p15:clr>
        </p15:guide>
        <p15:guide id="7" pos="1776">
          <p15:clr>
            <a:srgbClr val="5ACBF0"/>
          </p15:clr>
        </p15:guide>
        <p15:guide id="8" pos="5616">
          <p15:clr>
            <a:srgbClr val="5ACBF0"/>
          </p15:clr>
        </p15:guide>
        <p15:guide id="9" pos="5904">
          <p15:clr>
            <a:srgbClr val="5ACBF0"/>
          </p15:clr>
        </p15:guide>
        <p15:guide id="10" pos="144">
          <p15:clr>
            <a:srgbClr val="5ACBF0"/>
          </p15:clr>
        </p15:guide>
        <p15:guide id="11" orient="horz" pos="4176">
          <p15:clr>
            <a:srgbClr val="5ACBF0"/>
          </p15:clr>
        </p15:guide>
        <p15:guide id="12" pos="7536">
          <p15:clr>
            <a:srgbClr val="5ACBF0"/>
          </p15:clr>
        </p15:guide>
        <p15:guide id="13" orient="horz" pos="144">
          <p15:clr>
            <a:srgbClr val="5ACBF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EACE1-1C9E-2622-3B36-96FE7D4831E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AA204AA-74AC-70EF-7AF5-139F067B5CE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03FF116-4A7A-5855-1880-68C19E20ADBF}"/>
              </a:ext>
            </a:extLst>
          </p:cNvPr>
          <p:cNvSpPr>
            <a:spLocks noGrp="1"/>
          </p:cNvSpPr>
          <p:nvPr>
            <p:ph type="dt" sz="half" idx="10"/>
          </p:nvPr>
        </p:nvSpPr>
        <p:spPr/>
        <p:txBody>
          <a:bodyPr/>
          <a:lstStyle/>
          <a:p>
            <a:fld id="{1F5DA789-2C94-4FFC-ADFC-5D3363D65F0B}" type="datetimeFigureOut">
              <a:rPr lang="en-US" smtClean="0"/>
              <a:t>7/17/2024</a:t>
            </a:fld>
            <a:endParaRPr lang="en-US"/>
          </a:p>
        </p:txBody>
      </p:sp>
      <p:sp>
        <p:nvSpPr>
          <p:cNvPr id="5" name="Footer Placeholder 4">
            <a:extLst>
              <a:ext uri="{FF2B5EF4-FFF2-40B4-BE49-F238E27FC236}">
                <a16:creationId xmlns:a16="http://schemas.microsoft.com/office/drawing/2014/main" id="{00A331C0-0F78-D537-F3A0-C5167F732D8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ED65F3C-6BE2-7C83-4D75-95C1C5148FEE}"/>
              </a:ext>
            </a:extLst>
          </p:cNvPr>
          <p:cNvSpPr>
            <a:spLocks noGrp="1"/>
          </p:cNvSpPr>
          <p:nvPr>
            <p:ph type="sldNum" sz="quarter" idx="12"/>
          </p:nvPr>
        </p:nvSpPr>
        <p:spPr/>
        <p:txBody>
          <a:bodyPr/>
          <a:lstStyle/>
          <a:p>
            <a:fld id="{5F650E74-4B66-48A6-BE14-CDD2BB0E6823}" type="slidenum">
              <a:rPr lang="en-US" smtClean="0"/>
              <a:t>‹#›</a:t>
            </a:fld>
            <a:endParaRPr lang="en-US"/>
          </a:p>
        </p:txBody>
      </p:sp>
    </p:spTree>
    <p:extLst>
      <p:ext uri="{BB962C8B-B14F-4D97-AF65-F5344CB8AC3E}">
        <p14:creationId xmlns:p14="http://schemas.microsoft.com/office/powerpoint/2010/main" val="34531794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495968-1F27-7091-901E-C0DB4DEB0BA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0F27A76-3716-6308-8767-DC61EAD348C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A842975-187B-940A-66E2-59CDF1DB9503}"/>
              </a:ext>
            </a:extLst>
          </p:cNvPr>
          <p:cNvSpPr>
            <a:spLocks noGrp="1"/>
          </p:cNvSpPr>
          <p:nvPr>
            <p:ph type="dt" sz="half" idx="10"/>
          </p:nvPr>
        </p:nvSpPr>
        <p:spPr/>
        <p:txBody>
          <a:bodyPr/>
          <a:lstStyle/>
          <a:p>
            <a:fld id="{1F5DA789-2C94-4FFC-ADFC-5D3363D65F0B}" type="datetimeFigureOut">
              <a:rPr lang="en-US" smtClean="0"/>
              <a:t>7/17/2024</a:t>
            </a:fld>
            <a:endParaRPr lang="en-US"/>
          </a:p>
        </p:txBody>
      </p:sp>
      <p:sp>
        <p:nvSpPr>
          <p:cNvPr id="5" name="Footer Placeholder 4">
            <a:extLst>
              <a:ext uri="{FF2B5EF4-FFF2-40B4-BE49-F238E27FC236}">
                <a16:creationId xmlns:a16="http://schemas.microsoft.com/office/drawing/2014/main" id="{B79910CF-C88A-7EA4-6363-0B100ADD10D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C9193EB-C717-359D-EDF0-4DC1EF2C9A53}"/>
              </a:ext>
            </a:extLst>
          </p:cNvPr>
          <p:cNvSpPr>
            <a:spLocks noGrp="1"/>
          </p:cNvSpPr>
          <p:nvPr>
            <p:ph type="sldNum" sz="quarter" idx="12"/>
          </p:nvPr>
        </p:nvSpPr>
        <p:spPr/>
        <p:txBody>
          <a:bodyPr/>
          <a:lstStyle/>
          <a:p>
            <a:fld id="{5F650E74-4B66-48A6-BE14-CDD2BB0E6823}" type="slidenum">
              <a:rPr lang="en-US" smtClean="0"/>
              <a:t>‹#›</a:t>
            </a:fld>
            <a:endParaRPr lang="en-US"/>
          </a:p>
        </p:txBody>
      </p:sp>
    </p:spTree>
    <p:extLst>
      <p:ext uri="{BB962C8B-B14F-4D97-AF65-F5344CB8AC3E}">
        <p14:creationId xmlns:p14="http://schemas.microsoft.com/office/powerpoint/2010/main" val="2880030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DAD375-A367-AAF5-81AB-D48946A6D1C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78A9D59-1BF5-00BC-D82D-E9CD257AFF7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51E458B-913C-4D5B-07CB-92BC21178D9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AB4E6AE-6E80-0A7B-3B84-5501E3DE153D}"/>
              </a:ext>
            </a:extLst>
          </p:cNvPr>
          <p:cNvSpPr>
            <a:spLocks noGrp="1"/>
          </p:cNvSpPr>
          <p:nvPr>
            <p:ph type="dt" sz="half" idx="10"/>
          </p:nvPr>
        </p:nvSpPr>
        <p:spPr/>
        <p:txBody>
          <a:bodyPr/>
          <a:lstStyle/>
          <a:p>
            <a:fld id="{1F5DA789-2C94-4FFC-ADFC-5D3363D65F0B}" type="datetimeFigureOut">
              <a:rPr lang="en-US" smtClean="0"/>
              <a:t>7/17/2024</a:t>
            </a:fld>
            <a:endParaRPr lang="en-US"/>
          </a:p>
        </p:txBody>
      </p:sp>
      <p:sp>
        <p:nvSpPr>
          <p:cNvPr id="6" name="Footer Placeholder 5">
            <a:extLst>
              <a:ext uri="{FF2B5EF4-FFF2-40B4-BE49-F238E27FC236}">
                <a16:creationId xmlns:a16="http://schemas.microsoft.com/office/drawing/2014/main" id="{003A7519-D0DC-07A1-26A5-35D83D86514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1234DFC-1A89-422F-50F2-19C3F3ABA6B8}"/>
              </a:ext>
            </a:extLst>
          </p:cNvPr>
          <p:cNvSpPr>
            <a:spLocks noGrp="1"/>
          </p:cNvSpPr>
          <p:nvPr>
            <p:ph type="sldNum" sz="quarter" idx="12"/>
          </p:nvPr>
        </p:nvSpPr>
        <p:spPr/>
        <p:txBody>
          <a:bodyPr/>
          <a:lstStyle/>
          <a:p>
            <a:fld id="{5F650E74-4B66-48A6-BE14-CDD2BB0E6823}" type="slidenum">
              <a:rPr lang="en-US" smtClean="0"/>
              <a:t>‹#›</a:t>
            </a:fld>
            <a:endParaRPr lang="en-US"/>
          </a:p>
        </p:txBody>
      </p:sp>
    </p:spTree>
    <p:extLst>
      <p:ext uri="{BB962C8B-B14F-4D97-AF65-F5344CB8AC3E}">
        <p14:creationId xmlns:p14="http://schemas.microsoft.com/office/powerpoint/2010/main" val="13231195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5A5C07-2142-AB02-1BB1-8D1704E08CB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B9A5808-0527-A825-EDEC-204367F1C3C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1831386-0C22-F80E-A160-DD214282E06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485C9D5-C3DD-43AD-F3FB-38643194E8A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DC2FE01-C1F8-2BD7-62F7-22F408376D6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D9C12D7-8A2D-0C22-E83B-AF407F9C8FA8}"/>
              </a:ext>
            </a:extLst>
          </p:cNvPr>
          <p:cNvSpPr>
            <a:spLocks noGrp="1"/>
          </p:cNvSpPr>
          <p:nvPr>
            <p:ph type="dt" sz="half" idx="10"/>
          </p:nvPr>
        </p:nvSpPr>
        <p:spPr/>
        <p:txBody>
          <a:bodyPr/>
          <a:lstStyle/>
          <a:p>
            <a:fld id="{1F5DA789-2C94-4FFC-ADFC-5D3363D65F0B}" type="datetimeFigureOut">
              <a:rPr lang="en-US" smtClean="0"/>
              <a:t>7/17/2024</a:t>
            </a:fld>
            <a:endParaRPr lang="en-US"/>
          </a:p>
        </p:txBody>
      </p:sp>
      <p:sp>
        <p:nvSpPr>
          <p:cNvPr id="8" name="Footer Placeholder 7">
            <a:extLst>
              <a:ext uri="{FF2B5EF4-FFF2-40B4-BE49-F238E27FC236}">
                <a16:creationId xmlns:a16="http://schemas.microsoft.com/office/drawing/2014/main" id="{2B6B2EBD-4E3D-C6E2-D08F-498F4A293DA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5870543-54F5-0316-EBEE-8A5A3F1FDC86}"/>
              </a:ext>
            </a:extLst>
          </p:cNvPr>
          <p:cNvSpPr>
            <a:spLocks noGrp="1"/>
          </p:cNvSpPr>
          <p:nvPr>
            <p:ph type="sldNum" sz="quarter" idx="12"/>
          </p:nvPr>
        </p:nvSpPr>
        <p:spPr/>
        <p:txBody>
          <a:bodyPr/>
          <a:lstStyle/>
          <a:p>
            <a:fld id="{5F650E74-4B66-48A6-BE14-CDD2BB0E6823}" type="slidenum">
              <a:rPr lang="en-US" smtClean="0"/>
              <a:t>‹#›</a:t>
            </a:fld>
            <a:endParaRPr lang="en-US"/>
          </a:p>
        </p:txBody>
      </p:sp>
    </p:spTree>
    <p:extLst>
      <p:ext uri="{BB962C8B-B14F-4D97-AF65-F5344CB8AC3E}">
        <p14:creationId xmlns:p14="http://schemas.microsoft.com/office/powerpoint/2010/main" val="19108641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1A9AE2-8428-1DCF-2A47-5D804C9B749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77D8EE1-4C44-FCB8-ACCF-E885887A0FE3}"/>
              </a:ext>
            </a:extLst>
          </p:cNvPr>
          <p:cNvSpPr>
            <a:spLocks noGrp="1"/>
          </p:cNvSpPr>
          <p:nvPr>
            <p:ph type="dt" sz="half" idx="10"/>
          </p:nvPr>
        </p:nvSpPr>
        <p:spPr/>
        <p:txBody>
          <a:bodyPr/>
          <a:lstStyle/>
          <a:p>
            <a:fld id="{1F5DA789-2C94-4FFC-ADFC-5D3363D65F0B}" type="datetimeFigureOut">
              <a:rPr lang="en-US" smtClean="0"/>
              <a:t>7/17/2024</a:t>
            </a:fld>
            <a:endParaRPr lang="en-US"/>
          </a:p>
        </p:txBody>
      </p:sp>
      <p:sp>
        <p:nvSpPr>
          <p:cNvPr id="4" name="Footer Placeholder 3">
            <a:extLst>
              <a:ext uri="{FF2B5EF4-FFF2-40B4-BE49-F238E27FC236}">
                <a16:creationId xmlns:a16="http://schemas.microsoft.com/office/drawing/2014/main" id="{F9B0FAC7-9969-8DF7-327C-01190D10451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48996C4-4283-1C64-4D02-5DAF260564CA}"/>
              </a:ext>
            </a:extLst>
          </p:cNvPr>
          <p:cNvSpPr>
            <a:spLocks noGrp="1"/>
          </p:cNvSpPr>
          <p:nvPr>
            <p:ph type="sldNum" sz="quarter" idx="12"/>
          </p:nvPr>
        </p:nvSpPr>
        <p:spPr/>
        <p:txBody>
          <a:bodyPr/>
          <a:lstStyle/>
          <a:p>
            <a:fld id="{5F650E74-4B66-48A6-BE14-CDD2BB0E6823}" type="slidenum">
              <a:rPr lang="en-US" smtClean="0"/>
              <a:t>‹#›</a:t>
            </a:fld>
            <a:endParaRPr lang="en-US"/>
          </a:p>
        </p:txBody>
      </p:sp>
    </p:spTree>
    <p:extLst>
      <p:ext uri="{BB962C8B-B14F-4D97-AF65-F5344CB8AC3E}">
        <p14:creationId xmlns:p14="http://schemas.microsoft.com/office/powerpoint/2010/main" val="4213399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CA16F4B-15C1-E728-029B-15344A9EEDBD}"/>
              </a:ext>
            </a:extLst>
          </p:cNvPr>
          <p:cNvSpPr>
            <a:spLocks noGrp="1"/>
          </p:cNvSpPr>
          <p:nvPr>
            <p:ph type="dt" sz="half" idx="10"/>
          </p:nvPr>
        </p:nvSpPr>
        <p:spPr/>
        <p:txBody>
          <a:bodyPr/>
          <a:lstStyle/>
          <a:p>
            <a:fld id="{1F5DA789-2C94-4FFC-ADFC-5D3363D65F0B}" type="datetimeFigureOut">
              <a:rPr lang="en-US" smtClean="0"/>
              <a:t>7/17/2024</a:t>
            </a:fld>
            <a:endParaRPr lang="en-US"/>
          </a:p>
        </p:txBody>
      </p:sp>
      <p:sp>
        <p:nvSpPr>
          <p:cNvPr id="3" name="Footer Placeholder 2">
            <a:extLst>
              <a:ext uri="{FF2B5EF4-FFF2-40B4-BE49-F238E27FC236}">
                <a16:creationId xmlns:a16="http://schemas.microsoft.com/office/drawing/2014/main" id="{9311C063-526C-0FCA-DE79-A7A7C60CFD4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A6D07AD-17DE-28EF-E029-A6FC0BEE4679}"/>
              </a:ext>
            </a:extLst>
          </p:cNvPr>
          <p:cNvSpPr>
            <a:spLocks noGrp="1"/>
          </p:cNvSpPr>
          <p:nvPr>
            <p:ph type="sldNum" sz="quarter" idx="12"/>
          </p:nvPr>
        </p:nvSpPr>
        <p:spPr/>
        <p:txBody>
          <a:bodyPr/>
          <a:lstStyle/>
          <a:p>
            <a:fld id="{5F650E74-4B66-48A6-BE14-CDD2BB0E6823}" type="slidenum">
              <a:rPr lang="en-US" smtClean="0"/>
              <a:t>‹#›</a:t>
            </a:fld>
            <a:endParaRPr lang="en-US"/>
          </a:p>
        </p:txBody>
      </p:sp>
    </p:spTree>
    <p:extLst>
      <p:ext uri="{BB962C8B-B14F-4D97-AF65-F5344CB8AC3E}">
        <p14:creationId xmlns:p14="http://schemas.microsoft.com/office/powerpoint/2010/main" val="34242872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5D1BF8-842B-18FA-E73E-7601FBEFECE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4694008-00BE-1B8B-8DBF-10EE157BC8C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44E167F-D80C-2AC3-BD61-32A446476E9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9D3F4EB-B973-673E-7E7B-5628FF5EEC09}"/>
              </a:ext>
            </a:extLst>
          </p:cNvPr>
          <p:cNvSpPr>
            <a:spLocks noGrp="1"/>
          </p:cNvSpPr>
          <p:nvPr>
            <p:ph type="dt" sz="half" idx="10"/>
          </p:nvPr>
        </p:nvSpPr>
        <p:spPr/>
        <p:txBody>
          <a:bodyPr/>
          <a:lstStyle/>
          <a:p>
            <a:fld id="{1F5DA789-2C94-4FFC-ADFC-5D3363D65F0B}" type="datetimeFigureOut">
              <a:rPr lang="en-US" smtClean="0"/>
              <a:t>7/17/2024</a:t>
            </a:fld>
            <a:endParaRPr lang="en-US"/>
          </a:p>
        </p:txBody>
      </p:sp>
      <p:sp>
        <p:nvSpPr>
          <p:cNvPr id="6" name="Footer Placeholder 5">
            <a:extLst>
              <a:ext uri="{FF2B5EF4-FFF2-40B4-BE49-F238E27FC236}">
                <a16:creationId xmlns:a16="http://schemas.microsoft.com/office/drawing/2014/main" id="{0C6F20CF-11EC-DB7B-66B1-5746E8BD069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01DFF0A-CC0C-1047-7806-5DC16FBF13F0}"/>
              </a:ext>
            </a:extLst>
          </p:cNvPr>
          <p:cNvSpPr>
            <a:spLocks noGrp="1"/>
          </p:cNvSpPr>
          <p:nvPr>
            <p:ph type="sldNum" sz="quarter" idx="12"/>
          </p:nvPr>
        </p:nvSpPr>
        <p:spPr/>
        <p:txBody>
          <a:bodyPr/>
          <a:lstStyle/>
          <a:p>
            <a:fld id="{5F650E74-4B66-48A6-BE14-CDD2BB0E6823}" type="slidenum">
              <a:rPr lang="en-US" smtClean="0"/>
              <a:t>‹#›</a:t>
            </a:fld>
            <a:endParaRPr lang="en-US"/>
          </a:p>
        </p:txBody>
      </p:sp>
    </p:spTree>
    <p:extLst>
      <p:ext uri="{BB962C8B-B14F-4D97-AF65-F5344CB8AC3E}">
        <p14:creationId xmlns:p14="http://schemas.microsoft.com/office/powerpoint/2010/main" val="10519228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B00FCC-A915-4B07-73AF-1C7CB3FE333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C932C25-71F3-3355-A006-3B1A4C2C278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B206746-A669-1DA7-880A-A4EE8E9132D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10E4DE4-2F1B-39D8-6E1D-AB479128C79F}"/>
              </a:ext>
            </a:extLst>
          </p:cNvPr>
          <p:cNvSpPr>
            <a:spLocks noGrp="1"/>
          </p:cNvSpPr>
          <p:nvPr>
            <p:ph type="dt" sz="half" idx="10"/>
          </p:nvPr>
        </p:nvSpPr>
        <p:spPr/>
        <p:txBody>
          <a:bodyPr/>
          <a:lstStyle/>
          <a:p>
            <a:fld id="{1F5DA789-2C94-4FFC-ADFC-5D3363D65F0B}" type="datetimeFigureOut">
              <a:rPr lang="en-US" smtClean="0"/>
              <a:t>7/17/2024</a:t>
            </a:fld>
            <a:endParaRPr lang="en-US"/>
          </a:p>
        </p:txBody>
      </p:sp>
      <p:sp>
        <p:nvSpPr>
          <p:cNvPr id="6" name="Footer Placeholder 5">
            <a:extLst>
              <a:ext uri="{FF2B5EF4-FFF2-40B4-BE49-F238E27FC236}">
                <a16:creationId xmlns:a16="http://schemas.microsoft.com/office/drawing/2014/main" id="{7DCB6C1F-E68F-053D-4905-91846380159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E38B988-8DF0-F41F-99B4-5C4588A6D889}"/>
              </a:ext>
            </a:extLst>
          </p:cNvPr>
          <p:cNvSpPr>
            <a:spLocks noGrp="1"/>
          </p:cNvSpPr>
          <p:nvPr>
            <p:ph type="sldNum" sz="quarter" idx="12"/>
          </p:nvPr>
        </p:nvSpPr>
        <p:spPr/>
        <p:txBody>
          <a:bodyPr/>
          <a:lstStyle/>
          <a:p>
            <a:fld id="{5F650E74-4B66-48A6-BE14-CDD2BB0E6823}" type="slidenum">
              <a:rPr lang="en-US" smtClean="0"/>
              <a:t>‹#›</a:t>
            </a:fld>
            <a:endParaRPr lang="en-US"/>
          </a:p>
        </p:txBody>
      </p:sp>
    </p:spTree>
    <p:extLst>
      <p:ext uri="{BB962C8B-B14F-4D97-AF65-F5344CB8AC3E}">
        <p14:creationId xmlns:p14="http://schemas.microsoft.com/office/powerpoint/2010/main" val="9413325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9F95E70-3FAF-6C4F-4619-A8F887E3230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16984F7-EBF7-5962-89D1-39B761A7C29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0B862E5-10BC-E829-7860-4CF1EDB41E0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F5DA789-2C94-4FFC-ADFC-5D3363D65F0B}" type="datetimeFigureOut">
              <a:rPr lang="en-US" smtClean="0"/>
              <a:t>7/17/2024</a:t>
            </a:fld>
            <a:endParaRPr lang="en-US"/>
          </a:p>
        </p:txBody>
      </p:sp>
      <p:sp>
        <p:nvSpPr>
          <p:cNvPr id="5" name="Footer Placeholder 4">
            <a:extLst>
              <a:ext uri="{FF2B5EF4-FFF2-40B4-BE49-F238E27FC236}">
                <a16:creationId xmlns:a16="http://schemas.microsoft.com/office/drawing/2014/main" id="{D261849F-C1CE-94DD-763A-07451102C32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43C63B6C-B33D-86FD-F418-5D781573E4C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F650E74-4B66-48A6-BE14-CDD2BB0E6823}" type="slidenum">
              <a:rPr lang="en-US" smtClean="0"/>
              <a:t>‹#›</a:t>
            </a:fld>
            <a:endParaRPr lang="en-US"/>
          </a:p>
        </p:txBody>
      </p:sp>
    </p:spTree>
    <p:extLst>
      <p:ext uri="{BB962C8B-B14F-4D97-AF65-F5344CB8AC3E}">
        <p14:creationId xmlns:p14="http://schemas.microsoft.com/office/powerpoint/2010/main" val="27219481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image" Target="../media/image11.png"/><Relationship Id="rId18" Type="http://schemas.openxmlformats.org/officeDocument/2006/relationships/image" Target="../media/image16.png"/><Relationship Id="rId3" Type="http://schemas.openxmlformats.org/officeDocument/2006/relationships/image" Target="../media/image1.png"/><Relationship Id="rId7" Type="http://schemas.openxmlformats.org/officeDocument/2006/relationships/image" Target="../media/image5.png"/><Relationship Id="rId12" Type="http://schemas.openxmlformats.org/officeDocument/2006/relationships/image" Target="../media/image10.svg"/><Relationship Id="rId17" Type="http://schemas.openxmlformats.org/officeDocument/2006/relationships/image" Target="../media/image15.png"/><Relationship Id="rId2" Type="http://schemas.openxmlformats.org/officeDocument/2006/relationships/notesSlide" Target="../notesSlides/notesSlide1.xml"/><Relationship Id="rId16" Type="http://schemas.openxmlformats.org/officeDocument/2006/relationships/image" Target="../media/image14.png"/><Relationship Id="rId20" Type="http://schemas.openxmlformats.org/officeDocument/2006/relationships/image" Target="../media/image18.svg"/><Relationship Id="rId1" Type="http://schemas.openxmlformats.org/officeDocument/2006/relationships/slideLayout" Target="../slideLayouts/slideLayout12.xml"/><Relationship Id="rId6" Type="http://schemas.openxmlformats.org/officeDocument/2006/relationships/image" Target="../media/image4.svg"/><Relationship Id="rId11" Type="http://schemas.openxmlformats.org/officeDocument/2006/relationships/image" Target="../media/image9.png"/><Relationship Id="rId5" Type="http://schemas.openxmlformats.org/officeDocument/2006/relationships/image" Target="../media/image3.png"/><Relationship Id="rId15" Type="http://schemas.openxmlformats.org/officeDocument/2006/relationships/image" Target="../media/image13.png"/><Relationship Id="rId10" Type="http://schemas.openxmlformats.org/officeDocument/2006/relationships/image" Target="../media/image8.svg"/><Relationship Id="rId19" Type="http://schemas.openxmlformats.org/officeDocument/2006/relationships/image" Target="../media/image17.png"/><Relationship Id="rId4" Type="http://schemas.openxmlformats.org/officeDocument/2006/relationships/image" Target="../media/image2.png"/><Relationship Id="rId9" Type="http://schemas.openxmlformats.org/officeDocument/2006/relationships/image" Target="../media/image7.png"/><Relationship Id="rId14" Type="http://schemas.openxmlformats.org/officeDocument/2006/relationships/image" Target="../media/image12.svg"/></Relationships>
</file>

<file path=ppt/slides/_rels/slide10.xml.rels><?xml version="1.0" encoding="UTF-8" standalone="yes"?>
<Relationships xmlns="http://schemas.openxmlformats.org/package/2006/relationships"><Relationship Id="rId8" Type="http://schemas.openxmlformats.org/officeDocument/2006/relationships/image" Target="../media/image16.png"/><Relationship Id="rId3" Type="http://schemas.openxmlformats.org/officeDocument/2006/relationships/image" Target="../media/image6.png"/><Relationship Id="rId7" Type="http://schemas.openxmlformats.org/officeDocument/2006/relationships/image" Target="../media/image15.png"/><Relationship Id="rId2" Type="http://schemas.openxmlformats.org/officeDocument/2006/relationships/notesSlide" Target="../notesSlides/notesSlide9.xml"/><Relationship Id="rId1" Type="http://schemas.openxmlformats.org/officeDocument/2006/relationships/slideLayout" Target="../slideLayouts/slideLayout12.xml"/><Relationship Id="rId6" Type="http://schemas.openxmlformats.org/officeDocument/2006/relationships/image" Target="../media/image14.png"/><Relationship Id="rId5" Type="http://schemas.openxmlformats.org/officeDocument/2006/relationships/image" Target="../media/image13.png"/><Relationship Id="rId10" Type="http://schemas.openxmlformats.org/officeDocument/2006/relationships/image" Target="../media/image18.svg"/><Relationship Id="rId4" Type="http://schemas.openxmlformats.org/officeDocument/2006/relationships/image" Target="../media/image35.png"/><Relationship Id="rId9" Type="http://schemas.openxmlformats.org/officeDocument/2006/relationships/image" Target="../media/image17.png"/></Relationships>
</file>

<file path=ppt/slides/_rels/slide11.xml.rels><?xml version="1.0" encoding="UTF-8" standalone="yes"?>
<Relationships xmlns="http://schemas.openxmlformats.org/package/2006/relationships"><Relationship Id="rId8" Type="http://schemas.openxmlformats.org/officeDocument/2006/relationships/image" Target="../media/image13.png"/><Relationship Id="rId13" Type="http://schemas.openxmlformats.org/officeDocument/2006/relationships/image" Target="../media/image18.svg"/><Relationship Id="rId3" Type="http://schemas.openxmlformats.org/officeDocument/2006/relationships/hyperlink" Target="https://keziaolive.github.io/" TargetMode="External"/><Relationship Id="rId7" Type="http://schemas.openxmlformats.org/officeDocument/2006/relationships/image" Target="../media/image6.png"/><Relationship Id="rId12" Type="http://schemas.openxmlformats.org/officeDocument/2006/relationships/image" Target="../media/image17.png"/><Relationship Id="rId2" Type="http://schemas.openxmlformats.org/officeDocument/2006/relationships/notesSlide" Target="../notesSlides/notesSlide10.xml"/><Relationship Id="rId1" Type="http://schemas.openxmlformats.org/officeDocument/2006/relationships/slideLayout" Target="../slideLayouts/slideLayout12.xml"/><Relationship Id="rId6" Type="http://schemas.openxmlformats.org/officeDocument/2006/relationships/image" Target="../media/image5.png"/><Relationship Id="rId11" Type="http://schemas.openxmlformats.org/officeDocument/2006/relationships/image" Target="../media/image16.png"/><Relationship Id="rId5" Type="http://schemas.openxmlformats.org/officeDocument/2006/relationships/image" Target="../media/image4.svg"/><Relationship Id="rId10" Type="http://schemas.openxmlformats.org/officeDocument/2006/relationships/image" Target="../media/image15.png"/><Relationship Id="rId4" Type="http://schemas.openxmlformats.org/officeDocument/2006/relationships/image" Target="../media/image3.png"/><Relationship Id="rId9" Type="http://schemas.openxmlformats.org/officeDocument/2006/relationships/image" Target="../media/image14.png"/></Relationships>
</file>

<file path=ppt/slides/_rels/slide12.xml.rels><?xml version="1.0" encoding="UTF-8" standalone="yes"?>
<Relationships xmlns="http://schemas.openxmlformats.org/package/2006/relationships"><Relationship Id="rId3" Type="http://schemas.openxmlformats.org/officeDocument/2006/relationships/hyperlink" Target="https://doi.org/10.1037/0022-3514.74.2.435" TargetMode="External"/><Relationship Id="rId7" Type="http://schemas.openxmlformats.org/officeDocument/2006/relationships/image" Target="../media/image2.png"/><Relationship Id="rId2" Type="http://schemas.openxmlformats.org/officeDocument/2006/relationships/hyperlink" Target="https://doi.org/10.1016/j.cedpsych.2020.101859" TargetMode="External"/><Relationship Id="rId1" Type="http://schemas.openxmlformats.org/officeDocument/2006/relationships/slideLayout" Target="../slideLayouts/slideLayout12.xml"/><Relationship Id="rId6" Type="http://schemas.openxmlformats.org/officeDocument/2006/relationships/hyperlink" Target="https://doi.org/10.1037/a0027468" TargetMode="External"/><Relationship Id="rId5" Type="http://schemas.openxmlformats.org/officeDocument/2006/relationships/hyperlink" Target="https://doi.org/10.14786/flr.v4i2.169" TargetMode="External"/><Relationship Id="rId4" Type="http://schemas.openxmlformats.org/officeDocument/2006/relationships/hyperlink" Target="https://doi.org/10.1037/0022-3514.63.6.932"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8" Type="http://schemas.openxmlformats.org/officeDocument/2006/relationships/image" Target="../media/image17.png"/><Relationship Id="rId13" Type="http://schemas.openxmlformats.org/officeDocument/2006/relationships/image" Target="../media/image24.svg"/><Relationship Id="rId18" Type="http://schemas.openxmlformats.org/officeDocument/2006/relationships/image" Target="../media/image28.png"/><Relationship Id="rId3" Type="http://schemas.openxmlformats.org/officeDocument/2006/relationships/image" Target="../media/image19.png"/><Relationship Id="rId7" Type="http://schemas.openxmlformats.org/officeDocument/2006/relationships/image" Target="../media/image16.png"/><Relationship Id="rId12" Type="http://schemas.openxmlformats.org/officeDocument/2006/relationships/image" Target="../media/image23.png"/><Relationship Id="rId17" Type="http://schemas.microsoft.com/office/2007/relationships/hdphoto" Target="../media/hdphoto1.wdp"/><Relationship Id="rId2" Type="http://schemas.openxmlformats.org/officeDocument/2006/relationships/notesSlide" Target="../notesSlides/notesSlide2.xml"/><Relationship Id="rId16" Type="http://schemas.openxmlformats.org/officeDocument/2006/relationships/image" Target="../media/image27.png"/><Relationship Id="rId20" Type="http://schemas.openxmlformats.org/officeDocument/2006/relationships/image" Target="../media/image30.png"/><Relationship Id="rId1" Type="http://schemas.openxmlformats.org/officeDocument/2006/relationships/slideLayout" Target="../slideLayouts/slideLayout12.xml"/><Relationship Id="rId6" Type="http://schemas.openxmlformats.org/officeDocument/2006/relationships/image" Target="../media/image15.png"/><Relationship Id="rId11" Type="http://schemas.openxmlformats.org/officeDocument/2006/relationships/image" Target="../media/image22.svg"/><Relationship Id="rId5" Type="http://schemas.openxmlformats.org/officeDocument/2006/relationships/image" Target="../media/image14.png"/><Relationship Id="rId15" Type="http://schemas.openxmlformats.org/officeDocument/2006/relationships/image" Target="../media/image26.svg"/><Relationship Id="rId10" Type="http://schemas.openxmlformats.org/officeDocument/2006/relationships/image" Target="../media/image21.png"/><Relationship Id="rId19" Type="http://schemas.openxmlformats.org/officeDocument/2006/relationships/image" Target="../media/image29.svg"/><Relationship Id="rId4" Type="http://schemas.openxmlformats.org/officeDocument/2006/relationships/image" Target="../media/image20.svg"/><Relationship Id="rId9" Type="http://schemas.openxmlformats.org/officeDocument/2006/relationships/image" Target="../media/image18.svg"/><Relationship Id="rId14" Type="http://schemas.openxmlformats.org/officeDocument/2006/relationships/image" Target="../media/image25.png"/></Relationships>
</file>

<file path=ppt/slides/_rels/slide3.xml.rels><?xml version="1.0" encoding="UTF-8" standalone="yes"?>
<Relationships xmlns="http://schemas.openxmlformats.org/package/2006/relationships"><Relationship Id="rId8" Type="http://schemas.openxmlformats.org/officeDocument/2006/relationships/image" Target="../media/image17.png"/><Relationship Id="rId13" Type="http://schemas.openxmlformats.org/officeDocument/2006/relationships/image" Target="../media/image9.png"/><Relationship Id="rId3" Type="http://schemas.openxmlformats.org/officeDocument/2006/relationships/image" Target="../media/image19.png"/><Relationship Id="rId7" Type="http://schemas.openxmlformats.org/officeDocument/2006/relationships/image" Target="../media/image16.png"/><Relationship Id="rId12" Type="http://schemas.openxmlformats.org/officeDocument/2006/relationships/image" Target="../media/image31.svg"/><Relationship Id="rId2" Type="http://schemas.openxmlformats.org/officeDocument/2006/relationships/notesSlide" Target="../notesSlides/notesSlide3.xml"/><Relationship Id="rId16" Type="http://schemas.openxmlformats.org/officeDocument/2006/relationships/image" Target="../media/image32.svg"/><Relationship Id="rId1" Type="http://schemas.openxmlformats.org/officeDocument/2006/relationships/slideLayout" Target="../slideLayouts/slideLayout12.xml"/><Relationship Id="rId6" Type="http://schemas.openxmlformats.org/officeDocument/2006/relationships/image" Target="../media/image15.png"/><Relationship Id="rId11" Type="http://schemas.openxmlformats.org/officeDocument/2006/relationships/image" Target="../media/image7.png"/><Relationship Id="rId5" Type="http://schemas.openxmlformats.org/officeDocument/2006/relationships/image" Target="../media/image14.png"/><Relationship Id="rId15" Type="http://schemas.openxmlformats.org/officeDocument/2006/relationships/image" Target="../media/image11.png"/><Relationship Id="rId10" Type="http://schemas.openxmlformats.org/officeDocument/2006/relationships/image" Target="../media/image6.png"/><Relationship Id="rId4" Type="http://schemas.openxmlformats.org/officeDocument/2006/relationships/image" Target="../media/image20.svg"/><Relationship Id="rId9" Type="http://schemas.openxmlformats.org/officeDocument/2006/relationships/image" Target="../media/image18.svg"/><Relationship Id="rId14" Type="http://schemas.openxmlformats.org/officeDocument/2006/relationships/image" Target="../media/image10.svg"/></Relationships>
</file>

<file path=ppt/slides/_rels/slide4.xml.rels><?xml version="1.0" encoding="UTF-8" standalone="yes"?>
<Relationships xmlns="http://schemas.openxmlformats.org/package/2006/relationships"><Relationship Id="rId8" Type="http://schemas.openxmlformats.org/officeDocument/2006/relationships/image" Target="../media/image17.png"/><Relationship Id="rId3" Type="http://schemas.openxmlformats.org/officeDocument/2006/relationships/image" Target="../media/image6.png"/><Relationship Id="rId7" Type="http://schemas.openxmlformats.org/officeDocument/2006/relationships/image" Target="../media/image16.png"/><Relationship Id="rId2" Type="http://schemas.openxmlformats.org/officeDocument/2006/relationships/notesSlide" Target="../notesSlides/notesSlide4.xml"/><Relationship Id="rId1" Type="http://schemas.openxmlformats.org/officeDocument/2006/relationships/slideLayout" Target="../slideLayouts/slideLayout12.xml"/><Relationship Id="rId6" Type="http://schemas.openxmlformats.org/officeDocument/2006/relationships/image" Target="../media/image15.png"/><Relationship Id="rId5" Type="http://schemas.openxmlformats.org/officeDocument/2006/relationships/image" Target="../media/image14.png"/><Relationship Id="rId4" Type="http://schemas.openxmlformats.org/officeDocument/2006/relationships/image" Target="../media/image13.png"/><Relationship Id="rId9" Type="http://schemas.openxmlformats.org/officeDocument/2006/relationships/image" Target="../media/image18.svg"/></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33.png"/><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8" Type="http://schemas.openxmlformats.org/officeDocument/2006/relationships/image" Target="../media/image17.png"/><Relationship Id="rId3" Type="http://schemas.openxmlformats.org/officeDocument/2006/relationships/image" Target="../media/image6.png"/><Relationship Id="rId7" Type="http://schemas.openxmlformats.org/officeDocument/2006/relationships/image" Target="../media/image16.png"/><Relationship Id="rId2" Type="http://schemas.openxmlformats.org/officeDocument/2006/relationships/notesSlide" Target="../notesSlides/notesSlide5.xml"/><Relationship Id="rId1" Type="http://schemas.openxmlformats.org/officeDocument/2006/relationships/slideLayout" Target="../slideLayouts/slideLayout12.xml"/><Relationship Id="rId6" Type="http://schemas.openxmlformats.org/officeDocument/2006/relationships/image" Target="../media/image15.png"/><Relationship Id="rId5" Type="http://schemas.openxmlformats.org/officeDocument/2006/relationships/image" Target="../media/image14.png"/><Relationship Id="rId4" Type="http://schemas.openxmlformats.org/officeDocument/2006/relationships/image" Target="../media/image13.png"/><Relationship Id="rId9" Type="http://schemas.openxmlformats.org/officeDocument/2006/relationships/image" Target="../media/image18.svg"/></Relationships>
</file>

<file path=ppt/slides/_rels/slide7.xml.rels><?xml version="1.0" encoding="UTF-8" standalone="yes"?>
<Relationships xmlns="http://schemas.openxmlformats.org/package/2006/relationships"><Relationship Id="rId8" Type="http://schemas.openxmlformats.org/officeDocument/2006/relationships/image" Target="../media/image16.png"/><Relationship Id="rId3" Type="http://schemas.openxmlformats.org/officeDocument/2006/relationships/image" Target="../media/image6.png"/><Relationship Id="rId7" Type="http://schemas.openxmlformats.org/officeDocument/2006/relationships/image" Target="../media/image15.png"/><Relationship Id="rId2" Type="http://schemas.openxmlformats.org/officeDocument/2006/relationships/notesSlide" Target="../notesSlides/notesSlide6.xml"/><Relationship Id="rId1" Type="http://schemas.openxmlformats.org/officeDocument/2006/relationships/slideLayout" Target="../slideLayouts/slideLayout12.xml"/><Relationship Id="rId6" Type="http://schemas.openxmlformats.org/officeDocument/2006/relationships/image" Target="../media/image14.png"/><Relationship Id="rId5" Type="http://schemas.openxmlformats.org/officeDocument/2006/relationships/image" Target="../media/image13.png"/><Relationship Id="rId10" Type="http://schemas.openxmlformats.org/officeDocument/2006/relationships/image" Target="../media/image18.svg"/><Relationship Id="rId4" Type="http://schemas.openxmlformats.org/officeDocument/2006/relationships/image" Target="../media/image34.png"/><Relationship Id="rId9" Type="http://schemas.openxmlformats.org/officeDocument/2006/relationships/image" Target="../media/image17.png"/></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8" Type="http://schemas.openxmlformats.org/officeDocument/2006/relationships/image" Target="../media/image18.svg"/><Relationship Id="rId3" Type="http://schemas.openxmlformats.org/officeDocument/2006/relationships/image" Target="../media/image13.png"/><Relationship Id="rId7" Type="http://schemas.openxmlformats.org/officeDocument/2006/relationships/image" Target="../media/image17.png"/><Relationship Id="rId2" Type="http://schemas.openxmlformats.org/officeDocument/2006/relationships/notesSlide" Target="../notesSlides/notesSlide8.xml"/><Relationship Id="rId1" Type="http://schemas.openxmlformats.org/officeDocument/2006/relationships/slideLayout" Target="../slideLayouts/slideLayout12.xml"/><Relationship Id="rId6" Type="http://schemas.openxmlformats.org/officeDocument/2006/relationships/image" Target="../media/image16.png"/><Relationship Id="rId5" Type="http://schemas.openxmlformats.org/officeDocument/2006/relationships/image" Target="../media/image15.png"/><Relationship Id="rId4" Type="http://schemas.openxmlformats.org/officeDocument/2006/relationships/image" Target="../media/image1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 name="Title 33">
            <a:extLst>
              <a:ext uri="{FF2B5EF4-FFF2-40B4-BE49-F238E27FC236}">
                <a16:creationId xmlns:a16="http://schemas.microsoft.com/office/drawing/2014/main" id="{F360F865-3A2E-46A2-920A-903060CF48C8}"/>
              </a:ext>
            </a:extLst>
          </p:cNvPr>
          <p:cNvSpPr>
            <a:spLocks noGrp="1"/>
          </p:cNvSpPr>
          <p:nvPr>
            <p:ph type="title"/>
          </p:nvPr>
        </p:nvSpPr>
        <p:spPr>
          <a:xfrm>
            <a:off x="712195" y="1540955"/>
            <a:ext cx="7744973" cy="1678413"/>
          </a:xfrm>
        </p:spPr>
        <p:txBody>
          <a:bodyPr>
            <a:noAutofit/>
          </a:bodyPr>
          <a:lstStyle/>
          <a:p>
            <a:pPr algn="l">
              <a:spcBef>
                <a:spcPts val="0"/>
              </a:spcBef>
            </a:pPr>
            <a:r>
              <a:rPr lang="en-US" sz="3200" dirty="0"/>
              <a:t>DIMENSIONAL COMPARISON &amp;</a:t>
            </a:r>
            <a:br>
              <a:rPr lang="en-US" sz="3200" dirty="0"/>
            </a:br>
            <a:r>
              <a:rPr lang="en-US" sz="3200" dirty="0"/>
              <a:t>GENDERED ACADEMIC BELIEFS OF</a:t>
            </a:r>
            <a:br>
              <a:rPr lang="en-US" sz="3200" dirty="0"/>
            </a:br>
            <a:r>
              <a:rPr lang="en-US" sz="3200" dirty="0"/>
              <a:t>PARENTS AND ADOLESCENTS </a:t>
            </a:r>
          </a:p>
        </p:txBody>
      </p:sp>
      <p:pic>
        <p:nvPicPr>
          <p:cNvPr id="8" name="Picture 7" descr="Text, logo&#10;&#10;Description automatically generated with medium confidence">
            <a:extLst>
              <a:ext uri="{FF2B5EF4-FFF2-40B4-BE49-F238E27FC236}">
                <a16:creationId xmlns:a16="http://schemas.microsoft.com/office/drawing/2014/main" id="{8B2D19C8-81B8-47B1-B5B6-4CF32F25871E}"/>
              </a:ext>
            </a:extLst>
          </p:cNvPr>
          <p:cNvPicPr>
            <a:picLocks noChangeAspect="1"/>
          </p:cNvPicPr>
          <p:nvPr/>
        </p:nvPicPr>
        <p:blipFill>
          <a:blip r:embed="rId3"/>
          <a:stretch>
            <a:fillRect/>
          </a:stretch>
        </p:blipFill>
        <p:spPr>
          <a:xfrm>
            <a:off x="205000" y="6293349"/>
            <a:ext cx="1796396" cy="436253"/>
          </a:xfrm>
          <a:prstGeom prst="rect">
            <a:avLst/>
          </a:prstGeom>
        </p:spPr>
      </p:pic>
      <p:sp>
        <p:nvSpPr>
          <p:cNvPr id="47" name="Text Placeholder 15">
            <a:extLst>
              <a:ext uri="{FF2B5EF4-FFF2-40B4-BE49-F238E27FC236}">
                <a16:creationId xmlns:a16="http://schemas.microsoft.com/office/drawing/2014/main" id="{9D16DC5D-B569-4730-A834-05105CFEEC80}"/>
              </a:ext>
            </a:extLst>
          </p:cNvPr>
          <p:cNvSpPr>
            <a:spLocks noGrp="1"/>
          </p:cNvSpPr>
          <p:nvPr>
            <p:ph type="body" sz="quarter" idx="10"/>
          </p:nvPr>
        </p:nvSpPr>
        <p:spPr>
          <a:xfrm>
            <a:off x="789831" y="3440709"/>
            <a:ext cx="3125794" cy="542366"/>
          </a:xfrm>
        </p:spPr>
        <p:txBody>
          <a:bodyPr/>
          <a:lstStyle/>
          <a:p>
            <a:pPr>
              <a:lnSpc>
                <a:spcPct val="100000"/>
              </a:lnSpc>
              <a:spcBef>
                <a:spcPts val="600"/>
              </a:spcBef>
            </a:pPr>
            <a:r>
              <a:rPr lang="fi-FI" sz="1400" dirty="0"/>
              <a:t>Kezia Olive*</a:t>
            </a:r>
          </a:p>
          <a:p>
            <a:pPr>
              <a:lnSpc>
                <a:spcPct val="100000"/>
              </a:lnSpc>
              <a:spcBef>
                <a:spcPts val="600"/>
              </a:spcBef>
            </a:pPr>
            <a:r>
              <a:rPr lang="en-US" sz="1400" dirty="0" err="1"/>
              <a:t>Junlin</a:t>
            </a:r>
            <a:r>
              <a:rPr lang="en-US" sz="1400" dirty="0"/>
              <a:t> Yu </a:t>
            </a:r>
            <a:endParaRPr lang="en-US" sz="1400" dirty="0">
              <a:solidFill>
                <a:schemeClr val="accent5">
                  <a:lumMod val="40000"/>
                  <a:lumOff val="60000"/>
                </a:schemeClr>
              </a:solidFill>
            </a:endParaRPr>
          </a:p>
          <a:p>
            <a:pPr>
              <a:lnSpc>
                <a:spcPct val="100000"/>
              </a:lnSpc>
              <a:spcBef>
                <a:spcPts val="600"/>
              </a:spcBef>
            </a:pPr>
            <a:r>
              <a:rPr lang="en-US" sz="1400" dirty="0"/>
              <a:t>Katariina </a:t>
            </a:r>
            <a:r>
              <a:rPr lang="en-US" sz="1400" dirty="0" err="1"/>
              <a:t>Salmela-Aro</a:t>
            </a:r>
            <a:endParaRPr lang="en-US" sz="1400" dirty="0"/>
          </a:p>
          <a:p>
            <a:pPr>
              <a:lnSpc>
                <a:spcPct val="100000"/>
              </a:lnSpc>
            </a:pPr>
            <a:r>
              <a:rPr lang="en-US" sz="1400" i="1" dirty="0">
                <a:solidFill>
                  <a:schemeClr val="bg2">
                    <a:lumMod val="50000"/>
                  </a:schemeClr>
                </a:solidFill>
                <a:latin typeface="Arial Nova Light" panose="020B0304020202020204" pitchFamily="34" charset="0"/>
                <a:cs typeface="Arial" panose="020B0604020202020204" pitchFamily="34" charset="0"/>
              </a:rPr>
              <a:t>*(kezia.olive@helsinki.fi)</a:t>
            </a:r>
            <a:endParaRPr lang="en-US" sz="1400" dirty="0">
              <a:solidFill>
                <a:schemeClr val="bg2">
                  <a:lumMod val="50000"/>
                </a:schemeClr>
              </a:solidFill>
              <a:latin typeface="Arial Nova Light" panose="020B0304020202020204" pitchFamily="34" charset="0"/>
              <a:cs typeface="Arial" panose="020B0604020202020204" pitchFamily="34" charset="0"/>
            </a:endParaRPr>
          </a:p>
          <a:p>
            <a:pPr>
              <a:lnSpc>
                <a:spcPct val="100000"/>
              </a:lnSpc>
            </a:pPr>
            <a:endParaRPr lang="fi-FI" sz="1400" dirty="0"/>
          </a:p>
        </p:txBody>
      </p:sp>
      <p:sp>
        <p:nvSpPr>
          <p:cNvPr id="4" name="Rectangle 3">
            <a:extLst>
              <a:ext uri="{FF2B5EF4-FFF2-40B4-BE49-F238E27FC236}">
                <a16:creationId xmlns:a16="http://schemas.microsoft.com/office/drawing/2014/main" id="{0D3916ED-4813-E238-8749-117A2F788AC9}"/>
              </a:ext>
            </a:extLst>
          </p:cNvPr>
          <p:cNvSpPr/>
          <p:nvPr/>
        </p:nvSpPr>
        <p:spPr>
          <a:xfrm>
            <a:off x="0" y="6319157"/>
            <a:ext cx="12192000" cy="538843"/>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 blue flag with yellow stars&#10;&#10;Description automatically generated with low confidence">
            <a:extLst>
              <a:ext uri="{FF2B5EF4-FFF2-40B4-BE49-F238E27FC236}">
                <a16:creationId xmlns:a16="http://schemas.microsoft.com/office/drawing/2014/main" id="{930CAA97-72B4-D286-63CC-EB3A97AAD747}"/>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66428" y="6494006"/>
            <a:ext cx="352057" cy="229905"/>
          </a:xfrm>
          <a:prstGeom prst="rect">
            <a:avLst/>
          </a:prstGeom>
        </p:spPr>
      </p:pic>
      <p:sp>
        <p:nvSpPr>
          <p:cNvPr id="6" name="TextBox 5">
            <a:extLst>
              <a:ext uri="{FF2B5EF4-FFF2-40B4-BE49-F238E27FC236}">
                <a16:creationId xmlns:a16="http://schemas.microsoft.com/office/drawing/2014/main" id="{11C62D4F-EBE3-43C3-B4DC-984B2199EF48}"/>
              </a:ext>
            </a:extLst>
          </p:cNvPr>
          <p:cNvSpPr txBox="1"/>
          <p:nvPr/>
        </p:nvSpPr>
        <p:spPr>
          <a:xfrm>
            <a:off x="946564" y="6470902"/>
            <a:ext cx="10810006" cy="261610"/>
          </a:xfrm>
          <a:prstGeom prst="rect">
            <a:avLst/>
          </a:prstGeom>
          <a:noFill/>
        </p:spPr>
        <p:txBody>
          <a:bodyPr wrap="square" rtlCol="0">
            <a:spAutoFit/>
          </a:bodyPr>
          <a:lstStyle/>
          <a:p>
            <a:r>
              <a:rPr lang="en-GB" sz="1100" dirty="0">
                <a:latin typeface="Arial Nova Light" panose="020B0304020202020204" pitchFamily="34" charset="0"/>
              </a:rPr>
              <a:t>This project has received funding from the European Union’s Horizon 2020 research and innovation programme under the Marie </a:t>
            </a:r>
            <a:r>
              <a:rPr lang="en-GB" sz="1100" dirty="0" err="1">
                <a:latin typeface="Arial Nova Light" panose="020B0304020202020204" pitchFamily="34" charset="0"/>
              </a:rPr>
              <a:t>Skłodowska</a:t>
            </a:r>
            <a:r>
              <a:rPr lang="en-GB" sz="1100" dirty="0">
                <a:latin typeface="Arial Nova Light" panose="020B0304020202020204" pitchFamily="34" charset="0"/>
              </a:rPr>
              <a:t>-Curie grant agreement No 953326</a:t>
            </a:r>
            <a:endParaRPr lang="en-FI" sz="1100" dirty="0">
              <a:latin typeface="Arial Nova Light" panose="020B0304020202020204" pitchFamily="34" charset="0"/>
            </a:endParaRPr>
          </a:p>
        </p:txBody>
      </p:sp>
      <p:sp>
        <p:nvSpPr>
          <p:cNvPr id="13" name="Oval 12">
            <a:extLst>
              <a:ext uri="{FF2B5EF4-FFF2-40B4-BE49-F238E27FC236}">
                <a16:creationId xmlns:a16="http://schemas.microsoft.com/office/drawing/2014/main" id="{B7C6BC2E-BC5C-6145-22A2-E90B0E87BB59}"/>
              </a:ext>
            </a:extLst>
          </p:cNvPr>
          <p:cNvSpPr/>
          <p:nvPr/>
        </p:nvSpPr>
        <p:spPr>
          <a:xfrm>
            <a:off x="10930207" y="131433"/>
            <a:ext cx="1130699" cy="1130699"/>
          </a:xfrm>
          <a:prstGeom prst="ellipse">
            <a:avLst/>
          </a:prstGeom>
          <a:solidFill>
            <a:schemeClr val="accent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Grafik 18">
            <a:extLst>
              <a:ext uri="{FF2B5EF4-FFF2-40B4-BE49-F238E27FC236}">
                <a16:creationId xmlns:a16="http://schemas.microsoft.com/office/drawing/2014/main" id="{FB93271C-5132-D459-70D6-5C405B363F84}"/>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11082009" y="453663"/>
            <a:ext cx="768912" cy="513118"/>
          </a:xfrm>
          <a:prstGeom prst="rect">
            <a:avLst/>
          </a:prstGeom>
        </p:spPr>
      </p:pic>
      <p:sp>
        <p:nvSpPr>
          <p:cNvPr id="15" name="Oval 14">
            <a:extLst>
              <a:ext uri="{FF2B5EF4-FFF2-40B4-BE49-F238E27FC236}">
                <a16:creationId xmlns:a16="http://schemas.microsoft.com/office/drawing/2014/main" id="{2CD867A7-8B0C-4A2B-9581-8DA305CD0354}"/>
              </a:ext>
            </a:extLst>
          </p:cNvPr>
          <p:cNvSpPr/>
          <p:nvPr/>
        </p:nvSpPr>
        <p:spPr>
          <a:xfrm>
            <a:off x="9756180" y="68849"/>
            <a:ext cx="1176138" cy="1176137"/>
          </a:xfrm>
          <a:prstGeom prst="ellipse">
            <a:avLst/>
          </a:prstGeom>
          <a:solidFill>
            <a:schemeClr val="bg1"/>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6" name="Picture 15" descr="Logo, icon&#10;&#10;Description automatically generated">
            <a:extLst>
              <a:ext uri="{FF2B5EF4-FFF2-40B4-BE49-F238E27FC236}">
                <a16:creationId xmlns:a16="http://schemas.microsoft.com/office/drawing/2014/main" id="{82E811E7-226F-5A89-532D-59AAA55AE84C}"/>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9756180" y="112475"/>
            <a:ext cx="1176138" cy="1110038"/>
          </a:xfrm>
          <a:prstGeom prst="rect">
            <a:avLst/>
          </a:prstGeom>
        </p:spPr>
      </p:pic>
      <p:sp>
        <p:nvSpPr>
          <p:cNvPr id="2" name="Text Placeholder 15">
            <a:extLst>
              <a:ext uri="{FF2B5EF4-FFF2-40B4-BE49-F238E27FC236}">
                <a16:creationId xmlns:a16="http://schemas.microsoft.com/office/drawing/2014/main" id="{3FBE0F2A-4670-9A64-3D02-B79A3FB2CEF6}"/>
              </a:ext>
            </a:extLst>
          </p:cNvPr>
          <p:cNvSpPr txBox="1">
            <a:spLocks/>
          </p:cNvSpPr>
          <p:nvPr/>
        </p:nvSpPr>
        <p:spPr>
          <a:xfrm>
            <a:off x="3345505" y="3743044"/>
            <a:ext cx="3125794" cy="542366"/>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2000" b="1" kern="1200">
                <a:solidFill>
                  <a:schemeClr val="accent4"/>
                </a:solidFill>
                <a:latin typeface="+mj-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spcBef>
                <a:spcPts val="600"/>
              </a:spcBef>
            </a:pPr>
            <a:r>
              <a:rPr lang="fi-FI" sz="1400" dirty="0"/>
              <a:t>Andrea </a:t>
            </a:r>
            <a:r>
              <a:rPr lang="fi-FI" sz="1400" dirty="0" err="1"/>
              <a:t>Kočiš</a:t>
            </a:r>
            <a:endParaRPr lang="fi-FI" sz="1400" dirty="0"/>
          </a:p>
          <a:p>
            <a:pPr>
              <a:lnSpc>
                <a:spcPct val="100000"/>
              </a:lnSpc>
              <a:spcBef>
                <a:spcPts val="600"/>
              </a:spcBef>
            </a:pPr>
            <a:r>
              <a:rPr lang="en-US" sz="1400" dirty="0"/>
              <a:t>Harriet Tenenbaum</a:t>
            </a:r>
          </a:p>
        </p:txBody>
      </p:sp>
      <p:grpSp>
        <p:nvGrpSpPr>
          <p:cNvPr id="3" name="Group 2">
            <a:extLst>
              <a:ext uri="{FF2B5EF4-FFF2-40B4-BE49-F238E27FC236}">
                <a16:creationId xmlns:a16="http://schemas.microsoft.com/office/drawing/2014/main" id="{4931B03A-E223-DABE-FFF6-70EA854CC167}"/>
              </a:ext>
            </a:extLst>
          </p:cNvPr>
          <p:cNvGrpSpPr/>
          <p:nvPr/>
        </p:nvGrpSpPr>
        <p:grpSpPr>
          <a:xfrm>
            <a:off x="8145205" y="2338626"/>
            <a:ext cx="3045691" cy="3045691"/>
            <a:chOff x="8098726" y="1417449"/>
            <a:chExt cx="4081651" cy="4081651"/>
          </a:xfrm>
        </p:grpSpPr>
        <p:sp>
          <p:nvSpPr>
            <p:cNvPr id="7" name="Oval 6">
              <a:extLst>
                <a:ext uri="{FF2B5EF4-FFF2-40B4-BE49-F238E27FC236}">
                  <a16:creationId xmlns:a16="http://schemas.microsoft.com/office/drawing/2014/main" id="{50FF5870-983A-C490-37F8-8BF177B3376D}"/>
                </a:ext>
              </a:extLst>
            </p:cNvPr>
            <p:cNvSpPr/>
            <p:nvPr/>
          </p:nvSpPr>
          <p:spPr>
            <a:xfrm>
              <a:off x="8098726" y="1417449"/>
              <a:ext cx="4081651" cy="4081651"/>
            </a:xfrm>
            <a:prstGeom prst="ellipse">
              <a:avLst/>
            </a:prstGeom>
            <a:solidFill>
              <a:srgbClr val="CDBE8A">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descr="Icon&#10;&#10;Description automatically generated">
              <a:extLst>
                <a:ext uri="{FF2B5EF4-FFF2-40B4-BE49-F238E27FC236}">
                  <a16:creationId xmlns:a16="http://schemas.microsoft.com/office/drawing/2014/main" id="{FD5D48A6-2608-0E56-20FD-3E02AA1A1E60}"/>
                </a:ext>
              </a:extLst>
            </p:cNvPr>
            <p:cNvPicPr>
              <a:picLocks noChangeAspect="1"/>
            </p:cNvPicPr>
            <p:nvPr/>
          </p:nvPicPr>
          <p:blipFill>
            <a:blip r:embed="rId8"/>
            <a:stretch>
              <a:fillRect/>
            </a:stretch>
          </p:blipFill>
          <p:spPr>
            <a:xfrm>
              <a:off x="8890000" y="2044177"/>
              <a:ext cx="2769646" cy="2769646"/>
            </a:xfrm>
            <a:prstGeom prst="rect">
              <a:avLst/>
            </a:prstGeom>
          </p:spPr>
        </p:pic>
      </p:grpSp>
      <p:pic>
        <p:nvPicPr>
          <p:cNvPr id="10" name="Graphic 9" descr="Chat bubble with solid fill">
            <a:extLst>
              <a:ext uri="{FF2B5EF4-FFF2-40B4-BE49-F238E27FC236}">
                <a16:creationId xmlns:a16="http://schemas.microsoft.com/office/drawing/2014/main" id="{CE936ABB-C6EB-127E-2934-8994F4B396A0}"/>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7249323" y="2166699"/>
            <a:ext cx="1304420" cy="1304420"/>
          </a:xfrm>
          <a:prstGeom prst="rect">
            <a:avLst/>
          </a:prstGeom>
        </p:spPr>
      </p:pic>
      <p:pic>
        <p:nvPicPr>
          <p:cNvPr id="11" name="Graphic 10" descr="Chat bubble with solid fill">
            <a:extLst>
              <a:ext uri="{FF2B5EF4-FFF2-40B4-BE49-F238E27FC236}">
                <a16:creationId xmlns:a16="http://schemas.microsoft.com/office/drawing/2014/main" id="{2E6AABBF-ECFB-0F10-C342-06E8710A35C3}"/>
              </a:ext>
            </a:extLst>
          </p:cNvPr>
          <p:cNvPicPr>
            <a:picLocks noChangeAspect="1"/>
          </p:cNvPicPr>
          <p:nvPr/>
        </p:nvPicPr>
        <p:blipFill>
          <a:blip r:embed="rId11">
            <a:extLst>
              <a:ext uri="{96DAC541-7B7A-43D3-8B79-37D633B846F1}">
                <asvg:svgBlip xmlns:asvg="http://schemas.microsoft.com/office/drawing/2016/SVG/main" r:embed="rId12"/>
              </a:ext>
            </a:extLst>
          </a:blip>
          <a:stretch>
            <a:fillRect/>
          </a:stretch>
        </p:blipFill>
        <p:spPr>
          <a:xfrm flipH="1">
            <a:off x="10665932" y="2094045"/>
            <a:ext cx="1607192" cy="1607192"/>
          </a:xfrm>
          <a:prstGeom prst="rect">
            <a:avLst/>
          </a:prstGeom>
        </p:spPr>
      </p:pic>
      <p:pic>
        <p:nvPicPr>
          <p:cNvPr id="12" name="Graphic 11" descr="Chat bubble with solid fill">
            <a:extLst>
              <a:ext uri="{FF2B5EF4-FFF2-40B4-BE49-F238E27FC236}">
                <a16:creationId xmlns:a16="http://schemas.microsoft.com/office/drawing/2014/main" id="{51C4687C-AFCD-DEE7-FA6E-A5AC0E7CE6F5}"/>
              </a:ext>
            </a:extLst>
          </p:cNvPr>
          <p:cNvPicPr>
            <a:picLocks noChangeAspect="1"/>
          </p:cNvPicPr>
          <p:nvPr/>
        </p:nvPicPr>
        <p:blipFill>
          <a:blip r:embed="rId13">
            <a:extLst>
              <a:ext uri="{96DAC541-7B7A-43D3-8B79-37D633B846F1}">
                <asvg:svgBlip xmlns:asvg="http://schemas.microsoft.com/office/drawing/2016/SVG/main" r:embed="rId14"/>
              </a:ext>
            </a:extLst>
          </a:blip>
          <a:stretch>
            <a:fillRect/>
          </a:stretch>
        </p:blipFill>
        <p:spPr>
          <a:xfrm flipH="1">
            <a:off x="10215058" y="1777660"/>
            <a:ext cx="1304420" cy="1304420"/>
          </a:xfrm>
          <a:prstGeom prst="rect">
            <a:avLst/>
          </a:prstGeom>
        </p:spPr>
      </p:pic>
      <p:grpSp>
        <p:nvGrpSpPr>
          <p:cNvPr id="61" name="Group 60">
            <a:extLst>
              <a:ext uri="{FF2B5EF4-FFF2-40B4-BE49-F238E27FC236}">
                <a16:creationId xmlns:a16="http://schemas.microsoft.com/office/drawing/2014/main" id="{5933D0D4-8443-5440-94AF-8DD174894821}"/>
              </a:ext>
            </a:extLst>
          </p:cNvPr>
          <p:cNvGrpSpPr/>
          <p:nvPr/>
        </p:nvGrpSpPr>
        <p:grpSpPr>
          <a:xfrm rot="20831659">
            <a:off x="5811094" y="3096875"/>
            <a:ext cx="2775525" cy="2618168"/>
            <a:chOff x="6235945" y="1184342"/>
            <a:chExt cx="5535211" cy="5221395"/>
          </a:xfrm>
        </p:grpSpPr>
        <p:sp>
          <p:nvSpPr>
            <p:cNvPr id="46" name="Oval 45">
              <a:extLst>
                <a:ext uri="{FF2B5EF4-FFF2-40B4-BE49-F238E27FC236}">
                  <a16:creationId xmlns:a16="http://schemas.microsoft.com/office/drawing/2014/main" id="{0EDF402C-0FDD-B612-74CD-7D223CEE52A1}"/>
                </a:ext>
                <a:ext uri="{C183D7F6-B498-43B3-948B-1728B52AA6E4}">
                  <adec:decorative xmlns:adec="http://schemas.microsoft.com/office/drawing/2017/decorative" val="1"/>
                </a:ext>
              </a:extLst>
            </p:cNvPr>
            <p:cNvSpPr/>
            <p:nvPr/>
          </p:nvSpPr>
          <p:spPr>
            <a:xfrm>
              <a:off x="6235945" y="3421916"/>
              <a:ext cx="2859081" cy="2879993"/>
            </a:xfrm>
            <a:prstGeom prst="ellipse">
              <a:avLst/>
            </a:prstGeom>
            <a:solidFill>
              <a:srgbClr val="0070C0">
                <a:alpha val="3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Oval 47">
              <a:extLst>
                <a:ext uri="{FF2B5EF4-FFF2-40B4-BE49-F238E27FC236}">
                  <a16:creationId xmlns:a16="http://schemas.microsoft.com/office/drawing/2014/main" id="{197AFC9F-33F6-6F27-A856-50620DA0509B}"/>
                </a:ext>
                <a:ext uri="{C183D7F6-B498-43B3-948B-1728B52AA6E4}">
                  <adec:decorative xmlns:adec="http://schemas.microsoft.com/office/drawing/2017/decorative" val="1"/>
                </a:ext>
              </a:extLst>
            </p:cNvPr>
            <p:cNvSpPr/>
            <p:nvPr/>
          </p:nvSpPr>
          <p:spPr>
            <a:xfrm>
              <a:off x="8213416" y="2820748"/>
              <a:ext cx="3557740" cy="3583762"/>
            </a:xfrm>
            <a:prstGeom prst="ellipse">
              <a:avLst/>
            </a:prstGeom>
            <a:solidFill>
              <a:srgbClr val="C00000">
                <a:alpha val="3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9" name="Picture 48">
              <a:extLst>
                <a:ext uri="{FF2B5EF4-FFF2-40B4-BE49-F238E27FC236}">
                  <a16:creationId xmlns:a16="http://schemas.microsoft.com/office/drawing/2014/main" id="{8A279EB6-599D-DA0D-744F-891F9FCED5A1}"/>
                </a:ext>
                <a:ext uri="{C183D7F6-B498-43B3-948B-1728B52AA6E4}">
                  <adec:decorative xmlns:adec="http://schemas.microsoft.com/office/drawing/2017/decorative" val="1"/>
                </a:ext>
              </a:extLst>
            </p:cNvPr>
            <p:cNvPicPr>
              <a:picLocks noChangeAspect="1"/>
            </p:cNvPicPr>
            <p:nvPr/>
          </p:nvPicPr>
          <p:blipFill rotWithShape="1">
            <a:blip r:embed="rId15"/>
            <a:srcRect r="50403"/>
            <a:stretch/>
          </p:blipFill>
          <p:spPr>
            <a:xfrm rot="660645">
              <a:off x="8345104" y="1184342"/>
              <a:ext cx="2677262" cy="5221395"/>
            </a:xfrm>
            <a:prstGeom prst="rect">
              <a:avLst/>
            </a:prstGeom>
          </p:spPr>
        </p:pic>
        <p:pic>
          <p:nvPicPr>
            <p:cNvPr id="50" name="Picture 49">
              <a:extLst>
                <a:ext uri="{FF2B5EF4-FFF2-40B4-BE49-F238E27FC236}">
                  <a16:creationId xmlns:a16="http://schemas.microsoft.com/office/drawing/2014/main" id="{3A09129F-6592-8BBA-62A6-800BC6383289}"/>
                </a:ext>
                <a:ext uri="{C183D7F6-B498-43B3-948B-1728B52AA6E4}">
                  <adec:decorative xmlns:adec="http://schemas.microsoft.com/office/drawing/2017/decorative" val="1"/>
                </a:ext>
              </a:extLst>
            </p:cNvPr>
            <p:cNvPicPr>
              <a:picLocks noChangeAspect="1"/>
            </p:cNvPicPr>
            <p:nvPr/>
          </p:nvPicPr>
          <p:blipFill rotWithShape="1">
            <a:blip r:embed="rId15"/>
            <a:srcRect l="50000"/>
            <a:stretch/>
          </p:blipFill>
          <p:spPr>
            <a:xfrm rot="20911531">
              <a:off x="6929755" y="2881767"/>
              <a:ext cx="1476416" cy="2947066"/>
            </a:xfrm>
            <a:prstGeom prst="rect">
              <a:avLst/>
            </a:prstGeom>
          </p:spPr>
        </p:pic>
        <p:pic>
          <p:nvPicPr>
            <p:cNvPr id="51" name="Picture 50">
              <a:extLst>
                <a:ext uri="{FF2B5EF4-FFF2-40B4-BE49-F238E27FC236}">
                  <a16:creationId xmlns:a16="http://schemas.microsoft.com/office/drawing/2014/main" id="{B62A24E7-C36F-3FB6-2254-2C8F4DD2DD05}"/>
                </a:ext>
                <a:ext uri="{C183D7F6-B498-43B3-948B-1728B52AA6E4}">
                  <adec:decorative xmlns:adec="http://schemas.microsoft.com/office/drawing/2017/decorative" val="1"/>
                </a:ext>
              </a:extLst>
            </p:cNvPr>
            <p:cNvPicPr>
              <a:picLocks noChangeAspect="1"/>
            </p:cNvPicPr>
            <p:nvPr/>
          </p:nvPicPr>
          <p:blipFill>
            <a:blip r:embed="rId16"/>
            <a:stretch>
              <a:fillRect/>
            </a:stretch>
          </p:blipFill>
          <p:spPr>
            <a:xfrm rot="2277492" flipH="1">
              <a:off x="10670496" y="5401144"/>
              <a:ext cx="455732" cy="455732"/>
            </a:xfrm>
            <a:prstGeom prst="rect">
              <a:avLst/>
            </a:prstGeom>
          </p:spPr>
        </p:pic>
        <p:pic>
          <p:nvPicPr>
            <p:cNvPr id="52" name="Picture 51">
              <a:extLst>
                <a:ext uri="{FF2B5EF4-FFF2-40B4-BE49-F238E27FC236}">
                  <a16:creationId xmlns:a16="http://schemas.microsoft.com/office/drawing/2014/main" id="{C0DCFFB8-5846-C823-6C53-1E39B8CBDD33}"/>
                </a:ext>
                <a:ext uri="{C183D7F6-B498-43B3-948B-1728B52AA6E4}">
                  <adec:decorative xmlns:adec="http://schemas.microsoft.com/office/drawing/2017/decorative" val="1"/>
                </a:ext>
              </a:extLst>
            </p:cNvPr>
            <p:cNvPicPr>
              <a:picLocks noChangeAspect="1"/>
            </p:cNvPicPr>
            <p:nvPr/>
          </p:nvPicPr>
          <p:blipFill>
            <a:blip r:embed="rId17"/>
            <a:stretch>
              <a:fillRect/>
            </a:stretch>
          </p:blipFill>
          <p:spPr>
            <a:xfrm rot="1800568" flipH="1">
              <a:off x="10998354" y="3612182"/>
              <a:ext cx="503213" cy="503213"/>
            </a:xfrm>
            <a:prstGeom prst="rect">
              <a:avLst/>
            </a:prstGeom>
          </p:spPr>
        </p:pic>
        <p:pic>
          <p:nvPicPr>
            <p:cNvPr id="53" name="Picture 52">
              <a:extLst>
                <a:ext uri="{FF2B5EF4-FFF2-40B4-BE49-F238E27FC236}">
                  <a16:creationId xmlns:a16="http://schemas.microsoft.com/office/drawing/2014/main" id="{A427A15C-D5F1-CB44-D36A-219127F9BBAC}"/>
                </a:ext>
                <a:ext uri="{C183D7F6-B498-43B3-948B-1728B52AA6E4}">
                  <adec:decorative xmlns:adec="http://schemas.microsoft.com/office/drawing/2017/decorative" val="1"/>
                </a:ext>
              </a:extLst>
            </p:cNvPr>
            <p:cNvPicPr>
              <a:picLocks noChangeAspect="1"/>
            </p:cNvPicPr>
            <p:nvPr/>
          </p:nvPicPr>
          <p:blipFill>
            <a:blip r:embed="rId18"/>
            <a:stretch>
              <a:fillRect/>
            </a:stretch>
          </p:blipFill>
          <p:spPr>
            <a:xfrm rot="1245417">
              <a:off x="11170503" y="4194892"/>
              <a:ext cx="533467" cy="533467"/>
            </a:xfrm>
            <a:prstGeom prst="rect">
              <a:avLst/>
            </a:prstGeom>
          </p:spPr>
        </p:pic>
        <p:pic>
          <p:nvPicPr>
            <p:cNvPr id="54" name="Picture 53">
              <a:extLst>
                <a:ext uri="{FF2B5EF4-FFF2-40B4-BE49-F238E27FC236}">
                  <a16:creationId xmlns:a16="http://schemas.microsoft.com/office/drawing/2014/main" id="{420B6230-0E47-323A-B6EC-D67A45295941}"/>
                </a:ext>
                <a:ext uri="{C183D7F6-B498-43B3-948B-1728B52AA6E4}">
                  <adec:decorative xmlns:adec="http://schemas.microsoft.com/office/drawing/2017/decorative" val="1"/>
                </a:ext>
              </a:extLst>
            </p:cNvPr>
            <p:cNvPicPr>
              <a:picLocks noChangeAspect="1"/>
            </p:cNvPicPr>
            <p:nvPr/>
          </p:nvPicPr>
          <p:blipFill>
            <a:blip r:embed="rId18"/>
            <a:stretch>
              <a:fillRect/>
            </a:stretch>
          </p:blipFill>
          <p:spPr>
            <a:xfrm flipH="1" flipV="1">
              <a:off x="9997475" y="5759096"/>
              <a:ext cx="533467" cy="533467"/>
            </a:xfrm>
            <a:prstGeom prst="rect">
              <a:avLst/>
            </a:prstGeom>
          </p:spPr>
        </p:pic>
        <p:pic>
          <p:nvPicPr>
            <p:cNvPr id="55" name="Graphic 54">
              <a:extLst>
                <a:ext uri="{FF2B5EF4-FFF2-40B4-BE49-F238E27FC236}">
                  <a16:creationId xmlns:a16="http://schemas.microsoft.com/office/drawing/2014/main" id="{57696813-A4D8-7E38-B49E-F1EBEF77D852}"/>
                </a:ext>
                <a:ext uri="{C183D7F6-B498-43B3-948B-1728B52AA6E4}">
                  <adec:decorative xmlns:adec="http://schemas.microsoft.com/office/drawing/2017/decorative" val="1"/>
                </a:ext>
              </a:extLst>
            </p:cNvPr>
            <p:cNvPicPr>
              <a:picLocks noChangeAspect="1"/>
            </p:cNvPicPr>
            <p:nvPr/>
          </p:nvPicPr>
          <p:blipFill>
            <a:blip r:embed="rId19">
              <a:extLst>
                <a:ext uri="{96DAC541-7B7A-43D3-8B79-37D633B846F1}">
                  <asvg:svgBlip xmlns:asvg="http://schemas.microsoft.com/office/drawing/2016/SVG/main" r:embed="rId20"/>
                </a:ext>
              </a:extLst>
            </a:blip>
            <a:stretch>
              <a:fillRect/>
            </a:stretch>
          </p:blipFill>
          <p:spPr>
            <a:xfrm>
              <a:off x="11027058" y="4830916"/>
              <a:ext cx="525761" cy="525761"/>
            </a:xfrm>
            <a:prstGeom prst="rect">
              <a:avLst/>
            </a:prstGeom>
          </p:spPr>
        </p:pic>
        <p:pic>
          <p:nvPicPr>
            <p:cNvPr id="56" name="Picture 55">
              <a:extLst>
                <a:ext uri="{FF2B5EF4-FFF2-40B4-BE49-F238E27FC236}">
                  <a16:creationId xmlns:a16="http://schemas.microsoft.com/office/drawing/2014/main" id="{83D91CF1-156B-A321-7BB2-B7242F8393A5}"/>
                </a:ext>
                <a:ext uri="{C183D7F6-B498-43B3-948B-1728B52AA6E4}">
                  <adec:decorative xmlns:adec="http://schemas.microsoft.com/office/drawing/2017/decorative" val="1"/>
                </a:ext>
              </a:extLst>
            </p:cNvPr>
            <p:cNvPicPr>
              <a:picLocks noChangeAspect="1"/>
            </p:cNvPicPr>
            <p:nvPr/>
          </p:nvPicPr>
          <p:blipFill>
            <a:blip r:embed="rId16"/>
            <a:stretch>
              <a:fillRect/>
            </a:stretch>
          </p:blipFill>
          <p:spPr>
            <a:xfrm rot="19322508">
              <a:off x="6704435" y="5448651"/>
              <a:ext cx="331025" cy="331025"/>
            </a:xfrm>
            <a:prstGeom prst="rect">
              <a:avLst/>
            </a:prstGeom>
          </p:spPr>
        </p:pic>
        <p:pic>
          <p:nvPicPr>
            <p:cNvPr id="57" name="Picture 56">
              <a:extLst>
                <a:ext uri="{FF2B5EF4-FFF2-40B4-BE49-F238E27FC236}">
                  <a16:creationId xmlns:a16="http://schemas.microsoft.com/office/drawing/2014/main" id="{38E88C2B-84E1-ACA1-494C-C935BDDC07D3}"/>
                </a:ext>
                <a:ext uri="{C183D7F6-B498-43B3-948B-1728B52AA6E4}">
                  <adec:decorative xmlns:adec="http://schemas.microsoft.com/office/drawing/2017/decorative" val="1"/>
                </a:ext>
              </a:extLst>
            </p:cNvPr>
            <p:cNvPicPr>
              <a:picLocks noChangeAspect="1"/>
            </p:cNvPicPr>
            <p:nvPr/>
          </p:nvPicPr>
          <p:blipFill>
            <a:blip r:embed="rId17"/>
            <a:stretch>
              <a:fillRect/>
            </a:stretch>
          </p:blipFill>
          <p:spPr>
            <a:xfrm rot="19799432">
              <a:off x="6433474" y="4186434"/>
              <a:ext cx="365512" cy="365512"/>
            </a:xfrm>
            <a:prstGeom prst="rect">
              <a:avLst/>
            </a:prstGeom>
          </p:spPr>
        </p:pic>
        <p:pic>
          <p:nvPicPr>
            <p:cNvPr id="58" name="Picture 57">
              <a:extLst>
                <a:ext uri="{FF2B5EF4-FFF2-40B4-BE49-F238E27FC236}">
                  <a16:creationId xmlns:a16="http://schemas.microsoft.com/office/drawing/2014/main" id="{83DD7DD0-29AC-76B8-1DBC-340169E3BE4C}"/>
                </a:ext>
                <a:ext uri="{C183D7F6-B498-43B3-948B-1728B52AA6E4}">
                  <adec:decorative xmlns:adec="http://schemas.microsoft.com/office/drawing/2017/decorative" val="1"/>
                </a:ext>
              </a:extLst>
            </p:cNvPr>
            <p:cNvPicPr>
              <a:picLocks noChangeAspect="1"/>
            </p:cNvPicPr>
            <p:nvPr/>
          </p:nvPicPr>
          <p:blipFill>
            <a:blip r:embed="rId18"/>
            <a:stretch>
              <a:fillRect/>
            </a:stretch>
          </p:blipFill>
          <p:spPr>
            <a:xfrm rot="20354583" flipH="1">
              <a:off x="6369995" y="4595394"/>
              <a:ext cx="387488" cy="387488"/>
            </a:xfrm>
            <a:prstGeom prst="rect">
              <a:avLst/>
            </a:prstGeom>
          </p:spPr>
        </p:pic>
        <p:pic>
          <p:nvPicPr>
            <p:cNvPr id="59" name="Picture 58">
              <a:extLst>
                <a:ext uri="{FF2B5EF4-FFF2-40B4-BE49-F238E27FC236}">
                  <a16:creationId xmlns:a16="http://schemas.microsoft.com/office/drawing/2014/main" id="{72D1F5BF-928B-FBD7-22DA-11CDB62503CF}"/>
                </a:ext>
                <a:ext uri="{C183D7F6-B498-43B3-948B-1728B52AA6E4}">
                  <adec:decorative xmlns:adec="http://schemas.microsoft.com/office/drawing/2017/decorative" val="1"/>
                </a:ext>
              </a:extLst>
            </p:cNvPr>
            <p:cNvPicPr>
              <a:picLocks noChangeAspect="1"/>
            </p:cNvPicPr>
            <p:nvPr/>
          </p:nvPicPr>
          <p:blipFill>
            <a:blip r:embed="rId18"/>
            <a:stretch>
              <a:fillRect/>
            </a:stretch>
          </p:blipFill>
          <p:spPr>
            <a:xfrm flipV="1">
              <a:off x="7059722" y="5844957"/>
              <a:ext cx="387488" cy="387488"/>
            </a:xfrm>
            <a:prstGeom prst="rect">
              <a:avLst/>
            </a:prstGeom>
          </p:spPr>
        </p:pic>
        <p:pic>
          <p:nvPicPr>
            <p:cNvPr id="60" name="Graphic 59">
              <a:extLst>
                <a:ext uri="{FF2B5EF4-FFF2-40B4-BE49-F238E27FC236}">
                  <a16:creationId xmlns:a16="http://schemas.microsoft.com/office/drawing/2014/main" id="{A60640AE-84DA-8E94-597C-53D697C2E8A6}"/>
                </a:ext>
                <a:ext uri="{C183D7F6-B498-43B3-948B-1728B52AA6E4}">
                  <adec:decorative xmlns:adec="http://schemas.microsoft.com/office/drawing/2017/decorative" val="1"/>
                </a:ext>
              </a:extLst>
            </p:cNvPr>
            <p:cNvPicPr>
              <a:picLocks noChangeAspect="1"/>
            </p:cNvPicPr>
            <p:nvPr/>
          </p:nvPicPr>
          <p:blipFill>
            <a:blip r:embed="rId19">
              <a:extLst>
                <a:ext uri="{96DAC541-7B7A-43D3-8B79-37D633B846F1}">
                  <asvg:svgBlip xmlns:asvg="http://schemas.microsoft.com/office/drawing/2016/SVG/main" r:embed="rId20"/>
                </a:ext>
              </a:extLst>
            </a:blip>
            <a:stretch>
              <a:fillRect/>
            </a:stretch>
          </p:blipFill>
          <p:spPr>
            <a:xfrm flipH="1">
              <a:off x="6422260" y="5077942"/>
              <a:ext cx="381890" cy="381890"/>
            </a:xfrm>
            <a:prstGeom prst="rect">
              <a:avLst/>
            </a:prstGeom>
          </p:spPr>
        </p:pic>
      </p:grpSp>
    </p:spTree>
    <p:extLst>
      <p:ext uri="{BB962C8B-B14F-4D97-AF65-F5344CB8AC3E}">
        <p14:creationId xmlns:p14="http://schemas.microsoft.com/office/powerpoint/2010/main" val="45451009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Rounded Corners 3">
            <a:extLst>
              <a:ext uri="{FF2B5EF4-FFF2-40B4-BE49-F238E27FC236}">
                <a16:creationId xmlns:a16="http://schemas.microsoft.com/office/drawing/2014/main" id="{077EF6B6-DC0E-633C-4E33-C9801A792C91}"/>
              </a:ext>
            </a:extLst>
          </p:cNvPr>
          <p:cNvSpPr/>
          <p:nvPr/>
        </p:nvSpPr>
        <p:spPr>
          <a:xfrm>
            <a:off x="-921693" y="-988542"/>
            <a:ext cx="5061694" cy="7846542"/>
          </a:xfrm>
          <a:prstGeom prst="roundRect">
            <a:avLst/>
          </a:prstGeom>
          <a:solidFill>
            <a:srgbClr val="7030A0">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a:extLst>
              <a:ext uri="{FF2B5EF4-FFF2-40B4-BE49-F238E27FC236}">
                <a16:creationId xmlns:a16="http://schemas.microsoft.com/office/drawing/2014/main" id="{1850311D-18A2-7E9C-F7C4-9D2B7DCD86C4}"/>
              </a:ext>
            </a:extLst>
          </p:cNvPr>
          <p:cNvSpPr/>
          <p:nvPr/>
        </p:nvSpPr>
        <p:spPr>
          <a:xfrm>
            <a:off x="-393406" y="-574902"/>
            <a:ext cx="2876867" cy="2876867"/>
          </a:xfrm>
          <a:prstGeom prst="ellipse">
            <a:avLst/>
          </a:prstGeom>
          <a:solidFill>
            <a:srgbClr val="0070C0">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descr="Icon&#10;&#10;Description automatically generated">
            <a:extLst>
              <a:ext uri="{FF2B5EF4-FFF2-40B4-BE49-F238E27FC236}">
                <a16:creationId xmlns:a16="http://schemas.microsoft.com/office/drawing/2014/main" id="{46A0E1A4-508F-A0F9-38BA-5DDE86A17610}"/>
              </a:ext>
            </a:extLst>
          </p:cNvPr>
          <p:cNvPicPr>
            <a:picLocks noChangeAspect="1"/>
          </p:cNvPicPr>
          <p:nvPr/>
        </p:nvPicPr>
        <p:blipFill>
          <a:blip r:embed="rId3"/>
          <a:stretch>
            <a:fillRect/>
          </a:stretch>
        </p:blipFill>
        <p:spPr>
          <a:xfrm>
            <a:off x="88107" y="-37916"/>
            <a:ext cx="1952128" cy="1952128"/>
          </a:xfrm>
          <a:prstGeom prst="rect">
            <a:avLst/>
          </a:prstGeom>
        </p:spPr>
      </p:pic>
      <p:sp>
        <p:nvSpPr>
          <p:cNvPr id="12" name="Title 33">
            <a:extLst>
              <a:ext uri="{FF2B5EF4-FFF2-40B4-BE49-F238E27FC236}">
                <a16:creationId xmlns:a16="http://schemas.microsoft.com/office/drawing/2014/main" id="{7FE287AC-E612-87FA-2BAF-71F3CE8FF5F4}"/>
              </a:ext>
            </a:extLst>
          </p:cNvPr>
          <p:cNvSpPr txBox="1">
            <a:spLocks/>
          </p:cNvSpPr>
          <p:nvPr/>
        </p:nvSpPr>
        <p:spPr>
          <a:xfrm rot="16200000">
            <a:off x="-1770003" y="3983533"/>
            <a:ext cx="4692343" cy="630936"/>
          </a:xfrm>
          <a:prstGeom prst="rect">
            <a:avLst/>
          </a:prstGeom>
        </p:spPr>
        <p:txBody>
          <a:bodyPr vert="horz" lIns="91440" tIns="45720" rIns="91440" bIns="45720" rtlCol="0" anchor="t" anchorCtr="0">
            <a:noAutofit/>
          </a:bodyPr>
          <a:lstStyle>
            <a:lvl1pPr algn="ctr" defTabSz="914400" rtl="0" eaLnBrk="1" latinLnBrk="0" hangingPunct="1">
              <a:lnSpc>
                <a:spcPct val="90000"/>
              </a:lnSpc>
              <a:spcBef>
                <a:spcPts val="1000"/>
              </a:spcBef>
              <a:buNone/>
              <a:defRPr sz="3600" b="1" kern="1200" cap="all" baseline="0">
                <a:solidFill>
                  <a:schemeClr val="tx1"/>
                </a:solidFill>
                <a:latin typeface="+mj-lt"/>
                <a:ea typeface="+mj-ea"/>
                <a:cs typeface="+mj-cs"/>
              </a:defRPr>
            </a:lvl1pPr>
          </a:lstStyle>
          <a:p>
            <a:pPr algn="l"/>
            <a:r>
              <a:rPr lang="fi-FI" dirty="0"/>
              <a:t>RESULTS</a:t>
            </a:r>
            <a:endParaRPr lang="en-US" dirty="0"/>
          </a:p>
        </p:txBody>
      </p:sp>
      <p:pic>
        <p:nvPicPr>
          <p:cNvPr id="21" name="Picture 20">
            <a:extLst>
              <a:ext uri="{FF2B5EF4-FFF2-40B4-BE49-F238E27FC236}">
                <a16:creationId xmlns:a16="http://schemas.microsoft.com/office/drawing/2014/main" id="{9E545C2E-A276-1640-6491-F65B0D982E96}"/>
              </a:ext>
            </a:extLst>
          </p:cNvPr>
          <p:cNvPicPr>
            <a:picLocks noChangeAspect="1"/>
          </p:cNvPicPr>
          <p:nvPr/>
        </p:nvPicPr>
        <p:blipFill>
          <a:blip r:embed="rId4"/>
          <a:stretch>
            <a:fillRect/>
          </a:stretch>
        </p:blipFill>
        <p:spPr>
          <a:xfrm>
            <a:off x="4334853" y="1412"/>
            <a:ext cx="7412511" cy="6858000"/>
          </a:xfrm>
          <a:prstGeom prst="rect">
            <a:avLst/>
          </a:prstGeom>
        </p:spPr>
      </p:pic>
      <p:sp>
        <p:nvSpPr>
          <p:cNvPr id="23" name="Rectangle 22">
            <a:extLst>
              <a:ext uri="{FF2B5EF4-FFF2-40B4-BE49-F238E27FC236}">
                <a16:creationId xmlns:a16="http://schemas.microsoft.com/office/drawing/2014/main" id="{67CA7560-83B0-28A0-189A-E208D32FB7BB}"/>
              </a:ext>
            </a:extLst>
          </p:cNvPr>
          <p:cNvSpPr/>
          <p:nvPr/>
        </p:nvSpPr>
        <p:spPr>
          <a:xfrm>
            <a:off x="6869005" y="2771463"/>
            <a:ext cx="1681316" cy="3323859"/>
          </a:xfrm>
          <a:prstGeom prst="rect">
            <a:avLst/>
          </a:prstGeom>
          <a:solidFill>
            <a:schemeClr val="accent4">
              <a:lumMod val="20000"/>
              <a:lumOff val="80000"/>
              <a:alpha val="10000"/>
            </a:schemeClr>
          </a:solidFill>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36" name="Text Placeholder 31">
            <a:extLst>
              <a:ext uri="{FF2B5EF4-FFF2-40B4-BE49-F238E27FC236}">
                <a16:creationId xmlns:a16="http://schemas.microsoft.com/office/drawing/2014/main" id="{FAEB512A-A7C8-BAF1-0BB5-D2ED26099A8F}"/>
              </a:ext>
            </a:extLst>
          </p:cNvPr>
          <p:cNvSpPr txBox="1">
            <a:spLocks/>
          </p:cNvSpPr>
          <p:nvPr/>
        </p:nvSpPr>
        <p:spPr>
          <a:xfrm>
            <a:off x="1126272" y="3676508"/>
            <a:ext cx="2465188" cy="361356"/>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2000" b="1" kern="1200">
                <a:solidFill>
                  <a:schemeClr val="accent4"/>
                </a:solidFill>
                <a:latin typeface="+mj-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fi-FI" sz="2400" dirty="0">
                <a:solidFill>
                  <a:srgbClr val="C00000"/>
                </a:solidFill>
              </a:rPr>
              <a:t>ADOLESCENTS</a:t>
            </a:r>
            <a:endParaRPr lang="en-US" sz="2400" dirty="0">
              <a:solidFill>
                <a:srgbClr val="C00000"/>
              </a:solidFill>
            </a:endParaRPr>
          </a:p>
        </p:txBody>
      </p:sp>
      <p:sp>
        <p:nvSpPr>
          <p:cNvPr id="37" name="Text Placeholder 32">
            <a:extLst>
              <a:ext uri="{FF2B5EF4-FFF2-40B4-BE49-F238E27FC236}">
                <a16:creationId xmlns:a16="http://schemas.microsoft.com/office/drawing/2014/main" id="{CCA2A58F-39A0-AEF5-3836-FC80CD79D29D}"/>
              </a:ext>
            </a:extLst>
          </p:cNvPr>
          <p:cNvSpPr txBox="1">
            <a:spLocks/>
          </p:cNvSpPr>
          <p:nvPr/>
        </p:nvSpPr>
        <p:spPr>
          <a:xfrm>
            <a:off x="1126272" y="4009970"/>
            <a:ext cx="2465188" cy="310672"/>
          </a:xfrm>
          <a:prstGeom prst="rect">
            <a:avLst/>
          </a:prstGeom>
        </p:spPr>
        <p:txBody>
          <a:bodyPr vert="horz" lIns="91440" tIns="45720" rIns="91440" bIns="45720" rtlCol="0">
            <a:noAutofit/>
          </a:bodyPr>
          <a:lstStyle>
            <a:lvl1pPr marL="0" indent="0" algn="l" defTabSz="914400" rtl="0" eaLnBrk="1" latinLnBrk="0" hangingPunct="1">
              <a:lnSpc>
                <a:spcPct val="100000"/>
              </a:lnSpc>
              <a:spcBef>
                <a:spcPts val="1000"/>
              </a:spcBef>
              <a:buFont typeface="Arial" panose="020B0604020202020204" pitchFamily="34" charset="0"/>
              <a:buNone/>
              <a:defRPr sz="1200"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1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1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1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1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spcBef>
                <a:spcPts val="600"/>
              </a:spcBef>
              <a:buFont typeface="Arial" panose="020B0604020202020204" pitchFamily="34" charset="0"/>
              <a:buChar char="•"/>
            </a:pPr>
            <a:r>
              <a:rPr lang="fi-FI" sz="1800" dirty="0" err="1"/>
              <a:t>Beliefs</a:t>
            </a:r>
            <a:r>
              <a:rPr lang="fi-FI" sz="1800" dirty="0"/>
              <a:t> </a:t>
            </a:r>
            <a:r>
              <a:rPr lang="fi-FI" sz="1800" dirty="0" err="1"/>
              <a:t>are</a:t>
            </a:r>
            <a:r>
              <a:rPr lang="fi-FI" sz="1800" dirty="0"/>
              <a:t> </a:t>
            </a:r>
            <a:r>
              <a:rPr lang="fi-FI" sz="1800" dirty="0" err="1"/>
              <a:t>associated</a:t>
            </a:r>
            <a:r>
              <a:rPr lang="fi-FI" sz="1800" dirty="0"/>
              <a:t> </a:t>
            </a:r>
            <a:r>
              <a:rPr lang="fi-FI" sz="1800" dirty="0" err="1"/>
              <a:t>with</a:t>
            </a:r>
            <a:r>
              <a:rPr lang="fi-FI" sz="1800" dirty="0"/>
              <a:t> </a:t>
            </a:r>
            <a:r>
              <a:rPr lang="fi-FI" sz="1800" dirty="0" err="1"/>
              <a:t>their</a:t>
            </a:r>
            <a:r>
              <a:rPr lang="fi-FI" sz="1800" dirty="0"/>
              <a:t> </a:t>
            </a:r>
            <a:r>
              <a:rPr lang="fi-FI" sz="1800" dirty="0" err="1"/>
              <a:t>parents</a:t>
            </a:r>
            <a:r>
              <a:rPr lang="fi-FI" sz="1800" dirty="0"/>
              <a:t>’</a:t>
            </a:r>
            <a:endParaRPr lang="en-US" sz="1800" dirty="0"/>
          </a:p>
          <a:p>
            <a:pPr marL="742950" lvl="1" indent="-285750">
              <a:spcBef>
                <a:spcPts val="600"/>
              </a:spcBef>
              <a:buFont typeface="Arial" panose="020B0604020202020204" pitchFamily="34" charset="0"/>
              <a:buChar char="•"/>
            </a:pPr>
            <a:r>
              <a:rPr lang="en-US" sz="1600" dirty="0"/>
              <a:t>Especially related to math</a:t>
            </a:r>
          </a:p>
        </p:txBody>
      </p:sp>
      <p:grpSp>
        <p:nvGrpSpPr>
          <p:cNvPr id="2" name="Group 1">
            <a:extLst>
              <a:ext uri="{FF2B5EF4-FFF2-40B4-BE49-F238E27FC236}">
                <a16:creationId xmlns:a16="http://schemas.microsoft.com/office/drawing/2014/main" id="{C4B610D2-CC8A-CD8D-082C-5C64164C0865}"/>
              </a:ext>
            </a:extLst>
          </p:cNvPr>
          <p:cNvGrpSpPr/>
          <p:nvPr/>
        </p:nvGrpSpPr>
        <p:grpSpPr>
          <a:xfrm rot="20831659">
            <a:off x="1342962" y="874613"/>
            <a:ext cx="2507052" cy="2374494"/>
            <a:chOff x="6235945" y="1184342"/>
            <a:chExt cx="5535211" cy="5221395"/>
          </a:xfrm>
        </p:grpSpPr>
        <p:sp>
          <p:nvSpPr>
            <p:cNvPr id="3" name="Oval 2">
              <a:extLst>
                <a:ext uri="{FF2B5EF4-FFF2-40B4-BE49-F238E27FC236}">
                  <a16:creationId xmlns:a16="http://schemas.microsoft.com/office/drawing/2014/main" id="{5D53B048-03B3-4213-9317-20F2DBA699FA}"/>
                </a:ext>
                <a:ext uri="{C183D7F6-B498-43B3-948B-1728B52AA6E4}">
                  <adec:decorative xmlns:adec="http://schemas.microsoft.com/office/drawing/2017/decorative" val="1"/>
                </a:ext>
              </a:extLst>
            </p:cNvPr>
            <p:cNvSpPr/>
            <p:nvPr/>
          </p:nvSpPr>
          <p:spPr>
            <a:xfrm>
              <a:off x="6235945" y="3421916"/>
              <a:ext cx="2859081" cy="2879993"/>
            </a:xfrm>
            <a:prstGeom prst="ellipse">
              <a:avLst/>
            </a:prstGeom>
            <a:solidFill>
              <a:srgbClr val="0070C0">
                <a:alpha val="3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a:extLst>
                <a:ext uri="{FF2B5EF4-FFF2-40B4-BE49-F238E27FC236}">
                  <a16:creationId xmlns:a16="http://schemas.microsoft.com/office/drawing/2014/main" id="{EF0D869D-4665-0AB7-920D-ADB48989DAB3}"/>
                </a:ext>
                <a:ext uri="{C183D7F6-B498-43B3-948B-1728B52AA6E4}">
                  <adec:decorative xmlns:adec="http://schemas.microsoft.com/office/drawing/2017/decorative" val="1"/>
                </a:ext>
              </a:extLst>
            </p:cNvPr>
            <p:cNvSpPr/>
            <p:nvPr/>
          </p:nvSpPr>
          <p:spPr>
            <a:xfrm>
              <a:off x="8213416" y="2820748"/>
              <a:ext cx="3557740" cy="3583762"/>
            </a:xfrm>
            <a:prstGeom prst="ellipse">
              <a:avLst/>
            </a:prstGeom>
            <a:solidFill>
              <a:srgbClr val="C00000">
                <a:alpha val="3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a:extLst>
                <a:ext uri="{FF2B5EF4-FFF2-40B4-BE49-F238E27FC236}">
                  <a16:creationId xmlns:a16="http://schemas.microsoft.com/office/drawing/2014/main" id="{8339374F-361E-3A5E-270A-B0C504254AAC}"/>
                </a:ext>
                <a:ext uri="{C183D7F6-B498-43B3-948B-1728B52AA6E4}">
                  <adec:decorative xmlns:adec="http://schemas.microsoft.com/office/drawing/2017/decorative" val="1"/>
                </a:ext>
              </a:extLst>
            </p:cNvPr>
            <p:cNvPicPr>
              <a:picLocks noChangeAspect="1"/>
            </p:cNvPicPr>
            <p:nvPr/>
          </p:nvPicPr>
          <p:blipFill rotWithShape="1">
            <a:blip r:embed="rId5"/>
            <a:srcRect r="50403"/>
            <a:stretch/>
          </p:blipFill>
          <p:spPr>
            <a:xfrm rot="660645">
              <a:off x="8345104" y="1184342"/>
              <a:ext cx="2677262" cy="5221395"/>
            </a:xfrm>
            <a:prstGeom prst="rect">
              <a:avLst/>
            </a:prstGeom>
          </p:spPr>
        </p:pic>
        <p:pic>
          <p:nvPicPr>
            <p:cNvPr id="9" name="Picture 8">
              <a:extLst>
                <a:ext uri="{FF2B5EF4-FFF2-40B4-BE49-F238E27FC236}">
                  <a16:creationId xmlns:a16="http://schemas.microsoft.com/office/drawing/2014/main" id="{160F56A2-D9E4-C105-905E-AC37CC486394}"/>
                </a:ext>
                <a:ext uri="{C183D7F6-B498-43B3-948B-1728B52AA6E4}">
                  <adec:decorative xmlns:adec="http://schemas.microsoft.com/office/drawing/2017/decorative" val="1"/>
                </a:ext>
              </a:extLst>
            </p:cNvPr>
            <p:cNvPicPr>
              <a:picLocks noChangeAspect="1"/>
            </p:cNvPicPr>
            <p:nvPr/>
          </p:nvPicPr>
          <p:blipFill rotWithShape="1">
            <a:blip r:embed="rId5"/>
            <a:srcRect l="50000"/>
            <a:stretch/>
          </p:blipFill>
          <p:spPr>
            <a:xfrm rot="20911531">
              <a:off x="6929755" y="2881767"/>
              <a:ext cx="1476416" cy="2947066"/>
            </a:xfrm>
            <a:prstGeom prst="rect">
              <a:avLst/>
            </a:prstGeom>
          </p:spPr>
        </p:pic>
        <p:pic>
          <p:nvPicPr>
            <p:cNvPr id="10" name="Picture 9">
              <a:extLst>
                <a:ext uri="{FF2B5EF4-FFF2-40B4-BE49-F238E27FC236}">
                  <a16:creationId xmlns:a16="http://schemas.microsoft.com/office/drawing/2014/main" id="{8A51340B-73FC-97C3-31DC-88BB528A774D}"/>
                </a:ext>
                <a:ext uri="{C183D7F6-B498-43B3-948B-1728B52AA6E4}">
                  <adec:decorative xmlns:adec="http://schemas.microsoft.com/office/drawing/2017/decorative" val="1"/>
                </a:ext>
              </a:extLst>
            </p:cNvPr>
            <p:cNvPicPr>
              <a:picLocks noChangeAspect="1"/>
            </p:cNvPicPr>
            <p:nvPr/>
          </p:nvPicPr>
          <p:blipFill>
            <a:blip r:embed="rId6"/>
            <a:stretch>
              <a:fillRect/>
            </a:stretch>
          </p:blipFill>
          <p:spPr>
            <a:xfrm rot="2277492" flipH="1">
              <a:off x="10670496" y="5401144"/>
              <a:ext cx="455732" cy="455732"/>
            </a:xfrm>
            <a:prstGeom prst="rect">
              <a:avLst/>
            </a:prstGeom>
          </p:spPr>
        </p:pic>
        <p:pic>
          <p:nvPicPr>
            <p:cNvPr id="11" name="Picture 10">
              <a:extLst>
                <a:ext uri="{FF2B5EF4-FFF2-40B4-BE49-F238E27FC236}">
                  <a16:creationId xmlns:a16="http://schemas.microsoft.com/office/drawing/2014/main" id="{33BA2460-4AD8-FF73-91FC-E112EF959D98}"/>
                </a:ext>
                <a:ext uri="{C183D7F6-B498-43B3-948B-1728B52AA6E4}">
                  <adec:decorative xmlns:adec="http://schemas.microsoft.com/office/drawing/2017/decorative" val="1"/>
                </a:ext>
              </a:extLst>
            </p:cNvPr>
            <p:cNvPicPr>
              <a:picLocks noChangeAspect="1"/>
            </p:cNvPicPr>
            <p:nvPr/>
          </p:nvPicPr>
          <p:blipFill>
            <a:blip r:embed="rId7"/>
            <a:stretch>
              <a:fillRect/>
            </a:stretch>
          </p:blipFill>
          <p:spPr>
            <a:xfrm rot="1800568" flipH="1">
              <a:off x="10998354" y="3612182"/>
              <a:ext cx="503213" cy="503213"/>
            </a:xfrm>
            <a:prstGeom prst="rect">
              <a:avLst/>
            </a:prstGeom>
          </p:spPr>
        </p:pic>
        <p:pic>
          <p:nvPicPr>
            <p:cNvPr id="13" name="Picture 12">
              <a:extLst>
                <a:ext uri="{FF2B5EF4-FFF2-40B4-BE49-F238E27FC236}">
                  <a16:creationId xmlns:a16="http://schemas.microsoft.com/office/drawing/2014/main" id="{973286AE-63EE-5945-0087-5384C0B4417F}"/>
                </a:ext>
                <a:ext uri="{C183D7F6-B498-43B3-948B-1728B52AA6E4}">
                  <adec:decorative xmlns:adec="http://schemas.microsoft.com/office/drawing/2017/decorative" val="1"/>
                </a:ext>
              </a:extLst>
            </p:cNvPr>
            <p:cNvPicPr>
              <a:picLocks noChangeAspect="1"/>
            </p:cNvPicPr>
            <p:nvPr/>
          </p:nvPicPr>
          <p:blipFill>
            <a:blip r:embed="rId8"/>
            <a:stretch>
              <a:fillRect/>
            </a:stretch>
          </p:blipFill>
          <p:spPr>
            <a:xfrm rot="1245417">
              <a:off x="11170503" y="4194892"/>
              <a:ext cx="533467" cy="533467"/>
            </a:xfrm>
            <a:prstGeom prst="rect">
              <a:avLst/>
            </a:prstGeom>
          </p:spPr>
        </p:pic>
        <p:pic>
          <p:nvPicPr>
            <p:cNvPr id="14" name="Picture 13">
              <a:extLst>
                <a:ext uri="{FF2B5EF4-FFF2-40B4-BE49-F238E27FC236}">
                  <a16:creationId xmlns:a16="http://schemas.microsoft.com/office/drawing/2014/main" id="{7D64CC75-AD0F-C7F0-45EB-4418318975AE}"/>
                </a:ext>
                <a:ext uri="{C183D7F6-B498-43B3-948B-1728B52AA6E4}">
                  <adec:decorative xmlns:adec="http://schemas.microsoft.com/office/drawing/2017/decorative" val="1"/>
                </a:ext>
              </a:extLst>
            </p:cNvPr>
            <p:cNvPicPr>
              <a:picLocks noChangeAspect="1"/>
            </p:cNvPicPr>
            <p:nvPr/>
          </p:nvPicPr>
          <p:blipFill>
            <a:blip r:embed="rId8"/>
            <a:stretch>
              <a:fillRect/>
            </a:stretch>
          </p:blipFill>
          <p:spPr>
            <a:xfrm flipH="1" flipV="1">
              <a:off x="9997475" y="5759096"/>
              <a:ext cx="533467" cy="533467"/>
            </a:xfrm>
            <a:prstGeom prst="rect">
              <a:avLst/>
            </a:prstGeom>
          </p:spPr>
        </p:pic>
        <p:pic>
          <p:nvPicPr>
            <p:cNvPr id="15" name="Graphic 14">
              <a:extLst>
                <a:ext uri="{FF2B5EF4-FFF2-40B4-BE49-F238E27FC236}">
                  <a16:creationId xmlns:a16="http://schemas.microsoft.com/office/drawing/2014/main" id="{1726342B-1A8C-618B-18B8-9525CBA6D167}"/>
                </a:ext>
                <a:ext uri="{C183D7F6-B498-43B3-948B-1728B52AA6E4}">
                  <adec:decorative xmlns:adec="http://schemas.microsoft.com/office/drawing/2017/decorative" val="1"/>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11027058" y="4830916"/>
              <a:ext cx="525761" cy="525761"/>
            </a:xfrm>
            <a:prstGeom prst="rect">
              <a:avLst/>
            </a:prstGeom>
          </p:spPr>
        </p:pic>
        <p:pic>
          <p:nvPicPr>
            <p:cNvPr id="16" name="Picture 15">
              <a:extLst>
                <a:ext uri="{FF2B5EF4-FFF2-40B4-BE49-F238E27FC236}">
                  <a16:creationId xmlns:a16="http://schemas.microsoft.com/office/drawing/2014/main" id="{25D948F4-CA71-9A74-9277-08DD824307F7}"/>
                </a:ext>
                <a:ext uri="{C183D7F6-B498-43B3-948B-1728B52AA6E4}">
                  <adec:decorative xmlns:adec="http://schemas.microsoft.com/office/drawing/2017/decorative" val="1"/>
                </a:ext>
              </a:extLst>
            </p:cNvPr>
            <p:cNvPicPr>
              <a:picLocks noChangeAspect="1"/>
            </p:cNvPicPr>
            <p:nvPr/>
          </p:nvPicPr>
          <p:blipFill>
            <a:blip r:embed="rId6"/>
            <a:stretch>
              <a:fillRect/>
            </a:stretch>
          </p:blipFill>
          <p:spPr>
            <a:xfrm rot="19322508">
              <a:off x="6704435" y="5448651"/>
              <a:ext cx="331025" cy="331025"/>
            </a:xfrm>
            <a:prstGeom prst="rect">
              <a:avLst/>
            </a:prstGeom>
          </p:spPr>
        </p:pic>
        <p:pic>
          <p:nvPicPr>
            <p:cNvPr id="17" name="Picture 16">
              <a:extLst>
                <a:ext uri="{FF2B5EF4-FFF2-40B4-BE49-F238E27FC236}">
                  <a16:creationId xmlns:a16="http://schemas.microsoft.com/office/drawing/2014/main" id="{4C00CA4B-9E0A-AF9F-BCA9-FC82D42C4B04}"/>
                </a:ext>
                <a:ext uri="{C183D7F6-B498-43B3-948B-1728B52AA6E4}">
                  <adec:decorative xmlns:adec="http://schemas.microsoft.com/office/drawing/2017/decorative" val="1"/>
                </a:ext>
              </a:extLst>
            </p:cNvPr>
            <p:cNvPicPr>
              <a:picLocks noChangeAspect="1"/>
            </p:cNvPicPr>
            <p:nvPr/>
          </p:nvPicPr>
          <p:blipFill>
            <a:blip r:embed="rId7"/>
            <a:stretch>
              <a:fillRect/>
            </a:stretch>
          </p:blipFill>
          <p:spPr>
            <a:xfrm rot="19799432">
              <a:off x="6433474" y="4186434"/>
              <a:ext cx="365512" cy="365512"/>
            </a:xfrm>
            <a:prstGeom prst="rect">
              <a:avLst/>
            </a:prstGeom>
          </p:spPr>
        </p:pic>
        <p:pic>
          <p:nvPicPr>
            <p:cNvPr id="18" name="Picture 17">
              <a:extLst>
                <a:ext uri="{FF2B5EF4-FFF2-40B4-BE49-F238E27FC236}">
                  <a16:creationId xmlns:a16="http://schemas.microsoft.com/office/drawing/2014/main" id="{72A4BFAB-3CFE-7373-1C0E-0BED182C352D}"/>
                </a:ext>
                <a:ext uri="{C183D7F6-B498-43B3-948B-1728B52AA6E4}">
                  <adec:decorative xmlns:adec="http://schemas.microsoft.com/office/drawing/2017/decorative" val="1"/>
                </a:ext>
              </a:extLst>
            </p:cNvPr>
            <p:cNvPicPr>
              <a:picLocks noChangeAspect="1"/>
            </p:cNvPicPr>
            <p:nvPr/>
          </p:nvPicPr>
          <p:blipFill>
            <a:blip r:embed="rId8"/>
            <a:stretch>
              <a:fillRect/>
            </a:stretch>
          </p:blipFill>
          <p:spPr>
            <a:xfrm rot="20354583" flipH="1">
              <a:off x="6369995" y="4595394"/>
              <a:ext cx="387488" cy="387488"/>
            </a:xfrm>
            <a:prstGeom prst="rect">
              <a:avLst/>
            </a:prstGeom>
          </p:spPr>
        </p:pic>
        <p:pic>
          <p:nvPicPr>
            <p:cNvPr id="19" name="Picture 18">
              <a:extLst>
                <a:ext uri="{FF2B5EF4-FFF2-40B4-BE49-F238E27FC236}">
                  <a16:creationId xmlns:a16="http://schemas.microsoft.com/office/drawing/2014/main" id="{03590765-6982-527C-0F95-84203E02172E}"/>
                </a:ext>
                <a:ext uri="{C183D7F6-B498-43B3-948B-1728B52AA6E4}">
                  <adec:decorative xmlns:adec="http://schemas.microsoft.com/office/drawing/2017/decorative" val="1"/>
                </a:ext>
              </a:extLst>
            </p:cNvPr>
            <p:cNvPicPr>
              <a:picLocks noChangeAspect="1"/>
            </p:cNvPicPr>
            <p:nvPr/>
          </p:nvPicPr>
          <p:blipFill>
            <a:blip r:embed="rId8"/>
            <a:stretch>
              <a:fillRect/>
            </a:stretch>
          </p:blipFill>
          <p:spPr>
            <a:xfrm flipV="1">
              <a:off x="7059722" y="5844957"/>
              <a:ext cx="387488" cy="387488"/>
            </a:xfrm>
            <a:prstGeom prst="rect">
              <a:avLst/>
            </a:prstGeom>
          </p:spPr>
        </p:pic>
        <p:pic>
          <p:nvPicPr>
            <p:cNvPr id="20" name="Graphic 19">
              <a:extLst>
                <a:ext uri="{FF2B5EF4-FFF2-40B4-BE49-F238E27FC236}">
                  <a16:creationId xmlns:a16="http://schemas.microsoft.com/office/drawing/2014/main" id="{9845EA29-B44A-B6F7-BA32-FDA7073BE4D0}"/>
                </a:ext>
                <a:ext uri="{C183D7F6-B498-43B3-948B-1728B52AA6E4}">
                  <adec:decorative xmlns:adec="http://schemas.microsoft.com/office/drawing/2017/decorative" val="1"/>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flipH="1">
              <a:off x="6422260" y="5077942"/>
              <a:ext cx="381890" cy="381890"/>
            </a:xfrm>
            <a:prstGeom prst="rect">
              <a:avLst/>
            </a:prstGeom>
          </p:spPr>
        </p:pic>
      </p:grpSp>
    </p:spTree>
    <p:extLst>
      <p:ext uri="{BB962C8B-B14F-4D97-AF65-F5344CB8AC3E}">
        <p14:creationId xmlns:p14="http://schemas.microsoft.com/office/powerpoint/2010/main" val="3292189201"/>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wipe(up)">
                                      <p:cBhvr>
                                        <p:cTn id="7" dur="500"/>
                                        <p:tgtEl>
                                          <p:spTgt spid="23"/>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36"/>
                                        </p:tgtEl>
                                        <p:attrNameLst>
                                          <p:attrName>style.visibility</p:attrName>
                                        </p:attrNameLst>
                                      </p:cBhvr>
                                      <p:to>
                                        <p:strVal val="visible"/>
                                      </p:to>
                                    </p:set>
                                    <p:animEffect transition="in" filter="fade">
                                      <p:cBhvr>
                                        <p:cTn id="12" dur="1000"/>
                                        <p:tgtEl>
                                          <p:spTgt spid="36"/>
                                        </p:tgtEl>
                                      </p:cBhvr>
                                    </p:animEffect>
                                    <p:anim calcmode="lin" valueType="num">
                                      <p:cBhvr>
                                        <p:cTn id="13" dur="1000" fill="hold"/>
                                        <p:tgtEl>
                                          <p:spTgt spid="36"/>
                                        </p:tgtEl>
                                        <p:attrNameLst>
                                          <p:attrName>ppt_x</p:attrName>
                                        </p:attrNameLst>
                                      </p:cBhvr>
                                      <p:tavLst>
                                        <p:tav tm="0">
                                          <p:val>
                                            <p:strVal val="#ppt_x"/>
                                          </p:val>
                                        </p:tav>
                                        <p:tav tm="100000">
                                          <p:val>
                                            <p:strVal val="#ppt_x"/>
                                          </p:val>
                                        </p:tav>
                                      </p:tavLst>
                                    </p:anim>
                                    <p:anim calcmode="lin" valueType="num">
                                      <p:cBhvr>
                                        <p:cTn id="14" dur="1000" fill="hold"/>
                                        <p:tgtEl>
                                          <p:spTgt spid="36"/>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7">
                                            <p:txEl>
                                              <p:pRg st="0" end="0"/>
                                            </p:txEl>
                                          </p:spTgt>
                                        </p:tgtEl>
                                        <p:attrNameLst>
                                          <p:attrName>style.visibility</p:attrName>
                                        </p:attrNameLst>
                                      </p:cBhvr>
                                      <p:to>
                                        <p:strVal val="visible"/>
                                      </p:to>
                                    </p:set>
                                    <p:animEffect transition="in" filter="fade">
                                      <p:cBhvr>
                                        <p:cTn id="19" dur="1000"/>
                                        <p:tgtEl>
                                          <p:spTgt spid="37">
                                            <p:txEl>
                                              <p:pRg st="0" end="0"/>
                                            </p:txEl>
                                          </p:spTgt>
                                        </p:tgtEl>
                                      </p:cBhvr>
                                    </p:animEffect>
                                    <p:anim calcmode="lin" valueType="num">
                                      <p:cBhvr>
                                        <p:cTn id="20" dur="1000" fill="hold"/>
                                        <p:tgtEl>
                                          <p:spTgt spid="37">
                                            <p:txEl>
                                              <p:pRg st="0" end="0"/>
                                            </p:txEl>
                                          </p:spTgt>
                                        </p:tgtEl>
                                        <p:attrNameLst>
                                          <p:attrName>ppt_x</p:attrName>
                                        </p:attrNameLst>
                                      </p:cBhvr>
                                      <p:tavLst>
                                        <p:tav tm="0">
                                          <p:val>
                                            <p:strVal val="#ppt_x"/>
                                          </p:val>
                                        </p:tav>
                                        <p:tav tm="100000">
                                          <p:val>
                                            <p:strVal val="#ppt_x"/>
                                          </p:val>
                                        </p:tav>
                                      </p:tavLst>
                                    </p:anim>
                                    <p:anim calcmode="lin" valueType="num">
                                      <p:cBhvr>
                                        <p:cTn id="21" dur="1000" fill="hold"/>
                                        <p:tgtEl>
                                          <p:spTgt spid="37">
                                            <p:txEl>
                                              <p:pRg st="0" end="0"/>
                                            </p:txEl>
                                          </p:spTgt>
                                        </p:tgtEl>
                                        <p:attrNameLst>
                                          <p:attrName>ppt_y</p:attrName>
                                        </p:attrNameLst>
                                      </p:cBhvr>
                                      <p:tavLst>
                                        <p:tav tm="0">
                                          <p:val>
                                            <p:strVal val="#ppt_y+.1"/>
                                          </p:val>
                                        </p:tav>
                                        <p:tav tm="100000">
                                          <p:val>
                                            <p:strVal val="#ppt_y"/>
                                          </p:val>
                                        </p:tav>
                                      </p:tavLst>
                                    </p:anim>
                                  </p:childTnLst>
                                </p:cTn>
                              </p:par>
                              <p:par>
                                <p:cTn id="22" presetID="42" presetClass="entr" presetSubtype="0" fill="hold" grpId="0" nodeType="withEffect">
                                  <p:stCondLst>
                                    <p:cond delay="0"/>
                                  </p:stCondLst>
                                  <p:childTnLst>
                                    <p:set>
                                      <p:cBhvr>
                                        <p:cTn id="23" dur="1" fill="hold">
                                          <p:stCondLst>
                                            <p:cond delay="0"/>
                                          </p:stCondLst>
                                        </p:cTn>
                                        <p:tgtEl>
                                          <p:spTgt spid="37">
                                            <p:txEl>
                                              <p:pRg st="1" end="1"/>
                                            </p:txEl>
                                          </p:spTgt>
                                        </p:tgtEl>
                                        <p:attrNameLst>
                                          <p:attrName>style.visibility</p:attrName>
                                        </p:attrNameLst>
                                      </p:cBhvr>
                                      <p:to>
                                        <p:strVal val="visible"/>
                                      </p:to>
                                    </p:set>
                                    <p:animEffect transition="in" filter="fade">
                                      <p:cBhvr>
                                        <p:cTn id="24" dur="1000"/>
                                        <p:tgtEl>
                                          <p:spTgt spid="37">
                                            <p:txEl>
                                              <p:pRg st="1" end="1"/>
                                            </p:txEl>
                                          </p:spTgt>
                                        </p:tgtEl>
                                      </p:cBhvr>
                                    </p:animEffect>
                                    <p:anim calcmode="lin" valueType="num">
                                      <p:cBhvr>
                                        <p:cTn id="25" dur="1000" fill="hold"/>
                                        <p:tgtEl>
                                          <p:spTgt spid="37">
                                            <p:txEl>
                                              <p:pRg st="1" end="1"/>
                                            </p:txEl>
                                          </p:spTgt>
                                        </p:tgtEl>
                                        <p:attrNameLst>
                                          <p:attrName>ppt_x</p:attrName>
                                        </p:attrNameLst>
                                      </p:cBhvr>
                                      <p:tavLst>
                                        <p:tav tm="0">
                                          <p:val>
                                            <p:strVal val="#ppt_x"/>
                                          </p:val>
                                        </p:tav>
                                        <p:tav tm="100000">
                                          <p:val>
                                            <p:strVal val="#ppt_x"/>
                                          </p:val>
                                        </p:tav>
                                      </p:tavLst>
                                    </p:anim>
                                    <p:anim calcmode="lin" valueType="num">
                                      <p:cBhvr>
                                        <p:cTn id="26" dur="1000" fill="hold"/>
                                        <p:tgtEl>
                                          <p:spTgt spid="37">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36" grpId="0"/>
      <p:bldP spid="37"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 name="Rectangle: Rounded Corners 50">
            <a:extLst>
              <a:ext uri="{FF2B5EF4-FFF2-40B4-BE49-F238E27FC236}">
                <a16:creationId xmlns:a16="http://schemas.microsoft.com/office/drawing/2014/main" id="{ED9376E1-7DFF-2A49-72C7-40FD6C5F2700}"/>
              </a:ext>
            </a:extLst>
          </p:cNvPr>
          <p:cNvSpPr/>
          <p:nvPr/>
        </p:nvSpPr>
        <p:spPr>
          <a:xfrm>
            <a:off x="-269507" y="3937868"/>
            <a:ext cx="12791974" cy="2142528"/>
          </a:xfrm>
          <a:prstGeom prst="roundRect">
            <a:avLst/>
          </a:prstGeom>
          <a:solidFill>
            <a:srgbClr val="7030A0">
              <a:alpha val="10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i-FI" sz="2000" dirty="0" err="1">
                <a:solidFill>
                  <a:schemeClr val="tx1"/>
                </a:solidFill>
              </a:rPr>
              <a:t>Achievement</a:t>
            </a:r>
            <a:r>
              <a:rPr lang="fi-FI" sz="2000" dirty="0">
                <a:solidFill>
                  <a:schemeClr val="tx1"/>
                </a:solidFill>
              </a:rPr>
              <a:t> </a:t>
            </a:r>
            <a:r>
              <a:rPr lang="fi-FI" sz="2000" dirty="0" err="1">
                <a:solidFill>
                  <a:schemeClr val="tx1"/>
                </a:solidFill>
              </a:rPr>
              <a:t>experiences</a:t>
            </a:r>
            <a:r>
              <a:rPr lang="fi-FI" sz="2000" dirty="0">
                <a:solidFill>
                  <a:schemeClr val="tx1"/>
                </a:solidFill>
              </a:rPr>
              <a:t> </a:t>
            </a:r>
            <a:r>
              <a:rPr lang="fi-FI" sz="2000" dirty="0" err="1">
                <a:solidFill>
                  <a:schemeClr val="tx1"/>
                </a:solidFill>
              </a:rPr>
              <a:t>have</a:t>
            </a:r>
            <a:r>
              <a:rPr lang="fi-FI" sz="2000" dirty="0">
                <a:solidFill>
                  <a:schemeClr val="tx1"/>
                </a:solidFill>
              </a:rPr>
              <a:t> a </a:t>
            </a:r>
            <a:r>
              <a:rPr lang="fi-FI" sz="2000" dirty="0" err="1">
                <a:solidFill>
                  <a:schemeClr val="tx1"/>
                </a:solidFill>
              </a:rPr>
              <a:t>big</a:t>
            </a:r>
            <a:r>
              <a:rPr lang="fi-FI" sz="2000" dirty="0">
                <a:solidFill>
                  <a:schemeClr val="tx1"/>
                </a:solidFill>
              </a:rPr>
              <a:t> </a:t>
            </a:r>
            <a:r>
              <a:rPr lang="fi-FI" sz="2000" dirty="0" err="1">
                <a:solidFill>
                  <a:schemeClr val="tx1"/>
                </a:solidFill>
              </a:rPr>
              <a:t>influence</a:t>
            </a:r>
            <a:r>
              <a:rPr lang="fi-FI" sz="2000" dirty="0">
                <a:solidFill>
                  <a:schemeClr val="tx1"/>
                </a:solidFill>
              </a:rPr>
              <a:t> on </a:t>
            </a:r>
            <a:r>
              <a:rPr lang="fi-FI" sz="2000" dirty="0" err="1">
                <a:solidFill>
                  <a:schemeClr val="tx1"/>
                </a:solidFill>
              </a:rPr>
              <a:t>students</a:t>
            </a:r>
            <a:r>
              <a:rPr lang="fi-FI" sz="2000" dirty="0">
                <a:solidFill>
                  <a:schemeClr val="tx1"/>
                </a:solidFill>
              </a:rPr>
              <a:t> </a:t>
            </a:r>
          </a:p>
          <a:p>
            <a:pPr algn="ctr"/>
            <a:r>
              <a:rPr lang="fi-FI" sz="2000" dirty="0">
                <a:solidFill>
                  <a:schemeClr val="tx1"/>
                </a:solidFill>
              </a:rPr>
              <a:t>– </a:t>
            </a:r>
            <a:r>
              <a:rPr lang="fi-FI" sz="2000" i="1" dirty="0" err="1">
                <a:solidFill>
                  <a:schemeClr val="tx1"/>
                </a:solidFill>
              </a:rPr>
              <a:t>but</a:t>
            </a:r>
            <a:r>
              <a:rPr lang="fi-FI" sz="2000" i="1" dirty="0">
                <a:solidFill>
                  <a:schemeClr val="tx1"/>
                </a:solidFill>
              </a:rPr>
              <a:t> </a:t>
            </a:r>
            <a:r>
              <a:rPr lang="fi-FI" sz="2000" i="1" dirty="0" err="1">
                <a:solidFill>
                  <a:schemeClr val="tx1"/>
                </a:solidFill>
              </a:rPr>
              <a:t>parents</a:t>
            </a:r>
            <a:r>
              <a:rPr lang="fi-FI" sz="2000" i="1" dirty="0">
                <a:solidFill>
                  <a:schemeClr val="tx1"/>
                </a:solidFill>
              </a:rPr>
              <a:t> and </a:t>
            </a:r>
            <a:r>
              <a:rPr lang="fi-FI" sz="2000" i="1" dirty="0" err="1">
                <a:solidFill>
                  <a:schemeClr val="tx1"/>
                </a:solidFill>
              </a:rPr>
              <a:t>adolescents</a:t>
            </a:r>
            <a:r>
              <a:rPr lang="fi-FI" sz="2000" i="1" dirty="0">
                <a:solidFill>
                  <a:schemeClr val="tx1"/>
                </a:solidFill>
              </a:rPr>
              <a:t> </a:t>
            </a:r>
            <a:r>
              <a:rPr lang="fi-FI" sz="2000" i="1" dirty="0" err="1">
                <a:solidFill>
                  <a:schemeClr val="tx1"/>
                </a:solidFill>
              </a:rPr>
              <a:t>do</a:t>
            </a:r>
            <a:r>
              <a:rPr lang="fi-FI" sz="2000" i="1" dirty="0">
                <a:solidFill>
                  <a:schemeClr val="tx1"/>
                </a:solidFill>
              </a:rPr>
              <a:t> </a:t>
            </a:r>
            <a:r>
              <a:rPr lang="fi-FI" sz="2000" i="1" dirty="0" err="1">
                <a:solidFill>
                  <a:schemeClr val="tx1"/>
                </a:solidFill>
              </a:rPr>
              <a:t>not</a:t>
            </a:r>
            <a:r>
              <a:rPr lang="fi-FI" sz="2000" i="1" dirty="0">
                <a:solidFill>
                  <a:schemeClr val="tx1"/>
                </a:solidFill>
              </a:rPr>
              <a:t> </a:t>
            </a:r>
            <a:r>
              <a:rPr lang="fi-FI" sz="2000" i="1" dirty="0" err="1">
                <a:solidFill>
                  <a:schemeClr val="tx1"/>
                </a:solidFill>
              </a:rPr>
              <a:t>rely</a:t>
            </a:r>
            <a:r>
              <a:rPr lang="fi-FI" sz="2000" i="1" dirty="0">
                <a:solidFill>
                  <a:schemeClr val="tx1"/>
                </a:solidFill>
              </a:rPr>
              <a:t> </a:t>
            </a:r>
            <a:r>
              <a:rPr lang="fi-FI" sz="2000" i="1" dirty="0" err="1">
                <a:solidFill>
                  <a:schemeClr val="tx1"/>
                </a:solidFill>
              </a:rPr>
              <a:t>only</a:t>
            </a:r>
            <a:r>
              <a:rPr lang="fi-FI" sz="2000" i="1" dirty="0">
                <a:solidFill>
                  <a:schemeClr val="tx1"/>
                </a:solidFill>
              </a:rPr>
              <a:t> on </a:t>
            </a:r>
            <a:r>
              <a:rPr lang="fi-FI" sz="2000" i="1" dirty="0" err="1">
                <a:solidFill>
                  <a:schemeClr val="tx1"/>
                </a:solidFill>
              </a:rPr>
              <a:t>comparing</a:t>
            </a:r>
            <a:r>
              <a:rPr lang="fi-FI" sz="2000" i="1" dirty="0">
                <a:solidFill>
                  <a:schemeClr val="tx1"/>
                </a:solidFill>
              </a:rPr>
              <a:t> </a:t>
            </a:r>
            <a:r>
              <a:rPr lang="fi-FI" sz="2000" i="1" dirty="0" err="1">
                <a:solidFill>
                  <a:schemeClr val="tx1"/>
                </a:solidFill>
              </a:rPr>
              <a:t>achievements</a:t>
            </a:r>
            <a:r>
              <a:rPr lang="fi-FI" sz="2000" i="1" dirty="0">
                <a:solidFill>
                  <a:schemeClr val="tx1"/>
                </a:solidFill>
              </a:rPr>
              <a:t> </a:t>
            </a:r>
          </a:p>
          <a:p>
            <a:pPr algn="ctr"/>
            <a:r>
              <a:rPr lang="fi-FI" sz="2000" i="1" dirty="0" err="1">
                <a:solidFill>
                  <a:schemeClr val="tx1"/>
                </a:solidFill>
              </a:rPr>
              <a:t>when</a:t>
            </a:r>
            <a:r>
              <a:rPr lang="fi-FI" sz="2000" i="1" dirty="0">
                <a:solidFill>
                  <a:schemeClr val="tx1"/>
                </a:solidFill>
              </a:rPr>
              <a:t> </a:t>
            </a:r>
            <a:r>
              <a:rPr lang="fi-FI" sz="2000" i="1" dirty="0" err="1">
                <a:solidFill>
                  <a:schemeClr val="tx1"/>
                </a:solidFill>
              </a:rPr>
              <a:t>forming</a:t>
            </a:r>
            <a:r>
              <a:rPr lang="fi-FI" sz="2000" i="1" dirty="0">
                <a:solidFill>
                  <a:schemeClr val="tx1"/>
                </a:solidFill>
              </a:rPr>
              <a:t> </a:t>
            </a:r>
            <a:r>
              <a:rPr lang="fi-FI" sz="2000" i="1" dirty="0" err="1">
                <a:solidFill>
                  <a:schemeClr val="tx1"/>
                </a:solidFill>
              </a:rPr>
              <a:t>their</a:t>
            </a:r>
            <a:r>
              <a:rPr lang="fi-FI" sz="2000" i="1" dirty="0">
                <a:solidFill>
                  <a:schemeClr val="tx1"/>
                </a:solidFill>
              </a:rPr>
              <a:t> </a:t>
            </a:r>
            <a:r>
              <a:rPr lang="fi-FI" sz="2000" i="1" dirty="0" err="1">
                <a:solidFill>
                  <a:schemeClr val="tx1"/>
                </a:solidFill>
              </a:rPr>
              <a:t>values</a:t>
            </a:r>
            <a:r>
              <a:rPr lang="fi-FI" sz="2000" i="1" dirty="0">
                <a:solidFill>
                  <a:schemeClr val="tx1"/>
                </a:solidFill>
              </a:rPr>
              <a:t> and </a:t>
            </a:r>
            <a:r>
              <a:rPr lang="fi-FI" sz="2000" i="1" dirty="0" err="1">
                <a:solidFill>
                  <a:schemeClr val="tx1"/>
                </a:solidFill>
              </a:rPr>
              <a:t>ability</a:t>
            </a:r>
            <a:r>
              <a:rPr lang="fi-FI" sz="2000" i="1" dirty="0">
                <a:solidFill>
                  <a:schemeClr val="tx1"/>
                </a:solidFill>
              </a:rPr>
              <a:t> </a:t>
            </a:r>
            <a:r>
              <a:rPr lang="fi-FI" sz="2000" i="1" dirty="0" err="1">
                <a:solidFill>
                  <a:schemeClr val="tx1"/>
                </a:solidFill>
              </a:rPr>
              <a:t>beliefs</a:t>
            </a:r>
            <a:endParaRPr lang="fi-FI" sz="2000" i="1" dirty="0">
              <a:solidFill>
                <a:schemeClr val="tx1"/>
              </a:solidFill>
            </a:endParaRPr>
          </a:p>
          <a:p>
            <a:endParaRPr lang="fi-FI" sz="2000" dirty="0">
              <a:solidFill>
                <a:schemeClr val="tx1"/>
              </a:solidFill>
            </a:endParaRPr>
          </a:p>
          <a:p>
            <a:pPr marL="2174875" lvl="1" indent="-461963">
              <a:buFont typeface="Arial" panose="020B0604020202020204" pitchFamily="34" charset="0"/>
              <a:buChar char="•"/>
            </a:pPr>
            <a:r>
              <a:rPr lang="en-US" sz="1600" dirty="0">
                <a:solidFill>
                  <a:schemeClr val="tx1"/>
                </a:solidFill>
              </a:rPr>
              <a:t>Adolescents potentially compare their parents’ beliefs? </a:t>
            </a:r>
          </a:p>
          <a:p>
            <a:pPr marL="2174875" lvl="1" indent="-461963">
              <a:buFont typeface="Arial" panose="020B0604020202020204" pitchFamily="34" charset="0"/>
              <a:buChar char="•"/>
            </a:pPr>
            <a:r>
              <a:rPr lang="en-US" sz="1600" dirty="0">
                <a:solidFill>
                  <a:schemeClr val="tx1"/>
                </a:solidFill>
              </a:rPr>
              <a:t>Potential influence of important moderators (e.g., quality of parent-child relationship)?</a:t>
            </a:r>
          </a:p>
        </p:txBody>
      </p:sp>
      <p:sp>
        <p:nvSpPr>
          <p:cNvPr id="34" name="Title 33">
            <a:extLst>
              <a:ext uri="{FF2B5EF4-FFF2-40B4-BE49-F238E27FC236}">
                <a16:creationId xmlns:a16="http://schemas.microsoft.com/office/drawing/2014/main" id="{F28D01B5-A5BC-45A3-8718-13BDC694F21C}"/>
              </a:ext>
            </a:extLst>
          </p:cNvPr>
          <p:cNvSpPr>
            <a:spLocks noGrp="1"/>
          </p:cNvSpPr>
          <p:nvPr>
            <p:ph type="title"/>
          </p:nvPr>
        </p:nvSpPr>
        <p:spPr>
          <a:xfrm>
            <a:off x="838200" y="278500"/>
            <a:ext cx="10515600" cy="619854"/>
          </a:xfrm>
        </p:spPr>
        <p:txBody>
          <a:bodyPr>
            <a:normAutofit fontScale="90000"/>
          </a:bodyPr>
          <a:lstStyle/>
          <a:p>
            <a:pPr algn="ctr"/>
            <a:r>
              <a:rPr lang="fi-FI" dirty="0" err="1"/>
              <a:t>Implications</a:t>
            </a:r>
            <a:endParaRPr lang="en-US" dirty="0"/>
          </a:p>
        </p:txBody>
      </p:sp>
      <p:sp>
        <p:nvSpPr>
          <p:cNvPr id="4" name="Rectangle 3">
            <a:extLst>
              <a:ext uri="{FF2B5EF4-FFF2-40B4-BE49-F238E27FC236}">
                <a16:creationId xmlns:a16="http://schemas.microsoft.com/office/drawing/2014/main" id="{569E81F7-E544-5EEF-19D7-C47EC0466E61}"/>
              </a:ext>
            </a:extLst>
          </p:cNvPr>
          <p:cNvSpPr/>
          <p:nvPr/>
        </p:nvSpPr>
        <p:spPr>
          <a:xfrm>
            <a:off x="0" y="6319157"/>
            <a:ext cx="12192000" cy="538843"/>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87FBDE88-8CD9-0E2B-444A-35A25D47A88C}"/>
              </a:ext>
            </a:extLst>
          </p:cNvPr>
          <p:cNvSpPr txBox="1"/>
          <p:nvPr/>
        </p:nvSpPr>
        <p:spPr>
          <a:xfrm>
            <a:off x="353962" y="6403912"/>
            <a:ext cx="11838038" cy="369332"/>
          </a:xfrm>
          <a:prstGeom prst="rect">
            <a:avLst/>
          </a:prstGeom>
          <a:noFill/>
        </p:spPr>
        <p:txBody>
          <a:bodyPr wrap="square">
            <a:spAutoFit/>
          </a:bodyPr>
          <a:lstStyle/>
          <a:p>
            <a:r>
              <a:rPr lang="en-US" sz="1800" b="1" i="1" dirty="0">
                <a:solidFill>
                  <a:schemeClr val="bg2">
                    <a:lumMod val="50000"/>
                  </a:schemeClr>
                </a:solidFill>
                <a:latin typeface="Arial Nova Light" panose="020B0304020202020204" pitchFamily="34" charset="0"/>
                <a:cs typeface="Arial" panose="020B0604020202020204" pitchFamily="34" charset="0"/>
              </a:rPr>
              <a:t>Thank you!</a:t>
            </a:r>
            <a:r>
              <a:rPr lang="en-US" sz="1800" i="1" dirty="0">
                <a:solidFill>
                  <a:schemeClr val="bg2">
                    <a:lumMod val="50000"/>
                  </a:schemeClr>
                </a:solidFill>
                <a:latin typeface="Arial Nova Light" panose="020B0304020202020204" pitchFamily="34" charset="0"/>
                <a:cs typeface="Arial" panose="020B0604020202020204" pitchFamily="34" charset="0"/>
              </a:rPr>
              <a:t>					Contacts &amp; more info on my work: </a:t>
            </a:r>
            <a:r>
              <a:rPr lang="en-US" sz="1800" i="1" dirty="0">
                <a:solidFill>
                  <a:schemeClr val="bg2">
                    <a:lumMod val="50000"/>
                  </a:schemeClr>
                </a:solidFill>
                <a:latin typeface="Arial Nova Light" panose="020B0304020202020204" pitchFamily="34" charset="0"/>
                <a:cs typeface="Arial" panose="020B0604020202020204" pitchFamily="34" charset="0"/>
                <a:hlinkClick r:id="rId3"/>
              </a:rPr>
              <a:t>https://keziaolive.github.io/</a:t>
            </a:r>
            <a:r>
              <a:rPr lang="en-US" sz="1800" i="1" dirty="0">
                <a:solidFill>
                  <a:schemeClr val="bg2">
                    <a:lumMod val="50000"/>
                  </a:schemeClr>
                </a:solidFill>
                <a:latin typeface="Arial Nova Light" panose="020B0304020202020204" pitchFamily="34" charset="0"/>
                <a:cs typeface="Arial" panose="020B0604020202020204" pitchFamily="34" charset="0"/>
              </a:rPr>
              <a:t> </a:t>
            </a:r>
          </a:p>
        </p:txBody>
      </p:sp>
      <p:grpSp>
        <p:nvGrpSpPr>
          <p:cNvPr id="53" name="Group 52">
            <a:extLst>
              <a:ext uri="{FF2B5EF4-FFF2-40B4-BE49-F238E27FC236}">
                <a16:creationId xmlns:a16="http://schemas.microsoft.com/office/drawing/2014/main" id="{D6D96847-6C37-8EC9-311A-A059F20D1328}"/>
              </a:ext>
            </a:extLst>
          </p:cNvPr>
          <p:cNvGrpSpPr/>
          <p:nvPr/>
        </p:nvGrpSpPr>
        <p:grpSpPr>
          <a:xfrm>
            <a:off x="11223771" y="5064785"/>
            <a:ext cx="848493" cy="848493"/>
            <a:chOff x="10788450" y="5073456"/>
            <a:chExt cx="1130699" cy="1130699"/>
          </a:xfrm>
        </p:grpSpPr>
        <p:sp>
          <p:nvSpPr>
            <p:cNvPr id="5" name="Oval 4">
              <a:extLst>
                <a:ext uri="{FF2B5EF4-FFF2-40B4-BE49-F238E27FC236}">
                  <a16:creationId xmlns:a16="http://schemas.microsoft.com/office/drawing/2014/main" id="{F0716E83-48E8-6317-9E1E-6AC1D948E0FC}"/>
                </a:ext>
              </a:extLst>
            </p:cNvPr>
            <p:cNvSpPr/>
            <p:nvPr/>
          </p:nvSpPr>
          <p:spPr>
            <a:xfrm>
              <a:off x="10788450" y="5073456"/>
              <a:ext cx="1130699" cy="1130699"/>
            </a:xfrm>
            <a:prstGeom prst="ellipse">
              <a:avLst/>
            </a:prstGeom>
            <a:solidFill>
              <a:schemeClr val="accent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Grafik 18">
              <a:extLst>
                <a:ext uri="{FF2B5EF4-FFF2-40B4-BE49-F238E27FC236}">
                  <a16:creationId xmlns:a16="http://schemas.microsoft.com/office/drawing/2014/main" id="{196A7349-9846-DE45-A43E-234D79B8E599}"/>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10940252" y="5395686"/>
              <a:ext cx="768912" cy="513118"/>
            </a:xfrm>
            <a:prstGeom prst="rect">
              <a:avLst/>
            </a:prstGeom>
          </p:spPr>
        </p:pic>
      </p:grpSp>
      <p:grpSp>
        <p:nvGrpSpPr>
          <p:cNvPr id="52" name="Group 51">
            <a:extLst>
              <a:ext uri="{FF2B5EF4-FFF2-40B4-BE49-F238E27FC236}">
                <a16:creationId xmlns:a16="http://schemas.microsoft.com/office/drawing/2014/main" id="{CFB12438-900C-1EFE-482A-19A054217144}"/>
              </a:ext>
            </a:extLst>
          </p:cNvPr>
          <p:cNvGrpSpPr/>
          <p:nvPr/>
        </p:nvGrpSpPr>
        <p:grpSpPr>
          <a:xfrm>
            <a:off x="11189673" y="4168943"/>
            <a:ext cx="894540" cy="882590"/>
            <a:chOff x="10762261" y="3861002"/>
            <a:chExt cx="1192061" cy="1176137"/>
          </a:xfrm>
        </p:grpSpPr>
        <p:sp>
          <p:nvSpPr>
            <p:cNvPr id="8" name="Oval 7">
              <a:extLst>
                <a:ext uri="{FF2B5EF4-FFF2-40B4-BE49-F238E27FC236}">
                  <a16:creationId xmlns:a16="http://schemas.microsoft.com/office/drawing/2014/main" id="{58EA5964-0DBE-8B21-26A9-93C4B1B65CE0}"/>
                </a:ext>
              </a:extLst>
            </p:cNvPr>
            <p:cNvSpPr/>
            <p:nvPr/>
          </p:nvSpPr>
          <p:spPr>
            <a:xfrm>
              <a:off x="10778184" y="3861002"/>
              <a:ext cx="1176138" cy="1176137"/>
            </a:xfrm>
            <a:prstGeom prst="ellipse">
              <a:avLst/>
            </a:prstGeom>
            <a:solidFill>
              <a:schemeClr val="bg1"/>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descr="Logo, icon&#10;&#10;Description automatically generated">
              <a:extLst>
                <a:ext uri="{FF2B5EF4-FFF2-40B4-BE49-F238E27FC236}">
                  <a16:creationId xmlns:a16="http://schemas.microsoft.com/office/drawing/2014/main" id="{DA738A08-2273-1EB0-565A-57643E2CD199}"/>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0762261" y="3878662"/>
              <a:ext cx="1176138" cy="1110038"/>
            </a:xfrm>
            <a:prstGeom prst="rect">
              <a:avLst/>
            </a:prstGeom>
          </p:spPr>
        </p:pic>
      </p:grpSp>
      <p:grpSp>
        <p:nvGrpSpPr>
          <p:cNvPr id="50" name="Group 49">
            <a:extLst>
              <a:ext uri="{FF2B5EF4-FFF2-40B4-BE49-F238E27FC236}">
                <a16:creationId xmlns:a16="http://schemas.microsoft.com/office/drawing/2014/main" id="{2DCCC286-35AE-B7E2-3905-13B732AEEF97}"/>
              </a:ext>
            </a:extLst>
          </p:cNvPr>
          <p:cNvGrpSpPr/>
          <p:nvPr/>
        </p:nvGrpSpPr>
        <p:grpSpPr>
          <a:xfrm>
            <a:off x="2186565" y="531101"/>
            <a:ext cx="9356465" cy="2102361"/>
            <a:chOff x="2186565" y="1204870"/>
            <a:chExt cx="9356465" cy="2102361"/>
          </a:xfrm>
        </p:grpSpPr>
        <p:sp>
          <p:nvSpPr>
            <p:cNvPr id="26" name="Oval 25">
              <a:extLst>
                <a:ext uri="{FF2B5EF4-FFF2-40B4-BE49-F238E27FC236}">
                  <a16:creationId xmlns:a16="http://schemas.microsoft.com/office/drawing/2014/main" id="{1EC6307A-CEC9-082F-EBA6-93FDAE956DF4}"/>
                </a:ext>
              </a:extLst>
            </p:cNvPr>
            <p:cNvSpPr/>
            <p:nvPr/>
          </p:nvSpPr>
          <p:spPr>
            <a:xfrm>
              <a:off x="9440669" y="1204870"/>
              <a:ext cx="2102361" cy="2102361"/>
            </a:xfrm>
            <a:prstGeom prst="ellipse">
              <a:avLst/>
            </a:prstGeom>
            <a:solidFill>
              <a:srgbClr val="0070C0">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3" name="Picture 42" descr="Icon&#10;&#10;Description automatically generated">
              <a:extLst>
                <a:ext uri="{FF2B5EF4-FFF2-40B4-BE49-F238E27FC236}">
                  <a16:creationId xmlns:a16="http://schemas.microsoft.com/office/drawing/2014/main" id="{C5B9CC6E-D9C5-1F60-57CE-38CDCC7D161D}"/>
                </a:ext>
              </a:extLst>
            </p:cNvPr>
            <p:cNvPicPr>
              <a:picLocks noChangeAspect="1"/>
            </p:cNvPicPr>
            <p:nvPr/>
          </p:nvPicPr>
          <p:blipFill>
            <a:blip r:embed="rId7"/>
            <a:stretch>
              <a:fillRect/>
            </a:stretch>
          </p:blipFill>
          <p:spPr>
            <a:xfrm>
              <a:off x="9808543" y="1580401"/>
              <a:ext cx="1351297" cy="1351297"/>
            </a:xfrm>
            <a:prstGeom prst="rect">
              <a:avLst/>
            </a:prstGeom>
          </p:spPr>
        </p:pic>
        <p:sp>
          <p:nvSpPr>
            <p:cNvPr id="44" name="Rectangle: Rounded Corners 43">
              <a:extLst>
                <a:ext uri="{FF2B5EF4-FFF2-40B4-BE49-F238E27FC236}">
                  <a16:creationId xmlns:a16="http://schemas.microsoft.com/office/drawing/2014/main" id="{221E51B5-86E0-05CD-8F11-3735742097E4}"/>
                </a:ext>
              </a:extLst>
            </p:cNvPr>
            <p:cNvSpPr/>
            <p:nvPr/>
          </p:nvSpPr>
          <p:spPr>
            <a:xfrm>
              <a:off x="2186565" y="1707989"/>
              <a:ext cx="7621977" cy="1230999"/>
            </a:xfrm>
            <a:prstGeom prst="roundRect">
              <a:avLst/>
            </a:prstGeom>
            <a:solidFill>
              <a:srgbClr val="0070C0">
                <a:alpha val="10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fi-FI" sz="2000" dirty="0" err="1">
                  <a:solidFill>
                    <a:schemeClr val="tx1"/>
                  </a:solidFill>
                </a:rPr>
                <a:t>When</a:t>
              </a:r>
              <a:r>
                <a:rPr lang="fi-FI" sz="2000" dirty="0">
                  <a:solidFill>
                    <a:schemeClr val="tx1"/>
                  </a:solidFill>
                </a:rPr>
                <a:t> </a:t>
              </a:r>
              <a:r>
                <a:rPr lang="fi-FI" sz="2000" dirty="0" err="1">
                  <a:solidFill>
                    <a:schemeClr val="tx1"/>
                  </a:solidFill>
                </a:rPr>
                <a:t>forming</a:t>
              </a:r>
              <a:r>
                <a:rPr lang="fi-FI" sz="2000" dirty="0">
                  <a:solidFill>
                    <a:schemeClr val="tx1"/>
                  </a:solidFill>
                </a:rPr>
                <a:t> </a:t>
              </a:r>
              <a:r>
                <a:rPr lang="fi-FI" sz="2000" dirty="0" err="1">
                  <a:solidFill>
                    <a:schemeClr val="tx1"/>
                  </a:solidFill>
                </a:rPr>
                <a:t>their</a:t>
              </a:r>
              <a:r>
                <a:rPr lang="fi-FI" sz="2000" dirty="0">
                  <a:solidFill>
                    <a:schemeClr val="tx1"/>
                  </a:solidFill>
                </a:rPr>
                <a:t> </a:t>
              </a:r>
              <a:r>
                <a:rPr lang="fi-FI" sz="2000" dirty="0" err="1">
                  <a:solidFill>
                    <a:schemeClr val="tx1"/>
                  </a:solidFill>
                </a:rPr>
                <a:t>values</a:t>
              </a:r>
              <a:r>
                <a:rPr lang="fi-FI" sz="2000" dirty="0">
                  <a:solidFill>
                    <a:schemeClr val="tx1"/>
                  </a:solidFill>
                </a:rPr>
                <a:t> and </a:t>
              </a:r>
              <a:r>
                <a:rPr lang="fi-FI" sz="2000" dirty="0" err="1">
                  <a:solidFill>
                    <a:schemeClr val="tx1"/>
                  </a:solidFill>
                </a:rPr>
                <a:t>infer</a:t>
              </a:r>
              <a:r>
                <a:rPr lang="fi-FI" sz="2000" dirty="0">
                  <a:solidFill>
                    <a:schemeClr val="tx1"/>
                  </a:solidFill>
                </a:rPr>
                <a:t> </a:t>
              </a:r>
              <a:r>
                <a:rPr lang="fi-FI" sz="2000" dirty="0" err="1">
                  <a:solidFill>
                    <a:schemeClr val="tx1"/>
                  </a:solidFill>
                </a:rPr>
                <a:t>about</a:t>
              </a:r>
              <a:r>
                <a:rPr lang="fi-FI" sz="2000" dirty="0">
                  <a:solidFill>
                    <a:schemeClr val="tx1"/>
                  </a:solidFill>
                </a:rPr>
                <a:t> </a:t>
              </a:r>
              <a:r>
                <a:rPr lang="fi-FI" sz="2000" dirty="0" err="1">
                  <a:solidFill>
                    <a:schemeClr val="tx1"/>
                  </a:solidFill>
                </a:rPr>
                <a:t>their</a:t>
              </a:r>
              <a:r>
                <a:rPr lang="fi-FI" sz="2000" dirty="0">
                  <a:solidFill>
                    <a:schemeClr val="tx1"/>
                  </a:solidFill>
                </a:rPr>
                <a:t> </a:t>
              </a:r>
              <a:r>
                <a:rPr lang="fi-FI" sz="2000" dirty="0" err="1">
                  <a:solidFill>
                    <a:schemeClr val="tx1"/>
                  </a:solidFill>
                </a:rPr>
                <a:t>child’s</a:t>
              </a:r>
              <a:r>
                <a:rPr lang="fi-FI" sz="2000" dirty="0">
                  <a:solidFill>
                    <a:schemeClr val="tx1"/>
                  </a:solidFill>
                </a:rPr>
                <a:t> </a:t>
              </a:r>
              <a:r>
                <a:rPr lang="fi-FI" sz="2000" dirty="0" err="1">
                  <a:solidFill>
                    <a:schemeClr val="tx1"/>
                  </a:solidFill>
                </a:rPr>
                <a:t>ability</a:t>
              </a:r>
              <a:r>
                <a:rPr lang="fi-FI" sz="2000" dirty="0">
                  <a:solidFill>
                    <a:schemeClr val="tx1"/>
                  </a:solidFill>
                </a:rPr>
                <a:t>, </a:t>
              </a:r>
              <a:r>
                <a:rPr lang="fi-FI" sz="2000" b="1" dirty="0" err="1">
                  <a:solidFill>
                    <a:schemeClr val="tx1"/>
                  </a:solidFill>
                </a:rPr>
                <a:t>parents</a:t>
              </a:r>
              <a:r>
                <a:rPr lang="fi-FI" sz="2000" b="1" dirty="0">
                  <a:solidFill>
                    <a:schemeClr val="tx1"/>
                  </a:solidFill>
                </a:rPr>
                <a:t> </a:t>
              </a:r>
              <a:r>
                <a:rPr lang="fi-FI" sz="2000" b="1" dirty="0" err="1">
                  <a:solidFill>
                    <a:schemeClr val="tx1"/>
                  </a:solidFill>
                </a:rPr>
                <a:t>did</a:t>
              </a:r>
              <a:r>
                <a:rPr lang="fi-FI" sz="2000" b="1" dirty="0">
                  <a:solidFill>
                    <a:schemeClr val="tx1"/>
                  </a:solidFill>
                </a:rPr>
                <a:t> </a:t>
              </a:r>
              <a:r>
                <a:rPr lang="fi-FI" sz="2000" b="1" dirty="0" err="1">
                  <a:solidFill>
                    <a:schemeClr val="tx1"/>
                  </a:solidFill>
                </a:rPr>
                <a:t>not</a:t>
              </a:r>
              <a:r>
                <a:rPr lang="fi-FI" sz="2000" b="1" dirty="0">
                  <a:solidFill>
                    <a:schemeClr val="tx1"/>
                  </a:solidFill>
                </a:rPr>
                <a:t> </a:t>
              </a:r>
              <a:r>
                <a:rPr lang="fi-FI" sz="2000" b="1" dirty="0" err="1">
                  <a:solidFill>
                    <a:schemeClr val="tx1"/>
                  </a:solidFill>
                </a:rPr>
                <a:t>compare</a:t>
              </a:r>
              <a:r>
                <a:rPr lang="fi-FI" sz="2000" b="1" dirty="0">
                  <a:solidFill>
                    <a:schemeClr val="tx1"/>
                  </a:solidFill>
                </a:rPr>
                <a:t> </a:t>
              </a:r>
              <a:r>
                <a:rPr lang="fi-FI" sz="2000" b="1" dirty="0" err="1">
                  <a:solidFill>
                    <a:schemeClr val="tx1"/>
                  </a:solidFill>
                </a:rPr>
                <a:t>their</a:t>
              </a:r>
              <a:r>
                <a:rPr lang="fi-FI" sz="2000" b="1" dirty="0">
                  <a:solidFill>
                    <a:schemeClr val="tx1"/>
                  </a:solidFill>
                </a:rPr>
                <a:t> </a:t>
              </a:r>
              <a:r>
                <a:rPr lang="fi-FI" sz="2000" b="1" dirty="0" err="1">
                  <a:solidFill>
                    <a:schemeClr val="tx1"/>
                  </a:solidFill>
                </a:rPr>
                <a:t>child’s</a:t>
              </a:r>
              <a:r>
                <a:rPr lang="fi-FI" sz="2000" b="1" dirty="0">
                  <a:solidFill>
                    <a:schemeClr val="tx1"/>
                  </a:solidFill>
                </a:rPr>
                <a:t> </a:t>
              </a:r>
              <a:r>
                <a:rPr lang="fi-FI" sz="2000" b="1" dirty="0" err="1">
                  <a:solidFill>
                    <a:schemeClr val="tx1"/>
                  </a:solidFill>
                </a:rPr>
                <a:t>achievement</a:t>
              </a:r>
              <a:r>
                <a:rPr lang="fi-FI" sz="2000" b="1" dirty="0">
                  <a:solidFill>
                    <a:schemeClr val="tx1"/>
                  </a:solidFill>
                </a:rPr>
                <a:t> as GI/E </a:t>
              </a:r>
              <a:r>
                <a:rPr lang="fi-FI" sz="2000" b="1" dirty="0" err="1">
                  <a:solidFill>
                    <a:schemeClr val="tx1"/>
                  </a:solidFill>
                </a:rPr>
                <a:t>predicted</a:t>
              </a:r>
              <a:r>
                <a:rPr lang="fi-FI" sz="2000" b="1" dirty="0">
                  <a:solidFill>
                    <a:schemeClr val="tx1"/>
                  </a:solidFill>
                </a:rPr>
                <a:t> </a:t>
              </a:r>
            </a:p>
            <a:p>
              <a:pPr marL="800100" lvl="1" indent="-342900">
                <a:buFont typeface="Arial" panose="020B0604020202020204" pitchFamily="34" charset="0"/>
                <a:buChar char="•"/>
              </a:pPr>
              <a:r>
                <a:rPr lang="fi-FI" i="1" dirty="0" err="1">
                  <a:solidFill>
                    <a:schemeClr val="tx1"/>
                  </a:solidFill>
                </a:rPr>
                <a:t>more</a:t>
              </a:r>
              <a:r>
                <a:rPr lang="fi-FI" i="1" dirty="0">
                  <a:solidFill>
                    <a:schemeClr val="tx1"/>
                  </a:solidFill>
                </a:rPr>
                <a:t> </a:t>
              </a:r>
              <a:r>
                <a:rPr lang="fi-FI" i="1" dirty="0" err="1">
                  <a:solidFill>
                    <a:schemeClr val="tx1"/>
                  </a:solidFill>
                </a:rPr>
                <a:t>likely</a:t>
              </a:r>
              <a:r>
                <a:rPr lang="fi-FI" i="1" dirty="0">
                  <a:solidFill>
                    <a:schemeClr val="tx1"/>
                  </a:solidFill>
                </a:rPr>
                <a:t> </a:t>
              </a:r>
              <a:r>
                <a:rPr lang="fi-FI" i="1" dirty="0" err="1">
                  <a:solidFill>
                    <a:schemeClr val="tx1"/>
                  </a:solidFill>
                </a:rPr>
                <a:t>adopting</a:t>
              </a:r>
              <a:r>
                <a:rPr lang="fi-FI" i="1" dirty="0">
                  <a:solidFill>
                    <a:schemeClr val="tx1"/>
                  </a:solidFill>
                </a:rPr>
                <a:t> </a:t>
              </a:r>
              <a:r>
                <a:rPr lang="fi-FI" i="1" dirty="0" err="1">
                  <a:solidFill>
                    <a:schemeClr val="tx1"/>
                  </a:solidFill>
                </a:rPr>
                <a:t>gender</a:t>
              </a:r>
              <a:r>
                <a:rPr lang="fi-FI" i="1" dirty="0">
                  <a:solidFill>
                    <a:schemeClr val="tx1"/>
                  </a:solidFill>
                </a:rPr>
                <a:t> </a:t>
              </a:r>
              <a:r>
                <a:rPr lang="fi-FI" i="1" dirty="0" err="1">
                  <a:solidFill>
                    <a:schemeClr val="tx1"/>
                  </a:solidFill>
                </a:rPr>
                <a:t>stereotypes</a:t>
              </a:r>
              <a:r>
                <a:rPr lang="fi-FI" i="1" dirty="0">
                  <a:solidFill>
                    <a:schemeClr val="tx1"/>
                  </a:solidFill>
                </a:rPr>
                <a:t>?</a:t>
              </a:r>
            </a:p>
          </p:txBody>
        </p:sp>
      </p:grpSp>
      <p:grpSp>
        <p:nvGrpSpPr>
          <p:cNvPr id="49" name="Group 48">
            <a:extLst>
              <a:ext uri="{FF2B5EF4-FFF2-40B4-BE49-F238E27FC236}">
                <a16:creationId xmlns:a16="http://schemas.microsoft.com/office/drawing/2014/main" id="{9F47A6CF-2313-0D54-765A-10054EA33D40}"/>
              </a:ext>
            </a:extLst>
          </p:cNvPr>
          <p:cNvGrpSpPr/>
          <p:nvPr/>
        </p:nvGrpSpPr>
        <p:grpSpPr>
          <a:xfrm>
            <a:off x="607312" y="1819779"/>
            <a:ext cx="9021048" cy="1906783"/>
            <a:chOff x="607312" y="2243291"/>
            <a:chExt cx="9021048" cy="1906783"/>
          </a:xfrm>
        </p:grpSpPr>
        <p:grpSp>
          <p:nvGrpSpPr>
            <p:cNvPr id="27" name="Group 26">
              <a:extLst>
                <a:ext uri="{FF2B5EF4-FFF2-40B4-BE49-F238E27FC236}">
                  <a16:creationId xmlns:a16="http://schemas.microsoft.com/office/drawing/2014/main" id="{07B42DB8-E66E-DC24-3835-3EA1737E90B0}"/>
                </a:ext>
              </a:extLst>
            </p:cNvPr>
            <p:cNvGrpSpPr/>
            <p:nvPr/>
          </p:nvGrpSpPr>
          <p:grpSpPr>
            <a:xfrm>
              <a:off x="607312" y="2243291"/>
              <a:ext cx="2013231" cy="1906783"/>
              <a:chOff x="6235945" y="1184342"/>
              <a:chExt cx="5535211" cy="5221395"/>
            </a:xfrm>
          </p:grpSpPr>
          <p:sp>
            <p:nvSpPr>
              <p:cNvPr id="28" name="Oval 27">
                <a:extLst>
                  <a:ext uri="{FF2B5EF4-FFF2-40B4-BE49-F238E27FC236}">
                    <a16:creationId xmlns:a16="http://schemas.microsoft.com/office/drawing/2014/main" id="{36A57B6B-8B20-8354-B1BA-9582100724F9}"/>
                  </a:ext>
                  <a:ext uri="{C183D7F6-B498-43B3-948B-1728B52AA6E4}">
                    <adec:decorative xmlns:adec="http://schemas.microsoft.com/office/drawing/2017/decorative" val="1"/>
                  </a:ext>
                </a:extLst>
              </p:cNvPr>
              <p:cNvSpPr/>
              <p:nvPr/>
            </p:nvSpPr>
            <p:spPr>
              <a:xfrm>
                <a:off x="6235945" y="3421916"/>
                <a:ext cx="2859081" cy="2879993"/>
              </a:xfrm>
              <a:prstGeom prst="ellipse">
                <a:avLst/>
              </a:prstGeom>
              <a:solidFill>
                <a:srgbClr val="0070C0">
                  <a:alpha val="3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Oval 28">
                <a:extLst>
                  <a:ext uri="{FF2B5EF4-FFF2-40B4-BE49-F238E27FC236}">
                    <a16:creationId xmlns:a16="http://schemas.microsoft.com/office/drawing/2014/main" id="{D93790AE-21A8-BBCC-632B-E3686AEB49C6}"/>
                  </a:ext>
                  <a:ext uri="{C183D7F6-B498-43B3-948B-1728B52AA6E4}">
                    <adec:decorative xmlns:adec="http://schemas.microsoft.com/office/drawing/2017/decorative" val="1"/>
                  </a:ext>
                </a:extLst>
              </p:cNvPr>
              <p:cNvSpPr/>
              <p:nvPr/>
            </p:nvSpPr>
            <p:spPr>
              <a:xfrm>
                <a:off x="8213416" y="2820748"/>
                <a:ext cx="3557740" cy="3583762"/>
              </a:xfrm>
              <a:prstGeom prst="ellipse">
                <a:avLst/>
              </a:prstGeom>
              <a:solidFill>
                <a:srgbClr val="C00000">
                  <a:alpha val="3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0" name="Picture 29">
                <a:extLst>
                  <a:ext uri="{FF2B5EF4-FFF2-40B4-BE49-F238E27FC236}">
                    <a16:creationId xmlns:a16="http://schemas.microsoft.com/office/drawing/2014/main" id="{0CE19AFE-B78E-8E87-F6BB-62CE236855BD}"/>
                  </a:ext>
                  <a:ext uri="{C183D7F6-B498-43B3-948B-1728B52AA6E4}">
                    <adec:decorative xmlns:adec="http://schemas.microsoft.com/office/drawing/2017/decorative" val="1"/>
                  </a:ext>
                </a:extLst>
              </p:cNvPr>
              <p:cNvPicPr>
                <a:picLocks noChangeAspect="1"/>
              </p:cNvPicPr>
              <p:nvPr/>
            </p:nvPicPr>
            <p:blipFill rotWithShape="1">
              <a:blip r:embed="rId8"/>
              <a:srcRect r="50403"/>
              <a:stretch/>
            </p:blipFill>
            <p:spPr>
              <a:xfrm rot="660645">
                <a:off x="8345104" y="1184342"/>
                <a:ext cx="2677262" cy="5221395"/>
              </a:xfrm>
              <a:prstGeom prst="rect">
                <a:avLst/>
              </a:prstGeom>
            </p:spPr>
          </p:pic>
          <p:pic>
            <p:nvPicPr>
              <p:cNvPr id="31" name="Picture 30">
                <a:extLst>
                  <a:ext uri="{FF2B5EF4-FFF2-40B4-BE49-F238E27FC236}">
                    <a16:creationId xmlns:a16="http://schemas.microsoft.com/office/drawing/2014/main" id="{98EF0B21-9CE4-318B-985E-AB1FB72C4F9C}"/>
                  </a:ext>
                  <a:ext uri="{C183D7F6-B498-43B3-948B-1728B52AA6E4}">
                    <adec:decorative xmlns:adec="http://schemas.microsoft.com/office/drawing/2017/decorative" val="1"/>
                  </a:ext>
                </a:extLst>
              </p:cNvPr>
              <p:cNvPicPr>
                <a:picLocks noChangeAspect="1"/>
              </p:cNvPicPr>
              <p:nvPr/>
            </p:nvPicPr>
            <p:blipFill rotWithShape="1">
              <a:blip r:embed="rId8"/>
              <a:srcRect l="50000"/>
              <a:stretch/>
            </p:blipFill>
            <p:spPr>
              <a:xfrm rot="20911531">
                <a:off x="6929755" y="2881767"/>
                <a:ext cx="1476416" cy="2947066"/>
              </a:xfrm>
              <a:prstGeom prst="rect">
                <a:avLst/>
              </a:prstGeom>
            </p:spPr>
          </p:pic>
          <p:pic>
            <p:nvPicPr>
              <p:cNvPr id="32" name="Picture 31">
                <a:extLst>
                  <a:ext uri="{FF2B5EF4-FFF2-40B4-BE49-F238E27FC236}">
                    <a16:creationId xmlns:a16="http://schemas.microsoft.com/office/drawing/2014/main" id="{19407878-FA94-6806-0CC3-C97BD6A0F2DE}"/>
                  </a:ext>
                  <a:ext uri="{C183D7F6-B498-43B3-948B-1728B52AA6E4}">
                    <adec:decorative xmlns:adec="http://schemas.microsoft.com/office/drawing/2017/decorative" val="1"/>
                  </a:ext>
                </a:extLst>
              </p:cNvPr>
              <p:cNvPicPr>
                <a:picLocks noChangeAspect="1"/>
              </p:cNvPicPr>
              <p:nvPr/>
            </p:nvPicPr>
            <p:blipFill>
              <a:blip r:embed="rId9"/>
              <a:stretch>
                <a:fillRect/>
              </a:stretch>
            </p:blipFill>
            <p:spPr>
              <a:xfrm rot="2277492" flipH="1">
                <a:off x="10670496" y="5401144"/>
                <a:ext cx="455732" cy="455732"/>
              </a:xfrm>
              <a:prstGeom prst="rect">
                <a:avLst/>
              </a:prstGeom>
            </p:spPr>
          </p:pic>
          <p:pic>
            <p:nvPicPr>
              <p:cNvPr id="33" name="Picture 32">
                <a:extLst>
                  <a:ext uri="{FF2B5EF4-FFF2-40B4-BE49-F238E27FC236}">
                    <a16:creationId xmlns:a16="http://schemas.microsoft.com/office/drawing/2014/main" id="{92AD5224-3FA6-59AE-0352-939A2170F196}"/>
                  </a:ext>
                  <a:ext uri="{C183D7F6-B498-43B3-948B-1728B52AA6E4}">
                    <adec:decorative xmlns:adec="http://schemas.microsoft.com/office/drawing/2017/decorative" val="1"/>
                  </a:ext>
                </a:extLst>
              </p:cNvPr>
              <p:cNvPicPr>
                <a:picLocks noChangeAspect="1"/>
              </p:cNvPicPr>
              <p:nvPr/>
            </p:nvPicPr>
            <p:blipFill>
              <a:blip r:embed="rId10"/>
              <a:stretch>
                <a:fillRect/>
              </a:stretch>
            </p:blipFill>
            <p:spPr>
              <a:xfrm rot="1800568" flipH="1">
                <a:off x="10998354" y="3612182"/>
                <a:ext cx="503213" cy="503213"/>
              </a:xfrm>
              <a:prstGeom prst="rect">
                <a:avLst/>
              </a:prstGeom>
            </p:spPr>
          </p:pic>
          <p:pic>
            <p:nvPicPr>
              <p:cNvPr id="35" name="Picture 34">
                <a:extLst>
                  <a:ext uri="{FF2B5EF4-FFF2-40B4-BE49-F238E27FC236}">
                    <a16:creationId xmlns:a16="http://schemas.microsoft.com/office/drawing/2014/main" id="{45A31DEA-9700-A86D-E710-011BC7DF4C52}"/>
                  </a:ext>
                  <a:ext uri="{C183D7F6-B498-43B3-948B-1728B52AA6E4}">
                    <adec:decorative xmlns:adec="http://schemas.microsoft.com/office/drawing/2017/decorative" val="1"/>
                  </a:ext>
                </a:extLst>
              </p:cNvPr>
              <p:cNvPicPr>
                <a:picLocks noChangeAspect="1"/>
              </p:cNvPicPr>
              <p:nvPr/>
            </p:nvPicPr>
            <p:blipFill>
              <a:blip r:embed="rId11"/>
              <a:stretch>
                <a:fillRect/>
              </a:stretch>
            </p:blipFill>
            <p:spPr>
              <a:xfrm rot="1245417">
                <a:off x="11170503" y="4194892"/>
                <a:ext cx="533467" cy="533467"/>
              </a:xfrm>
              <a:prstGeom prst="rect">
                <a:avLst/>
              </a:prstGeom>
            </p:spPr>
          </p:pic>
          <p:pic>
            <p:nvPicPr>
              <p:cNvPr id="36" name="Picture 35">
                <a:extLst>
                  <a:ext uri="{FF2B5EF4-FFF2-40B4-BE49-F238E27FC236}">
                    <a16:creationId xmlns:a16="http://schemas.microsoft.com/office/drawing/2014/main" id="{92B958A9-FE16-F9CA-559E-5FDA8F92CDD8}"/>
                  </a:ext>
                  <a:ext uri="{C183D7F6-B498-43B3-948B-1728B52AA6E4}">
                    <adec:decorative xmlns:adec="http://schemas.microsoft.com/office/drawing/2017/decorative" val="1"/>
                  </a:ext>
                </a:extLst>
              </p:cNvPr>
              <p:cNvPicPr>
                <a:picLocks noChangeAspect="1"/>
              </p:cNvPicPr>
              <p:nvPr/>
            </p:nvPicPr>
            <p:blipFill>
              <a:blip r:embed="rId11"/>
              <a:stretch>
                <a:fillRect/>
              </a:stretch>
            </p:blipFill>
            <p:spPr>
              <a:xfrm flipH="1" flipV="1">
                <a:off x="9997475" y="5759096"/>
                <a:ext cx="533467" cy="533467"/>
              </a:xfrm>
              <a:prstGeom prst="rect">
                <a:avLst/>
              </a:prstGeom>
            </p:spPr>
          </p:pic>
          <p:pic>
            <p:nvPicPr>
              <p:cNvPr id="37" name="Graphic 36">
                <a:extLst>
                  <a:ext uri="{FF2B5EF4-FFF2-40B4-BE49-F238E27FC236}">
                    <a16:creationId xmlns:a16="http://schemas.microsoft.com/office/drawing/2014/main" id="{23563C26-071E-3782-B46C-B08DEF2D510E}"/>
                  </a:ext>
                  <a:ext uri="{C183D7F6-B498-43B3-948B-1728B52AA6E4}">
                    <adec:decorative xmlns:adec="http://schemas.microsoft.com/office/drawing/2017/decorative" val="1"/>
                  </a:ext>
                </a:extLst>
              </p:cNvPr>
              <p:cNvPicPr>
                <a:picLocks noChangeAspect="1"/>
              </p:cNvPicPr>
              <p:nvPr/>
            </p:nvPicPr>
            <p:blipFill>
              <a:blip r:embed="rId12">
                <a:extLst>
                  <a:ext uri="{96DAC541-7B7A-43D3-8B79-37D633B846F1}">
                    <asvg:svgBlip xmlns:asvg="http://schemas.microsoft.com/office/drawing/2016/SVG/main" r:embed="rId13"/>
                  </a:ext>
                </a:extLst>
              </a:blip>
              <a:stretch>
                <a:fillRect/>
              </a:stretch>
            </p:blipFill>
            <p:spPr>
              <a:xfrm>
                <a:off x="11027058" y="4830916"/>
                <a:ext cx="525761" cy="525761"/>
              </a:xfrm>
              <a:prstGeom prst="rect">
                <a:avLst/>
              </a:prstGeom>
            </p:spPr>
          </p:pic>
          <p:pic>
            <p:nvPicPr>
              <p:cNvPr id="38" name="Picture 37">
                <a:extLst>
                  <a:ext uri="{FF2B5EF4-FFF2-40B4-BE49-F238E27FC236}">
                    <a16:creationId xmlns:a16="http://schemas.microsoft.com/office/drawing/2014/main" id="{EEE73244-786C-640E-1430-9C909007A86B}"/>
                  </a:ext>
                  <a:ext uri="{C183D7F6-B498-43B3-948B-1728B52AA6E4}">
                    <adec:decorative xmlns:adec="http://schemas.microsoft.com/office/drawing/2017/decorative" val="1"/>
                  </a:ext>
                </a:extLst>
              </p:cNvPr>
              <p:cNvPicPr>
                <a:picLocks noChangeAspect="1"/>
              </p:cNvPicPr>
              <p:nvPr/>
            </p:nvPicPr>
            <p:blipFill>
              <a:blip r:embed="rId9"/>
              <a:stretch>
                <a:fillRect/>
              </a:stretch>
            </p:blipFill>
            <p:spPr>
              <a:xfrm rot="19322508">
                <a:off x="6704435" y="5448651"/>
                <a:ext cx="331025" cy="331025"/>
              </a:xfrm>
              <a:prstGeom prst="rect">
                <a:avLst/>
              </a:prstGeom>
            </p:spPr>
          </p:pic>
          <p:pic>
            <p:nvPicPr>
              <p:cNvPr id="39" name="Picture 38">
                <a:extLst>
                  <a:ext uri="{FF2B5EF4-FFF2-40B4-BE49-F238E27FC236}">
                    <a16:creationId xmlns:a16="http://schemas.microsoft.com/office/drawing/2014/main" id="{912CFFA4-D8A9-AD0B-26C7-5D315BBADB4B}"/>
                  </a:ext>
                  <a:ext uri="{C183D7F6-B498-43B3-948B-1728B52AA6E4}">
                    <adec:decorative xmlns:adec="http://schemas.microsoft.com/office/drawing/2017/decorative" val="1"/>
                  </a:ext>
                </a:extLst>
              </p:cNvPr>
              <p:cNvPicPr>
                <a:picLocks noChangeAspect="1"/>
              </p:cNvPicPr>
              <p:nvPr/>
            </p:nvPicPr>
            <p:blipFill>
              <a:blip r:embed="rId10"/>
              <a:stretch>
                <a:fillRect/>
              </a:stretch>
            </p:blipFill>
            <p:spPr>
              <a:xfrm rot="19799432">
                <a:off x="6433474" y="4186434"/>
                <a:ext cx="365512" cy="365512"/>
              </a:xfrm>
              <a:prstGeom prst="rect">
                <a:avLst/>
              </a:prstGeom>
            </p:spPr>
          </p:pic>
          <p:pic>
            <p:nvPicPr>
              <p:cNvPr id="40" name="Picture 39">
                <a:extLst>
                  <a:ext uri="{FF2B5EF4-FFF2-40B4-BE49-F238E27FC236}">
                    <a16:creationId xmlns:a16="http://schemas.microsoft.com/office/drawing/2014/main" id="{3EACE47E-3F93-B1C1-133F-F18CCCE86C73}"/>
                  </a:ext>
                  <a:ext uri="{C183D7F6-B498-43B3-948B-1728B52AA6E4}">
                    <adec:decorative xmlns:adec="http://schemas.microsoft.com/office/drawing/2017/decorative" val="1"/>
                  </a:ext>
                </a:extLst>
              </p:cNvPr>
              <p:cNvPicPr>
                <a:picLocks noChangeAspect="1"/>
              </p:cNvPicPr>
              <p:nvPr/>
            </p:nvPicPr>
            <p:blipFill>
              <a:blip r:embed="rId11"/>
              <a:stretch>
                <a:fillRect/>
              </a:stretch>
            </p:blipFill>
            <p:spPr>
              <a:xfrm rot="20354583" flipH="1">
                <a:off x="6369995" y="4595394"/>
                <a:ext cx="387488" cy="387488"/>
              </a:xfrm>
              <a:prstGeom prst="rect">
                <a:avLst/>
              </a:prstGeom>
            </p:spPr>
          </p:pic>
          <p:pic>
            <p:nvPicPr>
              <p:cNvPr id="41" name="Picture 40">
                <a:extLst>
                  <a:ext uri="{FF2B5EF4-FFF2-40B4-BE49-F238E27FC236}">
                    <a16:creationId xmlns:a16="http://schemas.microsoft.com/office/drawing/2014/main" id="{E7630B02-A0AF-E619-146B-4C80285CFBD8}"/>
                  </a:ext>
                  <a:ext uri="{C183D7F6-B498-43B3-948B-1728B52AA6E4}">
                    <adec:decorative xmlns:adec="http://schemas.microsoft.com/office/drawing/2017/decorative" val="1"/>
                  </a:ext>
                </a:extLst>
              </p:cNvPr>
              <p:cNvPicPr>
                <a:picLocks noChangeAspect="1"/>
              </p:cNvPicPr>
              <p:nvPr/>
            </p:nvPicPr>
            <p:blipFill>
              <a:blip r:embed="rId11"/>
              <a:stretch>
                <a:fillRect/>
              </a:stretch>
            </p:blipFill>
            <p:spPr>
              <a:xfrm flipV="1">
                <a:off x="7059722" y="5844957"/>
                <a:ext cx="387488" cy="387488"/>
              </a:xfrm>
              <a:prstGeom prst="rect">
                <a:avLst/>
              </a:prstGeom>
            </p:spPr>
          </p:pic>
          <p:pic>
            <p:nvPicPr>
              <p:cNvPr id="42" name="Graphic 41">
                <a:extLst>
                  <a:ext uri="{FF2B5EF4-FFF2-40B4-BE49-F238E27FC236}">
                    <a16:creationId xmlns:a16="http://schemas.microsoft.com/office/drawing/2014/main" id="{26D2DE1E-B9F6-616E-D7FC-262F9AB1C1C9}"/>
                  </a:ext>
                  <a:ext uri="{C183D7F6-B498-43B3-948B-1728B52AA6E4}">
                    <adec:decorative xmlns:adec="http://schemas.microsoft.com/office/drawing/2017/decorative" val="1"/>
                  </a:ext>
                </a:extLst>
              </p:cNvPr>
              <p:cNvPicPr>
                <a:picLocks noChangeAspect="1"/>
              </p:cNvPicPr>
              <p:nvPr/>
            </p:nvPicPr>
            <p:blipFill>
              <a:blip r:embed="rId12">
                <a:extLst>
                  <a:ext uri="{96DAC541-7B7A-43D3-8B79-37D633B846F1}">
                    <asvg:svgBlip xmlns:asvg="http://schemas.microsoft.com/office/drawing/2016/SVG/main" r:embed="rId13"/>
                  </a:ext>
                </a:extLst>
              </a:blip>
              <a:stretch>
                <a:fillRect/>
              </a:stretch>
            </p:blipFill>
            <p:spPr>
              <a:xfrm flipH="1">
                <a:off x="6422260" y="5077942"/>
                <a:ext cx="381890" cy="381890"/>
              </a:xfrm>
              <a:prstGeom prst="rect">
                <a:avLst/>
              </a:prstGeom>
            </p:spPr>
          </p:pic>
        </p:grpSp>
        <p:sp>
          <p:nvSpPr>
            <p:cNvPr id="46" name="Rectangle: Rounded Corners 45">
              <a:extLst>
                <a:ext uri="{FF2B5EF4-FFF2-40B4-BE49-F238E27FC236}">
                  <a16:creationId xmlns:a16="http://schemas.microsoft.com/office/drawing/2014/main" id="{A68CE04E-A22C-98EB-3D60-507CD26122D5}"/>
                </a:ext>
              </a:extLst>
            </p:cNvPr>
            <p:cNvSpPr/>
            <p:nvPr/>
          </p:nvSpPr>
          <p:spPr>
            <a:xfrm>
              <a:off x="2340076" y="2916578"/>
              <a:ext cx="7288284" cy="1167284"/>
            </a:xfrm>
            <a:prstGeom prst="roundRect">
              <a:avLst/>
            </a:prstGeom>
            <a:solidFill>
              <a:srgbClr val="FF0000">
                <a:alpha val="10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457200" indent="-457200">
                <a:buFont typeface="Arial" panose="020B0604020202020204" pitchFamily="34" charset="0"/>
                <a:buChar char="•"/>
              </a:pPr>
              <a:r>
                <a:rPr lang="fi-FI" sz="2000" b="1" dirty="0" err="1">
                  <a:solidFill>
                    <a:schemeClr val="tx1"/>
                  </a:solidFill>
                </a:rPr>
                <a:t>Adolescents</a:t>
              </a:r>
              <a:r>
                <a:rPr lang="fi-FI" sz="2000" b="1" dirty="0">
                  <a:solidFill>
                    <a:schemeClr val="tx1"/>
                  </a:solidFill>
                </a:rPr>
                <a:t> </a:t>
              </a:r>
              <a:r>
                <a:rPr lang="fi-FI" sz="2000" b="1" dirty="0" err="1">
                  <a:solidFill>
                    <a:schemeClr val="tx1"/>
                  </a:solidFill>
                </a:rPr>
                <a:t>do</a:t>
              </a:r>
              <a:r>
                <a:rPr lang="fi-FI" sz="2000" b="1" dirty="0">
                  <a:solidFill>
                    <a:schemeClr val="tx1"/>
                  </a:solidFill>
                </a:rPr>
                <a:t> </a:t>
              </a:r>
              <a:r>
                <a:rPr lang="fi-FI" sz="2000" b="1" dirty="0" err="1">
                  <a:solidFill>
                    <a:schemeClr val="tx1"/>
                  </a:solidFill>
                </a:rPr>
                <a:t>compare</a:t>
              </a:r>
              <a:r>
                <a:rPr lang="fi-FI" sz="2000" b="1" dirty="0">
                  <a:solidFill>
                    <a:schemeClr val="tx1"/>
                  </a:solidFill>
                </a:rPr>
                <a:t> </a:t>
              </a:r>
              <a:r>
                <a:rPr lang="fi-FI" sz="2000" b="1" dirty="0" err="1">
                  <a:solidFill>
                    <a:schemeClr val="tx1"/>
                  </a:solidFill>
                </a:rPr>
                <a:t>their</a:t>
              </a:r>
              <a:r>
                <a:rPr lang="fi-FI" sz="2000" b="1" dirty="0">
                  <a:solidFill>
                    <a:schemeClr val="tx1"/>
                  </a:solidFill>
                </a:rPr>
                <a:t> </a:t>
              </a:r>
              <a:r>
                <a:rPr lang="fi-FI" sz="2000" b="1" dirty="0" err="1">
                  <a:solidFill>
                    <a:schemeClr val="tx1"/>
                  </a:solidFill>
                </a:rPr>
                <a:t>achievements</a:t>
              </a:r>
              <a:r>
                <a:rPr lang="fi-FI" sz="2000" b="1" dirty="0">
                  <a:solidFill>
                    <a:schemeClr val="tx1"/>
                  </a:solidFill>
                </a:rPr>
                <a:t> </a:t>
              </a:r>
              <a:r>
                <a:rPr lang="fi-FI" sz="2000" b="1" dirty="0" err="1">
                  <a:solidFill>
                    <a:schemeClr val="tx1"/>
                  </a:solidFill>
                </a:rPr>
                <a:t>following</a:t>
              </a:r>
              <a:r>
                <a:rPr lang="fi-FI" sz="2000" b="1" dirty="0">
                  <a:solidFill>
                    <a:schemeClr val="tx1"/>
                  </a:solidFill>
                </a:rPr>
                <a:t> GI/E </a:t>
              </a:r>
              <a:r>
                <a:rPr lang="fi-FI" sz="2000" b="1" dirty="0" err="1">
                  <a:solidFill>
                    <a:schemeClr val="tx1"/>
                  </a:solidFill>
                </a:rPr>
                <a:t>pattern</a:t>
              </a:r>
              <a:r>
                <a:rPr lang="fi-FI" sz="2000" b="1" dirty="0">
                  <a:solidFill>
                    <a:schemeClr val="tx1"/>
                  </a:solidFill>
                </a:rPr>
                <a:t> to </a:t>
              </a:r>
              <a:r>
                <a:rPr lang="fi-FI" sz="2000" b="1" dirty="0" err="1">
                  <a:solidFill>
                    <a:schemeClr val="tx1"/>
                  </a:solidFill>
                </a:rPr>
                <a:t>form</a:t>
              </a:r>
              <a:r>
                <a:rPr lang="fi-FI" sz="2000" b="1" dirty="0">
                  <a:solidFill>
                    <a:schemeClr val="tx1"/>
                  </a:solidFill>
                </a:rPr>
                <a:t> </a:t>
              </a:r>
              <a:r>
                <a:rPr lang="fi-FI" sz="2000" b="1" dirty="0" err="1">
                  <a:solidFill>
                    <a:schemeClr val="tx1"/>
                  </a:solidFill>
                </a:rPr>
                <a:t>their</a:t>
              </a:r>
              <a:r>
                <a:rPr lang="fi-FI" sz="2000" b="1" dirty="0">
                  <a:solidFill>
                    <a:schemeClr val="tx1"/>
                  </a:solidFill>
                </a:rPr>
                <a:t> </a:t>
              </a:r>
              <a:r>
                <a:rPr lang="fi-FI" sz="2000" b="1" dirty="0" err="1">
                  <a:solidFill>
                    <a:schemeClr val="tx1"/>
                  </a:solidFill>
                </a:rPr>
                <a:t>values</a:t>
              </a:r>
              <a:r>
                <a:rPr lang="fi-FI" sz="2000" b="1" dirty="0">
                  <a:solidFill>
                    <a:schemeClr val="tx1"/>
                  </a:solidFill>
                </a:rPr>
                <a:t> and </a:t>
              </a:r>
              <a:r>
                <a:rPr lang="fi-FI" sz="2000" b="1" dirty="0" err="1">
                  <a:solidFill>
                    <a:schemeClr val="tx1"/>
                  </a:solidFill>
                </a:rPr>
                <a:t>self-concept</a:t>
              </a:r>
              <a:r>
                <a:rPr lang="fi-FI" sz="2000" b="1" dirty="0">
                  <a:solidFill>
                    <a:schemeClr val="tx1"/>
                  </a:solidFill>
                </a:rPr>
                <a:t> of </a:t>
              </a:r>
              <a:r>
                <a:rPr lang="fi-FI" sz="2000" b="1" dirty="0" err="1">
                  <a:solidFill>
                    <a:schemeClr val="tx1"/>
                  </a:solidFill>
                </a:rPr>
                <a:t>ability</a:t>
              </a:r>
              <a:r>
                <a:rPr lang="fi-FI" sz="2000" dirty="0">
                  <a:solidFill>
                    <a:schemeClr val="tx1"/>
                  </a:solidFill>
                </a:rPr>
                <a:t>,</a:t>
              </a:r>
              <a:endParaRPr lang="fi-FI" dirty="0">
                <a:solidFill>
                  <a:schemeClr val="tx1"/>
                </a:solidFill>
              </a:endParaRPr>
            </a:p>
            <a:p>
              <a:pPr marL="914400" lvl="1" indent="-457200">
                <a:buFont typeface="Arial" panose="020B0604020202020204" pitchFamily="34" charset="0"/>
                <a:buChar char="•"/>
              </a:pPr>
              <a:r>
                <a:rPr lang="fi-FI" i="1" dirty="0" err="1">
                  <a:solidFill>
                    <a:schemeClr val="tx1"/>
                  </a:solidFill>
                </a:rPr>
                <a:t>but</a:t>
              </a:r>
              <a:r>
                <a:rPr lang="fi-FI" i="1" dirty="0">
                  <a:solidFill>
                    <a:schemeClr val="tx1"/>
                  </a:solidFill>
                </a:rPr>
                <a:t> </a:t>
              </a:r>
              <a:r>
                <a:rPr lang="fi-FI" i="1" dirty="0" err="1">
                  <a:solidFill>
                    <a:schemeClr val="tx1"/>
                  </a:solidFill>
                </a:rPr>
                <a:t>also</a:t>
              </a:r>
              <a:r>
                <a:rPr lang="fi-FI" i="1" dirty="0">
                  <a:solidFill>
                    <a:schemeClr val="tx1"/>
                  </a:solidFill>
                </a:rPr>
                <a:t> </a:t>
              </a:r>
              <a:r>
                <a:rPr lang="fi-FI" i="1" dirty="0" err="1">
                  <a:solidFill>
                    <a:schemeClr val="tx1"/>
                  </a:solidFill>
                </a:rPr>
                <a:t>influenced</a:t>
              </a:r>
              <a:r>
                <a:rPr lang="fi-FI" i="1" dirty="0">
                  <a:solidFill>
                    <a:schemeClr val="tx1"/>
                  </a:solidFill>
                </a:rPr>
                <a:t> </a:t>
              </a:r>
              <a:r>
                <a:rPr lang="fi-FI" i="1" dirty="0" err="1">
                  <a:solidFill>
                    <a:schemeClr val="tx1"/>
                  </a:solidFill>
                </a:rPr>
                <a:t>by</a:t>
              </a:r>
              <a:r>
                <a:rPr lang="fi-FI" i="1" dirty="0">
                  <a:solidFill>
                    <a:schemeClr val="tx1"/>
                  </a:solidFill>
                </a:rPr>
                <a:t> </a:t>
              </a:r>
              <a:r>
                <a:rPr lang="fi-FI" i="1" dirty="0" err="1">
                  <a:solidFill>
                    <a:schemeClr val="tx1"/>
                  </a:solidFill>
                </a:rPr>
                <a:t>gendered</a:t>
              </a:r>
              <a:r>
                <a:rPr lang="fi-FI" i="1" dirty="0">
                  <a:solidFill>
                    <a:schemeClr val="tx1"/>
                  </a:solidFill>
                </a:rPr>
                <a:t> </a:t>
              </a:r>
              <a:r>
                <a:rPr lang="fi-FI" i="1" dirty="0" err="1">
                  <a:solidFill>
                    <a:schemeClr val="tx1"/>
                  </a:solidFill>
                </a:rPr>
                <a:t>factors</a:t>
              </a:r>
              <a:r>
                <a:rPr lang="fi-FI" i="1" dirty="0">
                  <a:solidFill>
                    <a:schemeClr val="tx1"/>
                  </a:solidFill>
                </a:rPr>
                <a:t> </a:t>
              </a:r>
              <a:r>
                <a:rPr lang="fi-FI" i="1" dirty="0" err="1">
                  <a:solidFill>
                    <a:schemeClr val="tx1"/>
                  </a:solidFill>
                </a:rPr>
                <a:t>beyond</a:t>
              </a:r>
              <a:r>
                <a:rPr lang="fi-FI" i="1" dirty="0">
                  <a:solidFill>
                    <a:schemeClr val="tx1"/>
                  </a:solidFill>
                </a:rPr>
                <a:t> </a:t>
              </a:r>
              <a:r>
                <a:rPr lang="fi-FI" i="1" dirty="0" err="1">
                  <a:solidFill>
                    <a:schemeClr val="tx1"/>
                  </a:solidFill>
                </a:rPr>
                <a:t>achievement</a:t>
              </a:r>
              <a:endParaRPr lang="fi-FI" i="1" dirty="0">
                <a:solidFill>
                  <a:schemeClr val="tx1"/>
                </a:solidFill>
              </a:endParaRPr>
            </a:p>
          </p:txBody>
        </p:sp>
      </p:grpSp>
    </p:spTree>
    <p:extLst>
      <p:ext uri="{BB962C8B-B14F-4D97-AF65-F5344CB8AC3E}">
        <p14:creationId xmlns:p14="http://schemas.microsoft.com/office/powerpoint/2010/main" val="734877248"/>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left)">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50"/>
                                        </p:tgtEl>
                                        <p:attrNameLst>
                                          <p:attrName>style.visibility</p:attrName>
                                        </p:attrNameLst>
                                      </p:cBhvr>
                                      <p:to>
                                        <p:strVal val="visible"/>
                                      </p:to>
                                    </p:set>
                                    <p:animEffect transition="in" filter="fade">
                                      <p:cBhvr>
                                        <p:cTn id="12" dur="1000"/>
                                        <p:tgtEl>
                                          <p:spTgt spid="50"/>
                                        </p:tgtEl>
                                      </p:cBhvr>
                                    </p:animEffect>
                                    <p:anim calcmode="lin" valueType="num">
                                      <p:cBhvr>
                                        <p:cTn id="13" dur="1000" fill="hold"/>
                                        <p:tgtEl>
                                          <p:spTgt spid="50"/>
                                        </p:tgtEl>
                                        <p:attrNameLst>
                                          <p:attrName>ppt_x</p:attrName>
                                        </p:attrNameLst>
                                      </p:cBhvr>
                                      <p:tavLst>
                                        <p:tav tm="0">
                                          <p:val>
                                            <p:strVal val="#ppt_x"/>
                                          </p:val>
                                        </p:tav>
                                        <p:tav tm="100000">
                                          <p:val>
                                            <p:strVal val="#ppt_x"/>
                                          </p:val>
                                        </p:tav>
                                      </p:tavLst>
                                    </p:anim>
                                    <p:anim calcmode="lin" valueType="num">
                                      <p:cBhvr>
                                        <p:cTn id="14" dur="1000" fill="hold"/>
                                        <p:tgtEl>
                                          <p:spTgt spid="50"/>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49"/>
                                        </p:tgtEl>
                                        <p:attrNameLst>
                                          <p:attrName>style.visibility</p:attrName>
                                        </p:attrNameLst>
                                      </p:cBhvr>
                                      <p:to>
                                        <p:strVal val="visible"/>
                                      </p:to>
                                    </p:set>
                                    <p:animEffect transition="in" filter="fade">
                                      <p:cBhvr>
                                        <p:cTn id="19" dur="1000"/>
                                        <p:tgtEl>
                                          <p:spTgt spid="49"/>
                                        </p:tgtEl>
                                      </p:cBhvr>
                                    </p:animEffect>
                                    <p:anim calcmode="lin" valueType="num">
                                      <p:cBhvr>
                                        <p:cTn id="20" dur="1000" fill="hold"/>
                                        <p:tgtEl>
                                          <p:spTgt spid="49"/>
                                        </p:tgtEl>
                                        <p:attrNameLst>
                                          <p:attrName>ppt_x</p:attrName>
                                        </p:attrNameLst>
                                      </p:cBhvr>
                                      <p:tavLst>
                                        <p:tav tm="0">
                                          <p:val>
                                            <p:strVal val="#ppt_x"/>
                                          </p:val>
                                        </p:tav>
                                        <p:tav tm="100000">
                                          <p:val>
                                            <p:strVal val="#ppt_x"/>
                                          </p:val>
                                        </p:tav>
                                      </p:tavLst>
                                    </p:anim>
                                    <p:anim calcmode="lin" valueType="num">
                                      <p:cBhvr>
                                        <p:cTn id="21" dur="1000" fill="hold"/>
                                        <p:tgtEl>
                                          <p:spTgt spid="49"/>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2" presetClass="entr" presetSubtype="8" fill="hold" grpId="0" nodeType="clickEffect">
                                  <p:stCondLst>
                                    <p:cond delay="0"/>
                                  </p:stCondLst>
                                  <p:childTnLst>
                                    <p:set>
                                      <p:cBhvr>
                                        <p:cTn id="25" dur="1" fill="hold">
                                          <p:stCondLst>
                                            <p:cond delay="0"/>
                                          </p:stCondLst>
                                        </p:cTn>
                                        <p:tgtEl>
                                          <p:spTgt spid="51"/>
                                        </p:tgtEl>
                                        <p:attrNameLst>
                                          <p:attrName>style.visibility</p:attrName>
                                        </p:attrNameLst>
                                      </p:cBhvr>
                                      <p:to>
                                        <p:strVal val="visible"/>
                                      </p:to>
                                    </p:set>
                                    <p:animEffect transition="in" filter="wipe(left)">
                                      <p:cBhvr>
                                        <p:cTn id="26" dur="500"/>
                                        <p:tgtEl>
                                          <p:spTgt spid="51"/>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8" fill="hold" nodeType="clickEffect">
                                  <p:stCondLst>
                                    <p:cond delay="0"/>
                                  </p:stCondLst>
                                  <p:childTnLst>
                                    <p:set>
                                      <p:cBhvr>
                                        <p:cTn id="30" dur="1" fill="hold">
                                          <p:stCondLst>
                                            <p:cond delay="0"/>
                                          </p:stCondLst>
                                        </p:cTn>
                                        <p:tgtEl>
                                          <p:spTgt spid="51">
                                            <p:txEl>
                                              <p:pRg st="4" end="4"/>
                                            </p:txEl>
                                          </p:spTgt>
                                        </p:tgtEl>
                                        <p:attrNameLst>
                                          <p:attrName>style.visibility</p:attrName>
                                        </p:attrNameLst>
                                      </p:cBhvr>
                                      <p:to>
                                        <p:strVal val="visible"/>
                                      </p:to>
                                    </p:set>
                                    <p:animEffect transition="in" filter="wipe(left)">
                                      <p:cBhvr>
                                        <p:cTn id="31" dur="500"/>
                                        <p:tgtEl>
                                          <p:spTgt spid="51">
                                            <p:txEl>
                                              <p:pRg st="4" end="4"/>
                                            </p:txEl>
                                          </p:spTgt>
                                        </p:tgtEl>
                                      </p:cBhvr>
                                    </p:animEffect>
                                  </p:childTnLst>
                                </p:cTn>
                              </p:par>
                              <p:par>
                                <p:cTn id="32" presetID="22" presetClass="entr" presetSubtype="8" fill="hold" nodeType="withEffect">
                                  <p:stCondLst>
                                    <p:cond delay="0"/>
                                  </p:stCondLst>
                                  <p:childTnLst>
                                    <p:set>
                                      <p:cBhvr>
                                        <p:cTn id="33" dur="1" fill="hold">
                                          <p:stCondLst>
                                            <p:cond delay="0"/>
                                          </p:stCondLst>
                                        </p:cTn>
                                        <p:tgtEl>
                                          <p:spTgt spid="51">
                                            <p:txEl>
                                              <p:pRg st="5" end="5"/>
                                            </p:txEl>
                                          </p:spTgt>
                                        </p:tgtEl>
                                        <p:attrNameLst>
                                          <p:attrName>style.visibility</p:attrName>
                                        </p:attrNameLst>
                                      </p:cBhvr>
                                      <p:to>
                                        <p:strVal val="visible"/>
                                      </p:to>
                                    </p:set>
                                    <p:animEffect transition="in" filter="wipe(left)">
                                      <p:cBhvr>
                                        <p:cTn id="34" dur="500"/>
                                        <p:tgtEl>
                                          <p:spTgt spid="51">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 grpId="0" animBg="1"/>
      <p:bldP spid="6"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01895A9E-0298-4E88-8DEE-7804E9EC59C5}"/>
              </a:ext>
            </a:extLst>
          </p:cNvPr>
          <p:cNvSpPr>
            <a:spLocks noGrp="1"/>
          </p:cNvSpPr>
          <p:nvPr>
            <p:ph type="body" sz="quarter" idx="11"/>
          </p:nvPr>
        </p:nvSpPr>
        <p:spPr>
          <a:xfrm>
            <a:off x="605482" y="1268567"/>
            <a:ext cx="6230747" cy="5090983"/>
          </a:xfrm>
        </p:spPr>
        <p:txBody>
          <a:bodyPr/>
          <a:lstStyle/>
          <a:p>
            <a:pPr marL="358775" indent="-358775"/>
            <a:r>
              <a:rPr lang="en-US" sz="1100" dirty="0">
                <a:effectLst/>
              </a:rPr>
              <a:t>Eccles, J. S., Adler, T. F., Futterman, R., Goff, S. B., </a:t>
            </a:r>
            <a:r>
              <a:rPr lang="en-US" sz="1100" dirty="0" err="1">
                <a:effectLst/>
              </a:rPr>
              <a:t>Kaczala</a:t>
            </a:r>
            <a:r>
              <a:rPr lang="en-US" sz="1100" dirty="0">
                <a:effectLst/>
              </a:rPr>
              <a:t>, C. M., </a:t>
            </a:r>
            <a:r>
              <a:rPr lang="en-US" sz="1100" dirty="0" err="1">
                <a:effectLst/>
              </a:rPr>
              <a:t>Meece</a:t>
            </a:r>
            <a:r>
              <a:rPr lang="en-US" sz="1100" dirty="0">
                <a:effectLst/>
              </a:rPr>
              <a:t>, J. L., &amp; Midgley, C. (1983). Expectancies, values, and academic behavior. In J. T. Spence (Ed.), </a:t>
            </a:r>
            <a:r>
              <a:rPr lang="en-US" sz="1100" i="1" dirty="0">
                <a:effectLst/>
              </a:rPr>
              <a:t>Achievement and Achievement Motives</a:t>
            </a:r>
            <a:r>
              <a:rPr lang="en-US" sz="1100" dirty="0">
                <a:effectLst/>
              </a:rPr>
              <a:t> (pp. 75–138). W. H. Freeman and Company.</a:t>
            </a:r>
          </a:p>
          <a:p>
            <a:pPr marL="358775" indent="-358775"/>
            <a:r>
              <a:rPr lang="en-US" sz="1100" dirty="0">
                <a:effectLst/>
              </a:rPr>
              <a:t>Eccles, J. S., &amp; </a:t>
            </a:r>
            <a:r>
              <a:rPr lang="en-US" sz="1100" dirty="0" err="1">
                <a:effectLst/>
              </a:rPr>
              <a:t>Wigfield</a:t>
            </a:r>
            <a:r>
              <a:rPr lang="en-US" sz="1100" dirty="0">
                <a:effectLst/>
              </a:rPr>
              <a:t>, A. (2020). From expectancy-value theory to situated expectancy-value theory: A developmental, social cognitive, and sociocultural perspective on motivation. </a:t>
            </a:r>
            <a:r>
              <a:rPr lang="en-US" sz="1100" i="1" dirty="0">
                <a:effectLst/>
              </a:rPr>
              <a:t>Contemporary Educational Psychology</a:t>
            </a:r>
            <a:r>
              <a:rPr lang="en-US" sz="1100" dirty="0">
                <a:effectLst/>
              </a:rPr>
              <a:t>, </a:t>
            </a:r>
            <a:r>
              <a:rPr lang="en-US" sz="1100" i="1" dirty="0">
                <a:effectLst/>
              </a:rPr>
              <a:t>61</a:t>
            </a:r>
            <a:r>
              <a:rPr lang="en-US" sz="1100" dirty="0">
                <a:effectLst/>
              </a:rPr>
              <a:t>, 101859. </a:t>
            </a:r>
            <a:r>
              <a:rPr lang="en-US" sz="1100" dirty="0">
                <a:effectLst/>
                <a:hlinkClick r:id="rId2"/>
              </a:rPr>
              <a:t>https://doi.org/10.1016/j.cedpsych.2020.101859</a:t>
            </a:r>
            <a:endParaRPr lang="en-US" sz="1100" dirty="0">
              <a:effectLst/>
            </a:endParaRPr>
          </a:p>
          <a:p>
            <a:pPr marL="358775" indent="-358775"/>
            <a:r>
              <a:rPr lang="en-US" sz="1100" dirty="0">
                <a:effectLst/>
              </a:rPr>
              <a:t>Fredricks, J. A., &amp; Eccles, J. S. (2005). Family socialization, gender, motivation, and competitive sports involvement. Journal of Sport &amp; Exercise Psychology, 27, 3–31</a:t>
            </a:r>
          </a:p>
          <a:p>
            <a:pPr marL="358775" indent="-358775"/>
            <a:r>
              <a:rPr lang="en-US" sz="1100" dirty="0">
                <a:effectLst/>
              </a:rPr>
              <a:t>Frome, P. M., &amp; Eccles, J. S. (1998). Parents' influence on children's achievement-related perceptions. Journal of Personality and Social Psychology, 74(2), 435–452. </a:t>
            </a:r>
            <a:r>
              <a:rPr lang="en-US" sz="1100" dirty="0">
                <a:effectLst/>
                <a:hlinkClick r:id="rId3"/>
              </a:rPr>
              <a:t>https://doi.org/10.1037/0022-3514.74.2.435</a:t>
            </a:r>
            <a:endParaRPr lang="en-US" sz="1100" dirty="0">
              <a:effectLst/>
            </a:endParaRPr>
          </a:p>
          <a:p>
            <a:pPr marL="358775" indent="-358775"/>
            <a:r>
              <a:rPr lang="en-US" sz="1100" dirty="0">
                <a:effectLst/>
              </a:rPr>
              <a:t>Jacobs, J. E., &amp; Eccles, J. S. (1992). The impact of mothers' gender-role stereotypic beliefs on mothers' and children's ability perceptions. Journal of Personality and Social Psychology, 63(6), 932–944. </a:t>
            </a:r>
            <a:r>
              <a:rPr lang="en-US" sz="1100" dirty="0">
                <a:effectLst/>
                <a:hlinkClick r:id="rId4"/>
              </a:rPr>
              <a:t>https://doi.org/10.1037/0022-3514.63.6.932</a:t>
            </a:r>
            <a:endParaRPr lang="en-US" sz="1100" dirty="0">
              <a:effectLst/>
            </a:endParaRPr>
          </a:p>
          <a:p>
            <a:pPr marL="358775" indent="-358775"/>
            <a:r>
              <a:rPr lang="en-US" sz="1100" dirty="0" err="1">
                <a:effectLst/>
              </a:rPr>
              <a:t>Möller</a:t>
            </a:r>
            <a:r>
              <a:rPr lang="en-US" sz="1100" dirty="0">
                <a:effectLst/>
              </a:rPr>
              <a:t>, J. (2016). The generalized internal/external frame of reference model: An extension to dimensional comparison theory. Frontline Learning Research, 4(4), 1–11. </a:t>
            </a:r>
            <a:r>
              <a:rPr lang="en-US" sz="1100" dirty="0">
                <a:effectLst/>
                <a:hlinkClick r:id="rId5"/>
              </a:rPr>
              <a:t>https://doi.org/10.14786/flr.v4i2.169</a:t>
            </a:r>
            <a:endParaRPr lang="en-US" sz="1100" dirty="0">
              <a:effectLst/>
            </a:endParaRPr>
          </a:p>
          <a:p>
            <a:pPr marL="358775" indent="-358775"/>
            <a:r>
              <a:rPr lang="en-US" sz="1100" dirty="0" err="1">
                <a:effectLst/>
              </a:rPr>
              <a:t>Möller</a:t>
            </a:r>
            <a:r>
              <a:rPr lang="en-US" sz="1100" dirty="0">
                <a:effectLst/>
              </a:rPr>
              <a:t>, J., &amp; Marsh, H. W. (2013). Dimensional comparison theory. Psychological Review, 120(3), 544–560. https://doi.org/10.1037/a0032459</a:t>
            </a:r>
          </a:p>
          <a:p>
            <a:pPr marL="358775" indent="-358775"/>
            <a:r>
              <a:rPr lang="en-US" sz="1100" dirty="0">
                <a:effectLst/>
              </a:rPr>
              <a:t>Simpkins, S. D., Fredricks, J. A., &amp; Eccles, J. S. (2012). Charting the Eccles’ expectancy-value model from mothers’ beliefs in childhood to youths’ activities in adolescence. Developmental Psychology, 48(4), 1019–1032. </a:t>
            </a:r>
            <a:r>
              <a:rPr lang="en-US" sz="1100" dirty="0">
                <a:effectLst/>
                <a:hlinkClick r:id="rId6"/>
              </a:rPr>
              <a:t>https://doi.org/10.1037/a0027468</a:t>
            </a:r>
            <a:endParaRPr lang="en-US" sz="1100" dirty="0">
              <a:effectLst/>
            </a:endParaRPr>
          </a:p>
          <a:p>
            <a:pPr marL="358775" indent="-358775"/>
            <a:r>
              <a:rPr lang="en-US" sz="1100" dirty="0" err="1">
                <a:effectLst/>
              </a:rPr>
              <a:t>Wigfield</a:t>
            </a:r>
            <a:r>
              <a:rPr lang="en-US" sz="1100" dirty="0">
                <a:effectLst/>
              </a:rPr>
              <a:t>, A., Eccles, J. S., &amp; </a:t>
            </a:r>
            <a:r>
              <a:rPr lang="en-US" sz="1100" dirty="0" err="1">
                <a:effectLst/>
              </a:rPr>
              <a:t>Möller</a:t>
            </a:r>
            <a:r>
              <a:rPr lang="en-US" sz="1100" dirty="0">
                <a:effectLst/>
              </a:rPr>
              <a:t>, J. (2020). How Dimensional Comparisons Help to Understand Linkages Between Expectancies, Values, Performance, and Choice. Educational Psychology Review, 32(3), 657–680. https://doi.org/10.1007/s10648-020-09524-2</a:t>
            </a:r>
          </a:p>
          <a:p>
            <a:pPr marL="358775" indent="-358775"/>
            <a:endParaRPr lang="en-US" sz="1100" dirty="0">
              <a:effectLst/>
            </a:endParaRPr>
          </a:p>
        </p:txBody>
      </p:sp>
      <p:sp>
        <p:nvSpPr>
          <p:cNvPr id="10" name="Title 9">
            <a:extLst>
              <a:ext uri="{FF2B5EF4-FFF2-40B4-BE49-F238E27FC236}">
                <a16:creationId xmlns:a16="http://schemas.microsoft.com/office/drawing/2014/main" id="{16DDF610-80FA-4FD5-8366-A398783B8CCA}"/>
              </a:ext>
            </a:extLst>
          </p:cNvPr>
          <p:cNvSpPr>
            <a:spLocks noGrp="1"/>
          </p:cNvSpPr>
          <p:nvPr>
            <p:ph type="title"/>
          </p:nvPr>
        </p:nvSpPr>
        <p:spPr>
          <a:xfrm>
            <a:off x="670956" y="365125"/>
            <a:ext cx="10682844" cy="843091"/>
          </a:xfrm>
        </p:spPr>
        <p:txBody>
          <a:bodyPr/>
          <a:lstStyle/>
          <a:p>
            <a:pPr algn="ctr"/>
            <a:r>
              <a:rPr lang="en-US" dirty="0"/>
              <a:t>References &amp; Acknowledgements</a:t>
            </a:r>
          </a:p>
        </p:txBody>
      </p:sp>
      <p:sp>
        <p:nvSpPr>
          <p:cNvPr id="11" name="Text Placeholder 2">
            <a:extLst>
              <a:ext uri="{FF2B5EF4-FFF2-40B4-BE49-F238E27FC236}">
                <a16:creationId xmlns:a16="http://schemas.microsoft.com/office/drawing/2014/main" id="{E5781E44-B806-441A-8078-AD08888A7751}"/>
              </a:ext>
            </a:extLst>
          </p:cNvPr>
          <p:cNvSpPr txBox="1">
            <a:spLocks/>
          </p:cNvSpPr>
          <p:nvPr/>
        </p:nvSpPr>
        <p:spPr>
          <a:xfrm>
            <a:off x="7588248" y="4171488"/>
            <a:ext cx="3405620" cy="1281472"/>
          </a:xfrm>
          <a:prstGeom prst="rect">
            <a:avLst/>
          </a:prstGeom>
        </p:spPr>
        <p:txBody>
          <a:bodyPr vert="horz" lIns="91440" tIns="45720" rIns="91440" bIns="45720" rtlCol="0">
            <a:noAutofit/>
          </a:bodyPr>
          <a:lstStyle>
            <a:lvl1pPr marL="0" indent="0" algn="l" defTabSz="914400" rtl="0" eaLnBrk="1" latinLnBrk="0" hangingPunct="1">
              <a:lnSpc>
                <a:spcPct val="100000"/>
              </a:lnSpc>
              <a:spcBef>
                <a:spcPts val="1000"/>
              </a:spcBef>
              <a:buFont typeface="Arial" panose="020B0604020202020204" pitchFamily="34" charset="0"/>
              <a:buNone/>
              <a:defRPr sz="1200"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1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1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1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1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900" dirty="0">
                <a:latin typeface="Abadi Extra Light" panose="020B0204020104020204" pitchFamily="34" charset="0"/>
              </a:rPr>
              <a:t>Boy icons created by </a:t>
            </a:r>
            <a:r>
              <a:rPr lang="en-US" sz="900" dirty="0" err="1">
                <a:latin typeface="Abadi Extra Light" panose="020B0204020104020204" pitchFamily="34" charset="0"/>
              </a:rPr>
              <a:t>Freepik</a:t>
            </a:r>
            <a:r>
              <a:rPr lang="en-US" sz="900" dirty="0">
                <a:latin typeface="Abadi Extra Light" panose="020B0204020104020204" pitchFamily="34" charset="0"/>
              </a:rPr>
              <a:t> – </a:t>
            </a:r>
            <a:r>
              <a:rPr lang="en-US" sz="900" dirty="0" err="1">
                <a:latin typeface="Abadi Extra Light" panose="020B0204020104020204" pitchFamily="34" charset="0"/>
              </a:rPr>
              <a:t>Flaticon</a:t>
            </a:r>
            <a:endParaRPr lang="en-US" sz="900" dirty="0">
              <a:latin typeface="Abadi Extra Light" panose="020B0204020104020204" pitchFamily="34" charset="0"/>
            </a:endParaRPr>
          </a:p>
          <a:p>
            <a:r>
              <a:rPr lang="en-US" sz="900" dirty="0">
                <a:latin typeface="Abadi Extra Light" panose="020B0204020104020204" pitchFamily="34" charset="0"/>
              </a:rPr>
              <a:t>Idea icons created by </a:t>
            </a:r>
            <a:r>
              <a:rPr lang="en-US" sz="900" dirty="0" err="1">
                <a:latin typeface="Abadi Extra Light" panose="020B0204020104020204" pitchFamily="34" charset="0"/>
              </a:rPr>
              <a:t>Freepik</a:t>
            </a:r>
            <a:r>
              <a:rPr lang="en-US" sz="900" dirty="0">
                <a:latin typeface="Abadi Extra Light" panose="020B0204020104020204" pitchFamily="34" charset="0"/>
              </a:rPr>
              <a:t> - </a:t>
            </a:r>
            <a:r>
              <a:rPr lang="en-US" sz="900" dirty="0" err="1">
                <a:latin typeface="Abadi Extra Light" panose="020B0204020104020204" pitchFamily="34" charset="0"/>
              </a:rPr>
              <a:t>Flaticon</a:t>
            </a:r>
            <a:endParaRPr lang="en-US" sz="900" dirty="0">
              <a:latin typeface="Abadi Extra Light" panose="020B0204020104020204" pitchFamily="34" charset="0"/>
            </a:endParaRPr>
          </a:p>
          <a:p>
            <a:r>
              <a:rPr lang="en-US" sz="900" dirty="0">
                <a:latin typeface="Abadi Extra Light" panose="020B0204020104020204" pitchFamily="34" charset="0"/>
              </a:rPr>
              <a:t>Review icons created by Aldo Cervantes – </a:t>
            </a:r>
            <a:r>
              <a:rPr lang="en-US" sz="900" dirty="0" err="1">
                <a:latin typeface="Abadi Extra Light" panose="020B0204020104020204" pitchFamily="34" charset="0"/>
              </a:rPr>
              <a:t>Flaticon</a:t>
            </a:r>
            <a:endParaRPr lang="en-US" sz="900" dirty="0">
              <a:latin typeface="Abadi Extra Light" panose="020B0204020104020204" pitchFamily="34" charset="0"/>
            </a:endParaRPr>
          </a:p>
          <a:p>
            <a:r>
              <a:rPr lang="en-US" sz="900" dirty="0">
                <a:latin typeface="Abadi Extra Light" panose="020B0204020104020204" pitchFamily="34" charset="0"/>
              </a:rPr>
              <a:t>School-elements-black-line-icon designed by </a:t>
            </a:r>
            <a:r>
              <a:rPr lang="en-US" sz="900" dirty="0" err="1">
                <a:latin typeface="Abadi Extra Light" panose="020B0204020104020204" pitchFamily="34" charset="0"/>
              </a:rPr>
              <a:t>ibrandify</a:t>
            </a:r>
            <a:r>
              <a:rPr lang="en-US" sz="900" dirty="0">
                <a:latin typeface="Abadi Extra Light" panose="020B0204020104020204" pitchFamily="34" charset="0"/>
              </a:rPr>
              <a:t> - </a:t>
            </a:r>
            <a:r>
              <a:rPr lang="en-US" sz="900" dirty="0" err="1">
                <a:latin typeface="Abadi Extra Light" panose="020B0204020104020204" pitchFamily="34" charset="0"/>
              </a:rPr>
              <a:t>Freepik</a:t>
            </a:r>
            <a:endParaRPr lang="en-US" sz="900" dirty="0">
              <a:latin typeface="Abadi Extra Light" panose="020B0204020104020204" pitchFamily="34" charset="0"/>
            </a:endParaRPr>
          </a:p>
          <a:p>
            <a:r>
              <a:rPr lang="en-US" sz="900" dirty="0">
                <a:latin typeface="Abadi Extra Light" panose="020B0204020104020204" pitchFamily="34" charset="0"/>
              </a:rPr>
              <a:t>Thumbs up icons created by </a:t>
            </a:r>
            <a:r>
              <a:rPr lang="en-US" sz="900" dirty="0" err="1">
                <a:latin typeface="Abadi Extra Light" panose="020B0204020104020204" pitchFamily="34" charset="0"/>
              </a:rPr>
              <a:t>vectorspoint</a:t>
            </a:r>
            <a:r>
              <a:rPr lang="en-US" sz="900" dirty="0">
                <a:latin typeface="Abadi Extra Light" panose="020B0204020104020204" pitchFamily="34" charset="0"/>
              </a:rPr>
              <a:t> - </a:t>
            </a:r>
            <a:r>
              <a:rPr lang="en-US" sz="900" dirty="0" err="1">
                <a:latin typeface="Abadi Extra Light" panose="020B0204020104020204" pitchFamily="34" charset="0"/>
              </a:rPr>
              <a:t>Flaticon</a:t>
            </a:r>
            <a:endParaRPr lang="en-US" sz="900" dirty="0">
              <a:latin typeface="Abadi Extra Light" panose="020B0204020104020204" pitchFamily="34" charset="0"/>
            </a:endParaRPr>
          </a:p>
        </p:txBody>
      </p:sp>
      <p:sp>
        <p:nvSpPr>
          <p:cNvPr id="12" name="Rectangle 11">
            <a:extLst>
              <a:ext uri="{FF2B5EF4-FFF2-40B4-BE49-F238E27FC236}">
                <a16:creationId xmlns:a16="http://schemas.microsoft.com/office/drawing/2014/main" id="{7B6F7FD7-FEBC-4B34-8C2C-512445D079B5}"/>
              </a:ext>
            </a:extLst>
          </p:cNvPr>
          <p:cNvSpPr/>
          <p:nvPr/>
        </p:nvSpPr>
        <p:spPr>
          <a:xfrm rot="10800000" flipV="1">
            <a:off x="7406116" y="1309817"/>
            <a:ext cx="3769884" cy="2639786"/>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p>
          <a:p>
            <a:pPr algn="ctr"/>
            <a:endParaRPr lang="en-GB" sz="1600" dirty="0"/>
          </a:p>
          <a:p>
            <a:pPr algn="ctr"/>
            <a:endParaRPr lang="en-GB" sz="1600" dirty="0"/>
          </a:p>
          <a:p>
            <a:pPr algn="ctr"/>
            <a:r>
              <a:rPr lang="en-GB" sz="1600" dirty="0"/>
              <a:t>This project has received funding from the European Union’s Horizon 2020 research and innovation programme under the </a:t>
            </a:r>
          </a:p>
          <a:p>
            <a:pPr algn="ctr"/>
            <a:r>
              <a:rPr lang="en-GB" sz="1600" dirty="0"/>
              <a:t>Marie </a:t>
            </a:r>
            <a:r>
              <a:rPr lang="en-GB" sz="1600" dirty="0" err="1"/>
              <a:t>Skłodowska</a:t>
            </a:r>
            <a:r>
              <a:rPr lang="en-GB" sz="1600" dirty="0"/>
              <a:t>-Curie grant agreement No 953326.</a:t>
            </a:r>
            <a:endParaRPr lang="en-FI" sz="1600" dirty="0"/>
          </a:p>
        </p:txBody>
      </p:sp>
      <p:pic>
        <p:nvPicPr>
          <p:cNvPr id="13" name="Picture 12" descr="A blue flag with yellow stars&#10;&#10;Description automatically generated with low confidence">
            <a:extLst>
              <a:ext uri="{FF2B5EF4-FFF2-40B4-BE49-F238E27FC236}">
                <a16:creationId xmlns:a16="http://schemas.microsoft.com/office/drawing/2014/main" id="{C3205D1C-F616-4208-8C98-65A9F3A32682}"/>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rot="10800000" flipV="1">
            <a:off x="8685652" y="1425929"/>
            <a:ext cx="1210812" cy="798434"/>
          </a:xfrm>
          <a:prstGeom prst="rect">
            <a:avLst/>
          </a:prstGeom>
        </p:spPr>
      </p:pic>
    </p:spTree>
    <p:extLst>
      <p:ext uri="{BB962C8B-B14F-4D97-AF65-F5344CB8AC3E}">
        <p14:creationId xmlns:p14="http://schemas.microsoft.com/office/powerpoint/2010/main" val="16709207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7" name="Text Placeholder 16">
            <a:extLst>
              <a:ext uri="{FF2B5EF4-FFF2-40B4-BE49-F238E27FC236}">
                <a16:creationId xmlns:a16="http://schemas.microsoft.com/office/drawing/2014/main" id="{6A44816B-378D-41B5-84D7-39CECE2E452E}"/>
              </a:ext>
            </a:extLst>
          </p:cNvPr>
          <p:cNvSpPr>
            <a:spLocks noGrp="1"/>
          </p:cNvSpPr>
          <p:nvPr>
            <p:ph type="body" sz="quarter" idx="11"/>
          </p:nvPr>
        </p:nvSpPr>
        <p:spPr>
          <a:xfrm>
            <a:off x="2669232" y="1517927"/>
            <a:ext cx="8856606" cy="1568075"/>
          </a:xfrm>
        </p:spPr>
        <p:txBody>
          <a:bodyPr/>
          <a:lstStyle/>
          <a:p>
            <a:pPr marL="285750" indent="-285750">
              <a:spcBef>
                <a:spcPts val="0"/>
              </a:spcBef>
              <a:buFont typeface="Arial" panose="020B0604020202020204" pitchFamily="34" charset="0"/>
              <a:buChar char="•"/>
            </a:pPr>
            <a:r>
              <a:rPr lang="en-US" sz="1800" dirty="0"/>
              <a:t>"How good is this child at </a:t>
            </a:r>
            <a:r>
              <a:rPr lang="en-US" sz="1800" b="1" dirty="0">
                <a:solidFill>
                  <a:schemeClr val="accent4"/>
                </a:solidFill>
              </a:rPr>
              <a:t>math</a:t>
            </a:r>
            <a:r>
              <a:rPr lang="en-US" sz="1800" b="1" dirty="0"/>
              <a:t> </a:t>
            </a:r>
            <a:r>
              <a:rPr lang="en-US" sz="1800" dirty="0"/>
              <a:t>[</a:t>
            </a:r>
            <a:r>
              <a:rPr lang="en-US" sz="1800" b="1" dirty="0">
                <a:solidFill>
                  <a:schemeClr val="accent6"/>
                </a:solidFill>
              </a:rPr>
              <a:t>Finnish</a:t>
            </a:r>
            <a:r>
              <a:rPr lang="en-US" sz="1800" dirty="0"/>
              <a:t>]?"</a:t>
            </a:r>
          </a:p>
          <a:p>
            <a:pPr marL="285750" indent="-285750">
              <a:spcBef>
                <a:spcPts val="0"/>
              </a:spcBef>
              <a:buFont typeface="Arial" panose="020B0604020202020204" pitchFamily="34" charset="0"/>
              <a:buChar char="•"/>
            </a:pPr>
            <a:r>
              <a:rPr lang="en-US" sz="1800" dirty="0"/>
              <a:t>"Compared with other children, how much talent does this child have in </a:t>
            </a:r>
            <a:r>
              <a:rPr lang="en-US" sz="1800" b="1" dirty="0">
                <a:solidFill>
                  <a:schemeClr val="accent4"/>
                </a:solidFill>
              </a:rPr>
              <a:t>math </a:t>
            </a:r>
            <a:r>
              <a:rPr lang="en-US" sz="1800" dirty="0"/>
              <a:t>[</a:t>
            </a:r>
            <a:r>
              <a:rPr lang="en-US" sz="1800" b="1" dirty="0">
                <a:solidFill>
                  <a:schemeClr val="accent6"/>
                </a:solidFill>
              </a:rPr>
              <a:t>Finnish</a:t>
            </a:r>
            <a:r>
              <a:rPr lang="en-US" sz="1800" dirty="0"/>
              <a:t>]?“</a:t>
            </a:r>
          </a:p>
          <a:p>
            <a:pPr marL="285750" indent="-285750">
              <a:spcBef>
                <a:spcPts val="0"/>
              </a:spcBef>
              <a:buFont typeface="Arial" panose="020B0604020202020204" pitchFamily="34" charset="0"/>
              <a:buChar char="•"/>
            </a:pPr>
            <a:r>
              <a:rPr lang="en-US" sz="1800" dirty="0"/>
              <a:t>"How well do you think this child will do in </a:t>
            </a:r>
            <a:r>
              <a:rPr lang="en-US" sz="1800" b="1" dirty="0">
                <a:solidFill>
                  <a:schemeClr val="accent4"/>
                </a:solidFill>
              </a:rPr>
              <a:t>math</a:t>
            </a:r>
            <a:r>
              <a:rPr lang="en-US" sz="1800" dirty="0">
                <a:solidFill>
                  <a:schemeClr val="accent4"/>
                </a:solidFill>
              </a:rPr>
              <a:t> </a:t>
            </a:r>
            <a:r>
              <a:rPr lang="en-US" sz="1800" dirty="0"/>
              <a:t>[</a:t>
            </a:r>
            <a:r>
              <a:rPr lang="en-US" sz="1800" b="1" dirty="0">
                <a:solidFill>
                  <a:schemeClr val="accent6"/>
                </a:solidFill>
              </a:rPr>
              <a:t>Finnish</a:t>
            </a:r>
            <a:r>
              <a:rPr lang="en-US" sz="1800" dirty="0"/>
              <a:t>] next year?"</a:t>
            </a:r>
          </a:p>
          <a:p>
            <a:pPr marL="285750" indent="-285750">
              <a:spcBef>
                <a:spcPts val="0"/>
              </a:spcBef>
              <a:buFont typeface="Arial" panose="020B0604020202020204" pitchFamily="34" charset="0"/>
              <a:buChar char="•"/>
            </a:pPr>
            <a:r>
              <a:rPr lang="en-US" sz="1800" dirty="0"/>
              <a:t>"How important is it to you that this child does well in </a:t>
            </a:r>
            <a:r>
              <a:rPr lang="en-US" sz="1800" b="1" dirty="0">
                <a:solidFill>
                  <a:schemeClr val="accent4"/>
                </a:solidFill>
              </a:rPr>
              <a:t>math </a:t>
            </a:r>
            <a:r>
              <a:rPr lang="en-US" sz="1800" dirty="0"/>
              <a:t>[</a:t>
            </a:r>
            <a:r>
              <a:rPr lang="en-US" sz="1800" b="1" dirty="0">
                <a:solidFill>
                  <a:schemeClr val="accent6"/>
                </a:solidFill>
              </a:rPr>
              <a:t>Finnish</a:t>
            </a:r>
            <a:r>
              <a:rPr lang="en-US" sz="1800" dirty="0"/>
              <a:t>]?"</a:t>
            </a:r>
          </a:p>
          <a:p>
            <a:pPr marL="285750" indent="-285750">
              <a:spcBef>
                <a:spcPts val="0"/>
              </a:spcBef>
              <a:buFont typeface="Arial" panose="020B0604020202020204" pitchFamily="34" charset="0"/>
              <a:buChar char="•"/>
            </a:pPr>
            <a:r>
              <a:rPr lang="en-US" sz="1800" dirty="0"/>
              <a:t>"How useful do you think </a:t>
            </a:r>
            <a:r>
              <a:rPr lang="en-US" sz="1800" b="1" dirty="0">
                <a:solidFill>
                  <a:schemeClr val="accent4"/>
                </a:solidFill>
              </a:rPr>
              <a:t>math</a:t>
            </a:r>
            <a:r>
              <a:rPr lang="en-US" sz="1800" dirty="0">
                <a:solidFill>
                  <a:schemeClr val="accent4"/>
                </a:solidFill>
              </a:rPr>
              <a:t> </a:t>
            </a:r>
            <a:r>
              <a:rPr lang="en-US" sz="1800" dirty="0"/>
              <a:t>[</a:t>
            </a:r>
            <a:r>
              <a:rPr lang="en-US" sz="1800" b="1" dirty="0">
                <a:solidFill>
                  <a:schemeClr val="accent6"/>
                </a:solidFill>
              </a:rPr>
              <a:t>Finnish</a:t>
            </a:r>
            <a:r>
              <a:rPr lang="en-US" sz="1800" dirty="0"/>
              <a:t>] will be to this child in the future?"</a:t>
            </a:r>
          </a:p>
        </p:txBody>
      </p:sp>
      <p:sp>
        <p:nvSpPr>
          <p:cNvPr id="34" name="Title 33">
            <a:extLst>
              <a:ext uri="{FF2B5EF4-FFF2-40B4-BE49-F238E27FC236}">
                <a16:creationId xmlns:a16="http://schemas.microsoft.com/office/drawing/2014/main" id="{F28D01B5-A5BC-45A3-8718-13BDC694F21C}"/>
              </a:ext>
            </a:extLst>
          </p:cNvPr>
          <p:cNvSpPr>
            <a:spLocks noGrp="1"/>
          </p:cNvSpPr>
          <p:nvPr>
            <p:ph type="title"/>
          </p:nvPr>
        </p:nvSpPr>
        <p:spPr>
          <a:xfrm>
            <a:off x="2886999" y="345460"/>
            <a:ext cx="6260690" cy="1325563"/>
          </a:xfrm>
        </p:spPr>
        <p:txBody>
          <a:bodyPr/>
          <a:lstStyle/>
          <a:p>
            <a:pPr algn="ctr"/>
            <a:r>
              <a:rPr lang="en-US" dirty="0"/>
              <a:t>Parents’ (academic) beliefs</a:t>
            </a:r>
          </a:p>
        </p:txBody>
      </p:sp>
      <p:sp>
        <p:nvSpPr>
          <p:cNvPr id="2" name="Oval 1">
            <a:extLst>
              <a:ext uri="{FF2B5EF4-FFF2-40B4-BE49-F238E27FC236}">
                <a16:creationId xmlns:a16="http://schemas.microsoft.com/office/drawing/2014/main" id="{E5FAD6CD-D1B8-87DF-28E3-A3069E42EB4F}"/>
              </a:ext>
            </a:extLst>
          </p:cNvPr>
          <p:cNvSpPr/>
          <p:nvPr/>
        </p:nvSpPr>
        <p:spPr>
          <a:xfrm>
            <a:off x="-393406" y="-574902"/>
            <a:ext cx="2876867" cy="2876867"/>
          </a:xfrm>
          <a:prstGeom prst="ellipse">
            <a:avLst/>
          </a:prstGeom>
          <a:solidFill>
            <a:srgbClr val="0070C0">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descr="Icon&#10;&#10;Description automatically generated">
            <a:extLst>
              <a:ext uri="{FF2B5EF4-FFF2-40B4-BE49-F238E27FC236}">
                <a16:creationId xmlns:a16="http://schemas.microsoft.com/office/drawing/2014/main" id="{3E0F7878-3A7A-92AC-3456-7876E182CD61}"/>
              </a:ext>
            </a:extLst>
          </p:cNvPr>
          <p:cNvPicPr>
            <a:picLocks noChangeAspect="1"/>
          </p:cNvPicPr>
          <p:nvPr/>
        </p:nvPicPr>
        <p:blipFill>
          <a:blip r:embed="rId3"/>
          <a:stretch>
            <a:fillRect/>
          </a:stretch>
        </p:blipFill>
        <p:spPr>
          <a:xfrm>
            <a:off x="88107" y="-37916"/>
            <a:ext cx="1952128" cy="1952128"/>
          </a:xfrm>
          <a:prstGeom prst="rect">
            <a:avLst/>
          </a:prstGeom>
        </p:spPr>
      </p:pic>
      <p:sp>
        <p:nvSpPr>
          <p:cNvPr id="4" name="Text Placeholder 16">
            <a:extLst>
              <a:ext uri="{FF2B5EF4-FFF2-40B4-BE49-F238E27FC236}">
                <a16:creationId xmlns:a16="http://schemas.microsoft.com/office/drawing/2014/main" id="{498E5A9D-E3D2-B988-647C-82816FD65BAB}"/>
              </a:ext>
            </a:extLst>
          </p:cNvPr>
          <p:cNvSpPr txBox="1">
            <a:spLocks/>
          </p:cNvSpPr>
          <p:nvPr/>
        </p:nvSpPr>
        <p:spPr>
          <a:xfrm>
            <a:off x="9833714" y="2913937"/>
            <a:ext cx="2104420" cy="511034"/>
          </a:xfrm>
          <a:prstGeom prst="rect">
            <a:avLst/>
          </a:prstGeom>
        </p:spPr>
        <p:txBody>
          <a:bodyPr vert="horz" lIns="0" tIns="45720" rIns="0" bIns="45720" rtlCol="0">
            <a:noAutofit/>
          </a:bodyPr>
          <a:lstStyle>
            <a:lvl1pPr marL="0" indent="0" algn="l" defTabSz="914400" rtl="0" eaLnBrk="1" latinLnBrk="0" hangingPunct="1">
              <a:lnSpc>
                <a:spcPct val="100000"/>
              </a:lnSpc>
              <a:spcBef>
                <a:spcPts val="1000"/>
              </a:spcBef>
              <a:buFont typeface="Arial" panose="020B0604020202020204" pitchFamily="34" charset="0"/>
              <a:buNone/>
              <a:defRPr sz="1100"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1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1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1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1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r">
              <a:spcBef>
                <a:spcPts val="0"/>
              </a:spcBef>
            </a:pPr>
            <a:r>
              <a:rPr lang="en-US" dirty="0"/>
              <a:t>(Fredricks &amp; Eccles, 2005, </a:t>
            </a:r>
          </a:p>
          <a:p>
            <a:pPr algn="r">
              <a:spcBef>
                <a:spcPts val="0"/>
              </a:spcBef>
            </a:pPr>
            <a:r>
              <a:rPr lang="en-US" dirty="0"/>
              <a:t>Simpkins et al, 2012)</a:t>
            </a:r>
          </a:p>
        </p:txBody>
      </p:sp>
      <p:sp>
        <p:nvSpPr>
          <p:cNvPr id="6" name="TextBox 5">
            <a:extLst>
              <a:ext uri="{FF2B5EF4-FFF2-40B4-BE49-F238E27FC236}">
                <a16:creationId xmlns:a16="http://schemas.microsoft.com/office/drawing/2014/main" id="{C3D01C46-F810-B9CA-6020-8EB5E2AE473A}"/>
              </a:ext>
            </a:extLst>
          </p:cNvPr>
          <p:cNvSpPr txBox="1"/>
          <p:nvPr/>
        </p:nvSpPr>
        <p:spPr>
          <a:xfrm>
            <a:off x="2669232" y="4432291"/>
            <a:ext cx="6292644" cy="1754326"/>
          </a:xfrm>
          <a:prstGeom prst="rect">
            <a:avLst/>
          </a:prstGeom>
          <a:noFill/>
        </p:spPr>
        <p:txBody>
          <a:bodyPr wrap="square">
            <a:spAutoFit/>
          </a:bodyPr>
          <a:lstStyle/>
          <a:p>
            <a:pPr marL="285750" marR="0" indent="-285750">
              <a:spcBef>
                <a:spcPts val="0"/>
              </a:spcBef>
              <a:spcAft>
                <a:spcPts val="0"/>
              </a:spcAft>
              <a:buFont typeface="Arial" panose="020B0604020202020204" pitchFamily="34" charset="0"/>
              <a:buChar char="•"/>
            </a:pPr>
            <a:r>
              <a:rPr lang="en-US" sz="1800" dirty="0">
                <a:effectLst/>
                <a:ea typeface="Calibri" panose="020F0502020204030204" pitchFamily="34" charset="0"/>
                <a:cs typeface="Arial" panose="020B0604020202020204" pitchFamily="34" charset="0"/>
              </a:rPr>
              <a:t>“</a:t>
            </a:r>
            <a:r>
              <a:rPr lang="en-US" sz="1800" b="1" dirty="0">
                <a:solidFill>
                  <a:schemeClr val="accent4"/>
                </a:solidFill>
                <a:effectLst/>
                <a:ea typeface="Calibri" panose="020F0502020204030204" pitchFamily="34" charset="0"/>
                <a:cs typeface="Arial" panose="020B0604020202020204" pitchFamily="34" charset="0"/>
              </a:rPr>
              <a:t>Math</a:t>
            </a:r>
            <a:r>
              <a:rPr lang="en-US" sz="1800" dirty="0">
                <a:effectLst/>
                <a:ea typeface="Calibri" panose="020F0502020204030204" pitchFamily="34" charset="0"/>
                <a:cs typeface="Arial" panose="020B0604020202020204" pitchFamily="34" charset="0"/>
              </a:rPr>
              <a:t> [</a:t>
            </a:r>
            <a:r>
              <a:rPr lang="en-US" sz="1800" b="1" dirty="0">
                <a:solidFill>
                  <a:schemeClr val="accent6"/>
                </a:solidFill>
                <a:effectLst/>
                <a:ea typeface="Calibri" panose="020F0502020204030204" pitchFamily="34" charset="0"/>
                <a:cs typeface="Arial" panose="020B0604020202020204" pitchFamily="34" charset="0"/>
              </a:rPr>
              <a:t>Finnish</a:t>
            </a:r>
            <a:r>
              <a:rPr lang="en-US" sz="1800" dirty="0">
                <a:effectLst/>
                <a:ea typeface="Calibri" panose="020F0502020204030204" pitchFamily="34" charset="0"/>
                <a:cs typeface="Arial" panose="020B0604020202020204" pitchFamily="34" charset="0"/>
              </a:rPr>
              <a:t>] is important to me”</a:t>
            </a:r>
          </a:p>
          <a:p>
            <a:pPr marL="285750" marR="0" indent="-285750">
              <a:spcBef>
                <a:spcPts val="0"/>
              </a:spcBef>
              <a:spcAft>
                <a:spcPts val="0"/>
              </a:spcAft>
              <a:buFont typeface="Arial" panose="020B0604020202020204" pitchFamily="34" charset="0"/>
              <a:buChar char="•"/>
            </a:pPr>
            <a:r>
              <a:rPr lang="en-US" sz="1800" dirty="0">
                <a:effectLst/>
                <a:ea typeface="Calibri" panose="020F0502020204030204" pitchFamily="34" charset="0"/>
                <a:cs typeface="Arial" panose="020B0604020202020204" pitchFamily="34" charset="0"/>
              </a:rPr>
              <a:t>“</a:t>
            </a:r>
            <a:r>
              <a:rPr lang="en-US" sz="1800" b="1" dirty="0">
                <a:solidFill>
                  <a:schemeClr val="accent4"/>
                </a:solidFill>
                <a:effectLst/>
                <a:ea typeface="Calibri" panose="020F0502020204030204" pitchFamily="34" charset="0"/>
                <a:cs typeface="Arial" panose="020B0604020202020204" pitchFamily="34" charset="0"/>
              </a:rPr>
              <a:t>Math</a:t>
            </a:r>
            <a:r>
              <a:rPr lang="en-US" sz="1800" dirty="0">
                <a:effectLst/>
                <a:ea typeface="Calibri" panose="020F0502020204030204" pitchFamily="34" charset="0"/>
                <a:cs typeface="Arial" panose="020B0604020202020204" pitchFamily="34" charset="0"/>
              </a:rPr>
              <a:t> [</a:t>
            </a:r>
            <a:r>
              <a:rPr lang="en-US" sz="1800" b="1" dirty="0">
                <a:solidFill>
                  <a:schemeClr val="accent6"/>
                </a:solidFill>
                <a:effectLst/>
                <a:ea typeface="Calibri" panose="020F0502020204030204" pitchFamily="34" charset="0"/>
                <a:cs typeface="Arial" panose="020B0604020202020204" pitchFamily="34" charset="0"/>
              </a:rPr>
              <a:t>Finnish</a:t>
            </a:r>
            <a:r>
              <a:rPr lang="en-US" sz="1800" dirty="0">
                <a:effectLst/>
                <a:ea typeface="Calibri" panose="020F0502020204030204" pitchFamily="34" charset="0"/>
                <a:cs typeface="Arial" panose="020B0604020202020204" pitchFamily="34" charset="0"/>
              </a:rPr>
              <a:t>] is useful for me”</a:t>
            </a:r>
          </a:p>
          <a:p>
            <a:pPr marL="285750" marR="0" indent="-285750">
              <a:spcBef>
                <a:spcPts val="0"/>
              </a:spcBef>
              <a:spcAft>
                <a:spcPts val="0"/>
              </a:spcAft>
              <a:buFont typeface="Arial" panose="020B0604020202020204" pitchFamily="34" charset="0"/>
              <a:buChar char="•"/>
            </a:pPr>
            <a:r>
              <a:rPr lang="en-US" sz="1800" dirty="0">
                <a:effectLst/>
                <a:ea typeface="Calibri" panose="020F0502020204030204" pitchFamily="34" charset="0"/>
                <a:cs typeface="Arial" panose="020B0604020202020204" pitchFamily="34" charset="0"/>
              </a:rPr>
              <a:t>“</a:t>
            </a:r>
            <a:r>
              <a:rPr lang="en-US" sz="1800" b="1" dirty="0">
                <a:solidFill>
                  <a:schemeClr val="accent4"/>
                </a:solidFill>
                <a:effectLst/>
                <a:ea typeface="Calibri" panose="020F0502020204030204" pitchFamily="34" charset="0"/>
                <a:cs typeface="Arial" panose="020B0604020202020204" pitchFamily="34" charset="0"/>
              </a:rPr>
              <a:t>Math</a:t>
            </a:r>
            <a:r>
              <a:rPr lang="en-US" sz="1800" dirty="0">
                <a:effectLst/>
                <a:ea typeface="Calibri" panose="020F0502020204030204" pitchFamily="34" charset="0"/>
                <a:cs typeface="Arial" panose="020B0604020202020204" pitchFamily="34" charset="0"/>
              </a:rPr>
              <a:t> [</a:t>
            </a:r>
            <a:r>
              <a:rPr lang="en-US" sz="1800" b="1" dirty="0">
                <a:solidFill>
                  <a:schemeClr val="accent6"/>
                </a:solidFill>
                <a:effectLst/>
                <a:ea typeface="Calibri" panose="020F0502020204030204" pitchFamily="34" charset="0"/>
                <a:cs typeface="Arial" panose="020B0604020202020204" pitchFamily="34" charset="0"/>
              </a:rPr>
              <a:t>Finnish</a:t>
            </a:r>
            <a:r>
              <a:rPr lang="en-US" sz="1800" dirty="0">
                <a:effectLst/>
                <a:ea typeface="Calibri" panose="020F0502020204030204" pitchFamily="34" charset="0"/>
                <a:cs typeface="Arial" panose="020B0604020202020204" pitchFamily="34" charset="0"/>
              </a:rPr>
              <a:t>] is interesting to me”</a:t>
            </a:r>
          </a:p>
          <a:p>
            <a:pPr marL="285750" marR="0" indent="-285750">
              <a:spcBef>
                <a:spcPts val="0"/>
              </a:spcBef>
              <a:spcAft>
                <a:spcPts val="0"/>
              </a:spcAft>
              <a:buFont typeface="Arial" panose="020B0604020202020204" pitchFamily="34" charset="0"/>
              <a:buChar char="•"/>
            </a:pPr>
            <a:r>
              <a:rPr lang="en-US" sz="1800" dirty="0">
                <a:effectLst/>
                <a:ea typeface="Calibri" panose="020F0502020204030204" pitchFamily="34" charset="0"/>
                <a:cs typeface="Arial" panose="020B0604020202020204" pitchFamily="34" charset="0"/>
              </a:rPr>
              <a:t>“I feel I’m good at </a:t>
            </a:r>
            <a:r>
              <a:rPr lang="en-US" sz="1800" b="1" dirty="0">
                <a:solidFill>
                  <a:schemeClr val="accent4"/>
                </a:solidFill>
                <a:effectLst/>
                <a:ea typeface="Calibri" panose="020F0502020204030204" pitchFamily="34" charset="0"/>
                <a:cs typeface="Arial" panose="020B0604020202020204" pitchFamily="34" charset="0"/>
              </a:rPr>
              <a:t>Math</a:t>
            </a:r>
            <a:r>
              <a:rPr lang="en-US" sz="1800" dirty="0">
                <a:solidFill>
                  <a:schemeClr val="accent4"/>
                </a:solidFill>
                <a:effectLst/>
                <a:ea typeface="Calibri" panose="020F0502020204030204" pitchFamily="34" charset="0"/>
                <a:cs typeface="Arial" panose="020B0604020202020204" pitchFamily="34" charset="0"/>
              </a:rPr>
              <a:t> </a:t>
            </a:r>
            <a:r>
              <a:rPr lang="en-US" sz="1800" dirty="0">
                <a:effectLst/>
                <a:ea typeface="Calibri" panose="020F0502020204030204" pitchFamily="34" charset="0"/>
                <a:cs typeface="Arial" panose="020B0604020202020204" pitchFamily="34" charset="0"/>
              </a:rPr>
              <a:t>[</a:t>
            </a:r>
            <a:r>
              <a:rPr lang="en-US" sz="1800" b="1" dirty="0">
                <a:solidFill>
                  <a:schemeClr val="accent6"/>
                </a:solidFill>
                <a:effectLst/>
                <a:ea typeface="Calibri" panose="020F0502020204030204" pitchFamily="34" charset="0"/>
                <a:cs typeface="Arial" panose="020B0604020202020204" pitchFamily="34" charset="0"/>
              </a:rPr>
              <a:t>Finnish</a:t>
            </a:r>
            <a:r>
              <a:rPr lang="en-US" sz="1800" dirty="0">
                <a:effectLst/>
                <a:ea typeface="Calibri" panose="020F0502020204030204" pitchFamily="34" charset="0"/>
                <a:cs typeface="Arial" panose="020B0604020202020204" pitchFamily="34" charset="0"/>
              </a:rPr>
              <a:t>]” </a:t>
            </a:r>
          </a:p>
          <a:p>
            <a:pPr marL="285750" marR="0" indent="-285750">
              <a:spcBef>
                <a:spcPts val="0"/>
              </a:spcBef>
              <a:spcAft>
                <a:spcPts val="0"/>
              </a:spcAft>
              <a:buFont typeface="Arial" panose="020B0604020202020204" pitchFamily="34" charset="0"/>
              <a:buChar char="•"/>
              <a:tabLst>
                <a:tab pos="225425" algn="l"/>
              </a:tabLst>
            </a:pPr>
            <a:r>
              <a:rPr lang="en-US" sz="1800" dirty="0">
                <a:effectLst/>
                <a:ea typeface="Calibri" panose="020F0502020204030204" pitchFamily="34" charset="0"/>
                <a:cs typeface="Arial" panose="020B0604020202020204" pitchFamily="34" charset="0"/>
              </a:rPr>
              <a:t>“</a:t>
            </a:r>
            <a:r>
              <a:rPr lang="en-US" sz="1800" b="1" dirty="0">
                <a:solidFill>
                  <a:schemeClr val="accent4"/>
                </a:solidFill>
                <a:effectLst/>
                <a:ea typeface="Calibri" panose="020F0502020204030204" pitchFamily="34" charset="0"/>
                <a:cs typeface="Arial" panose="020B0604020202020204" pitchFamily="34" charset="0"/>
              </a:rPr>
              <a:t>Math</a:t>
            </a:r>
            <a:r>
              <a:rPr lang="en-US" sz="1800" dirty="0">
                <a:effectLst/>
                <a:ea typeface="Calibri" panose="020F0502020204030204" pitchFamily="34" charset="0"/>
                <a:cs typeface="Arial" panose="020B0604020202020204" pitchFamily="34" charset="0"/>
              </a:rPr>
              <a:t> [</a:t>
            </a:r>
            <a:r>
              <a:rPr lang="en-US" sz="1800" b="1" dirty="0">
                <a:solidFill>
                  <a:schemeClr val="accent6"/>
                </a:solidFill>
                <a:effectLst/>
                <a:ea typeface="Calibri" panose="020F0502020204030204" pitchFamily="34" charset="0"/>
                <a:cs typeface="Arial" panose="020B0604020202020204" pitchFamily="34" charset="0"/>
              </a:rPr>
              <a:t>Finnish</a:t>
            </a:r>
            <a:r>
              <a:rPr lang="en-US" sz="1800" dirty="0">
                <a:effectLst/>
                <a:ea typeface="Calibri" panose="020F0502020204030204" pitchFamily="34" charset="0"/>
                <a:cs typeface="Arial" panose="020B0604020202020204" pitchFamily="34" charset="0"/>
              </a:rPr>
              <a:t>] is easy for me”</a:t>
            </a:r>
          </a:p>
          <a:p>
            <a:pPr marL="285750" marR="0" indent="-285750">
              <a:spcBef>
                <a:spcPts val="0"/>
              </a:spcBef>
              <a:spcAft>
                <a:spcPts val="0"/>
              </a:spcAft>
              <a:buFont typeface="Arial" panose="020B0604020202020204" pitchFamily="34" charset="0"/>
              <a:buChar char="•"/>
            </a:pPr>
            <a:r>
              <a:rPr lang="en-US" sz="1800" dirty="0">
                <a:effectLst/>
                <a:ea typeface="Calibri" panose="020F0502020204030204" pitchFamily="34" charset="0"/>
                <a:cs typeface="Arial" panose="020B0604020202020204" pitchFamily="34" charset="0"/>
              </a:rPr>
              <a:t>“</a:t>
            </a:r>
            <a:r>
              <a:rPr lang="en-US" sz="1800" b="1" dirty="0">
                <a:solidFill>
                  <a:schemeClr val="accent4"/>
                </a:solidFill>
                <a:effectLst/>
                <a:ea typeface="Calibri" panose="020F0502020204030204" pitchFamily="34" charset="0"/>
                <a:cs typeface="Arial" panose="020B0604020202020204" pitchFamily="34" charset="0"/>
              </a:rPr>
              <a:t>Math</a:t>
            </a:r>
            <a:r>
              <a:rPr lang="en-US" sz="1800" dirty="0">
                <a:effectLst/>
                <a:ea typeface="Calibri" panose="020F0502020204030204" pitchFamily="34" charset="0"/>
                <a:cs typeface="Arial" panose="020B0604020202020204" pitchFamily="34" charset="0"/>
              </a:rPr>
              <a:t> [</a:t>
            </a:r>
            <a:r>
              <a:rPr lang="en-US" sz="1800" b="1" dirty="0">
                <a:solidFill>
                  <a:schemeClr val="accent6"/>
                </a:solidFill>
                <a:effectLst/>
                <a:ea typeface="Calibri" panose="020F0502020204030204" pitchFamily="34" charset="0"/>
                <a:cs typeface="Arial" panose="020B0604020202020204" pitchFamily="34" charset="0"/>
              </a:rPr>
              <a:t>Finnish</a:t>
            </a:r>
            <a:r>
              <a:rPr lang="en-US" sz="1800" dirty="0">
                <a:effectLst/>
                <a:ea typeface="Calibri" panose="020F0502020204030204" pitchFamily="34" charset="0"/>
                <a:cs typeface="Arial" panose="020B0604020202020204" pitchFamily="34" charset="0"/>
              </a:rPr>
              <a:t>] is exhausting me”</a:t>
            </a:r>
          </a:p>
        </p:txBody>
      </p:sp>
      <p:sp>
        <p:nvSpPr>
          <p:cNvPr id="7" name="Title 33">
            <a:extLst>
              <a:ext uri="{FF2B5EF4-FFF2-40B4-BE49-F238E27FC236}">
                <a16:creationId xmlns:a16="http://schemas.microsoft.com/office/drawing/2014/main" id="{B3DD442E-888C-E2DE-47D0-55F78DEF0936}"/>
              </a:ext>
            </a:extLst>
          </p:cNvPr>
          <p:cNvSpPr txBox="1">
            <a:spLocks/>
          </p:cNvSpPr>
          <p:nvPr/>
        </p:nvSpPr>
        <p:spPr>
          <a:xfrm>
            <a:off x="2778845" y="3296700"/>
            <a:ext cx="676828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dirty="0"/>
              <a:t>Students’ (academic) beliefs</a:t>
            </a:r>
          </a:p>
        </p:txBody>
      </p:sp>
      <p:sp>
        <p:nvSpPr>
          <p:cNvPr id="8" name="Text Placeholder 16">
            <a:extLst>
              <a:ext uri="{FF2B5EF4-FFF2-40B4-BE49-F238E27FC236}">
                <a16:creationId xmlns:a16="http://schemas.microsoft.com/office/drawing/2014/main" id="{3A3DE528-4F3D-8C6F-A471-C059F898653A}"/>
              </a:ext>
            </a:extLst>
          </p:cNvPr>
          <p:cNvSpPr txBox="1">
            <a:spLocks/>
          </p:cNvSpPr>
          <p:nvPr/>
        </p:nvSpPr>
        <p:spPr>
          <a:xfrm>
            <a:off x="9902540" y="6414222"/>
            <a:ext cx="2104420" cy="511034"/>
          </a:xfrm>
          <a:prstGeom prst="rect">
            <a:avLst/>
          </a:prstGeom>
        </p:spPr>
        <p:txBody>
          <a:bodyPr vert="horz" lIns="0" tIns="45720" rIns="0" bIns="45720" rtlCol="0">
            <a:noAutofit/>
          </a:bodyPr>
          <a:lstStyle>
            <a:lvl1pPr marL="0" indent="0" algn="l" defTabSz="914400" rtl="0" eaLnBrk="1" latinLnBrk="0" hangingPunct="1">
              <a:lnSpc>
                <a:spcPct val="100000"/>
              </a:lnSpc>
              <a:spcBef>
                <a:spcPts val="1000"/>
              </a:spcBef>
              <a:buFont typeface="Arial" panose="020B0604020202020204" pitchFamily="34" charset="0"/>
              <a:buNone/>
              <a:defRPr sz="1100"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1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1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1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1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r">
              <a:spcBef>
                <a:spcPts val="0"/>
              </a:spcBef>
            </a:pPr>
            <a:r>
              <a:rPr lang="en-US" dirty="0"/>
              <a:t>(Eccles &amp; </a:t>
            </a:r>
            <a:r>
              <a:rPr lang="en-US" dirty="0" err="1"/>
              <a:t>Wigfield</a:t>
            </a:r>
            <a:r>
              <a:rPr lang="en-US" dirty="0"/>
              <a:t>, 1995)</a:t>
            </a:r>
          </a:p>
        </p:txBody>
      </p:sp>
    </p:spTree>
    <p:extLst>
      <p:ext uri="{BB962C8B-B14F-4D97-AF65-F5344CB8AC3E}">
        <p14:creationId xmlns:p14="http://schemas.microsoft.com/office/powerpoint/2010/main" val="3931091413"/>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7">
                                            <p:txEl>
                                              <p:pRg st="0" end="0"/>
                                            </p:txEl>
                                          </p:spTgt>
                                        </p:tgtEl>
                                        <p:attrNameLst>
                                          <p:attrName>style.visibility</p:attrName>
                                        </p:attrNameLst>
                                      </p:cBhvr>
                                      <p:to>
                                        <p:strVal val="visible"/>
                                      </p:to>
                                    </p:set>
                                    <p:animEffect transition="in" filter="fade">
                                      <p:cBhvr>
                                        <p:cTn id="7" dur="500"/>
                                        <p:tgtEl>
                                          <p:spTgt spid="17">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7">
                                            <p:txEl>
                                              <p:pRg st="1" end="1"/>
                                            </p:txEl>
                                          </p:spTgt>
                                        </p:tgtEl>
                                        <p:attrNameLst>
                                          <p:attrName>style.visibility</p:attrName>
                                        </p:attrNameLst>
                                      </p:cBhvr>
                                      <p:to>
                                        <p:strVal val="visible"/>
                                      </p:to>
                                    </p:set>
                                    <p:animEffect transition="in" filter="fade">
                                      <p:cBhvr>
                                        <p:cTn id="10" dur="500"/>
                                        <p:tgtEl>
                                          <p:spTgt spid="17">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7">
                                            <p:txEl>
                                              <p:pRg st="2" end="2"/>
                                            </p:txEl>
                                          </p:spTgt>
                                        </p:tgtEl>
                                        <p:attrNameLst>
                                          <p:attrName>style.visibility</p:attrName>
                                        </p:attrNameLst>
                                      </p:cBhvr>
                                      <p:to>
                                        <p:strVal val="visible"/>
                                      </p:to>
                                    </p:set>
                                    <p:animEffect transition="in" filter="fade">
                                      <p:cBhvr>
                                        <p:cTn id="13" dur="500"/>
                                        <p:tgtEl>
                                          <p:spTgt spid="17">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17">
                                            <p:txEl>
                                              <p:pRg st="3" end="3"/>
                                            </p:txEl>
                                          </p:spTgt>
                                        </p:tgtEl>
                                        <p:attrNameLst>
                                          <p:attrName>style.visibility</p:attrName>
                                        </p:attrNameLst>
                                      </p:cBhvr>
                                      <p:to>
                                        <p:strVal val="visible"/>
                                      </p:to>
                                    </p:set>
                                    <p:animEffect transition="in" filter="fade">
                                      <p:cBhvr>
                                        <p:cTn id="16" dur="500"/>
                                        <p:tgtEl>
                                          <p:spTgt spid="17">
                                            <p:txEl>
                                              <p:pRg st="3" end="3"/>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17">
                                            <p:txEl>
                                              <p:pRg st="4" end="4"/>
                                            </p:txEl>
                                          </p:spTgt>
                                        </p:tgtEl>
                                        <p:attrNameLst>
                                          <p:attrName>style.visibility</p:attrName>
                                        </p:attrNameLst>
                                      </p:cBhvr>
                                      <p:to>
                                        <p:strVal val="visible"/>
                                      </p:to>
                                    </p:set>
                                    <p:animEffect transition="in" filter="fade">
                                      <p:cBhvr>
                                        <p:cTn id="19" dur="500"/>
                                        <p:tgtEl>
                                          <p:spTgt spid="1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F0000">
            <a:alpha val="10000"/>
          </a:srgbClr>
        </a:solidFill>
        <a:effectLst/>
      </p:bgPr>
    </p:bg>
    <p:spTree>
      <p:nvGrpSpPr>
        <p:cNvPr id="1" name=""/>
        <p:cNvGrpSpPr/>
        <p:nvPr/>
      </p:nvGrpSpPr>
      <p:grpSpPr>
        <a:xfrm>
          <a:off x="0" y="0"/>
          <a:ext cx="0" cy="0"/>
          <a:chOff x="0" y="0"/>
          <a:chExt cx="0" cy="0"/>
        </a:xfrm>
      </p:grpSpPr>
      <p:sp>
        <p:nvSpPr>
          <p:cNvPr id="106" name="Rectangle: Top Corners Rounded 105">
            <a:extLst>
              <a:ext uri="{FF2B5EF4-FFF2-40B4-BE49-F238E27FC236}">
                <a16:creationId xmlns:a16="http://schemas.microsoft.com/office/drawing/2014/main" id="{35572363-FCEC-08D4-CA94-054CFFAB379A}"/>
              </a:ext>
            </a:extLst>
          </p:cNvPr>
          <p:cNvSpPr/>
          <p:nvPr/>
        </p:nvSpPr>
        <p:spPr>
          <a:xfrm>
            <a:off x="1791305" y="4977477"/>
            <a:ext cx="8154246" cy="108289"/>
          </a:xfrm>
          <a:prstGeom prst="round2Same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7" name="Graphic 106" descr="Marker with solid fill">
            <a:extLst>
              <a:ext uri="{FF2B5EF4-FFF2-40B4-BE49-F238E27FC236}">
                <a16:creationId xmlns:a16="http://schemas.microsoft.com/office/drawing/2014/main" id="{D658C2FF-81E8-5F1F-3FA7-D42AC47B8316}"/>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6173073" y="4525275"/>
            <a:ext cx="914400" cy="914400"/>
          </a:xfrm>
          <a:prstGeom prst="rect">
            <a:avLst/>
          </a:prstGeom>
        </p:spPr>
      </p:pic>
      <p:pic>
        <p:nvPicPr>
          <p:cNvPr id="108" name="Picture 107" descr="Shape&#10;&#10;Description automatically generated with low confidence">
            <a:extLst>
              <a:ext uri="{FF2B5EF4-FFF2-40B4-BE49-F238E27FC236}">
                <a16:creationId xmlns:a16="http://schemas.microsoft.com/office/drawing/2014/main" id="{993479EF-2E67-CC76-3321-B3D83777C575}"/>
              </a:ext>
            </a:extLst>
          </p:cNvPr>
          <p:cNvPicPr>
            <a:picLocks noChangeAspect="1"/>
          </p:cNvPicPr>
          <p:nvPr/>
        </p:nvPicPr>
        <p:blipFill>
          <a:blip r:embed="rId5"/>
          <a:stretch>
            <a:fillRect/>
          </a:stretch>
        </p:blipFill>
        <p:spPr>
          <a:xfrm rot="1104102" flipH="1">
            <a:off x="11005439" y="4188320"/>
            <a:ext cx="792606" cy="792606"/>
          </a:xfrm>
          <a:prstGeom prst="rect">
            <a:avLst/>
          </a:prstGeom>
        </p:spPr>
      </p:pic>
      <p:pic>
        <p:nvPicPr>
          <p:cNvPr id="109" name="Picture 108" descr="Shape&#10;&#10;Description automatically generated with low confidence">
            <a:extLst>
              <a:ext uri="{FF2B5EF4-FFF2-40B4-BE49-F238E27FC236}">
                <a16:creationId xmlns:a16="http://schemas.microsoft.com/office/drawing/2014/main" id="{36BECD85-AA3E-B74D-4B24-521B7F6C5528}"/>
              </a:ext>
            </a:extLst>
          </p:cNvPr>
          <p:cNvPicPr>
            <a:picLocks noChangeAspect="1"/>
          </p:cNvPicPr>
          <p:nvPr/>
        </p:nvPicPr>
        <p:blipFill>
          <a:blip r:embed="rId6"/>
          <a:stretch>
            <a:fillRect/>
          </a:stretch>
        </p:blipFill>
        <p:spPr>
          <a:xfrm rot="20758607" flipH="1">
            <a:off x="9827410" y="3905470"/>
            <a:ext cx="875183" cy="875183"/>
          </a:xfrm>
          <a:prstGeom prst="rect">
            <a:avLst/>
          </a:prstGeom>
        </p:spPr>
      </p:pic>
      <p:pic>
        <p:nvPicPr>
          <p:cNvPr id="110" name="Picture 109" descr="Shape&#10;&#10;Description automatically generated with low confidence">
            <a:extLst>
              <a:ext uri="{FF2B5EF4-FFF2-40B4-BE49-F238E27FC236}">
                <a16:creationId xmlns:a16="http://schemas.microsoft.com/office/drawing/2014/main" id="{7C1E1F91-6DFE-CFDB-4C76-14C3D40870AC}"/>
              </a:ext>
            </a:extLst>
          </p:cNvPr>
          <p:cNvPicPr>
            <a:picLocks noChangeAspect="1"/>
          </p:cNvPicPr>
          <p:nvPr/>
        </p:nvPicPr>
        <p:blipFill>
          <a:blip r:embed="rId7"/>
          <a:stretch>
            <a:fillRect/>
          </a:stretch>
        </p:blipFill>
        <p:spPr>
          <a:xfrm>
            <a:off x="10203659" y="4621865"/>
            <a:ext cx="927802" cy="927802"/>
          </a:xfrm>
          <a:prstGeom prst="rect">
            <a:avLst/>
          </a:prstGeom>
        </p:spPr>
      </p:pic>
      <p:pic>
        <p:nvPicPr>
          <p:cNvPr id="111" name="Picture 110" descr="Shape&#10;&#10;Description automatically generated with low confidence">
            <a:extLst>
              <a:ext uri="{FF2B5EF4-FFF2-40B4-BE49-F238E27FC236}">
                <a16:creationId xmlns:a16="http://schemas.microsoft.com/office/drawing/2014/main" id="{35FC6436-A071-3AB0-3EA2-6598A764FBD0}"/>
              </a:ext>
            </a:extLst>
          </p:cNvPr>
          <p:cNvPicPr>
            <a:picLocks noChangeAspect="1"/>
          </p:cNvPicPr>
          <p:nvPr/>
        </p:nvPicPr>
        <p:blipFill>
          <a:blip r:embed="rId7"/>
          <a:stretch>
            <a:fillRect/>
          </a:stretch>
        </p:blipFill>
        <p:spPr>
          <a:xfrm flipH="1" flipV="1">
            <a:off x="610626" y="4814277"/>
            <a:ext cx="927802" cy="927802"/>
          </a:xfrm>
          <a:prstGeom prst="rect">
            <a:avLst/>
          </a:prstGeom>
        </p:spPr>
      </p:pic>
      <p:pic>
        <p:nvPicPr>
          <p:cNvPr id="112" name="Graphic 111" descr="Sad face outline with solid fill">
            <a:extLst>
              <a:ext uri="{FF2B5EF4-FFF2-40B4-BE49-F238E27FC236}">
                <a16:creationId xmlns:a16="http://schemas.microsoft.com/office/drawing/2014/main" id="{E47FF866-A5BF-030B-CDFE-DDB79AC71650}"/>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rot="20665677">
            <a:off x="982744" y="3875524"/>
            <a:ext cx="914400" cy="914400"/>
          </a:xfrm>
          <a:prstGeom prst="rect">
            <a:avLst/>
          </a:prstGeom>
        </p:spPr>
      </p:pic>
      <p:sp>
        <p:nvSpPr>
          <p:cNvPr id="21" name="Title 20">
            <a:extLst>
              <a:ext uri="{FF2B5EF4-FFF2-40B4-BE49-F238E27FC236}">
                <a16:creationId xmlns:a16="http://schemas.microsoft.com/office/drawing/2014/main" id="{FD70651F-B209-1CD5-A68F-1B849883D446}"/>
              </a:ext>
            </a:extLst>
          </p:cNvPr>
          <p:cNvSpPr>
            <a:spLocks noGrp="1"/>
          </p:cNvSpPr>
          <p:nvPr>
            <p:ph type="title"/>
          </p:nvPr>
        </p:nvSpPr>
        <p:spPr>
          <a:xfrm>
            <a:off x="838200" y="365126"/>
            <a:ext cx="10515600" cy="851794"/>
          </a:xfrm>
        </p:spPr>
        <p:txBody>
          <a:bodyPr/>
          <a:lstStyle/>
          <a:p>
            <a:pPr algn="ctr"/>
            <a:r>
              <a:rPr lang="fi-FI" dirty="0"/>
              <a:t>BACKGROUND</a:t>
            </a:r>
            <a:endParaRPr lang="en-US" dirty="0"/>
          </a:p>
        </p:txBody>
      </p:sp>
      <p:sp>
        <p:nvSpPr>
          <p:cNvPr id="24" name="Text Placeholder 16">
            <a:extLst>
              <a:ext uri="{FF2B5EF4-FFF2-40B4-BE49-F238E27FC236}">
                <a16:creationId xmlns:a16="http://schemas.microsoft.com/office/drawing/2014/main" id="{D7090575-8E16-3D50-9DE8-DFE3C9E7FA18}"/>
              </a:ext>
            </a:extLst>
          </p:cNvPr>
          <p:cNvSpPr txBox="1">
            <a:spLocks/>
          </p:cNvSpPr>
          <p:nvPr/>
        </p:nvSpPr>
        <p:spPr>
          <a:xfrm>
            <a:off x="10257029" y="6238315"/>
            <a:ext cx="1813567" cy="511034"/>
          </a:xfrm>
          <a:prstGeom prst="rect">
            <a:avLst/>
          </a:prstGeom>
        </p:spPr>
        <p:txBody>
          <a:bodyPr vert="horz" lIns="0" tIns="45720" rIns="0" bIns="45720" rtlCol="0">
            <a:noAutofit/>
          </a:bodyPr>
          <a:lstStyle>
            <a:lvl1pPr marL="0" indent="0" algn="l" defTabSz="914400" rtl="0" eaLnBrk="1" latinLnBrk="0" hangingPunct="1">
              <a:lnSpc>
                <a:spcPct val="100000"/>
              </a:lnSpc>
              <a:spcBef>
                <a:spcPts val="1000"/>
              </a:spcBef>
              <a:buFont typeface="Arial" panose="020B0604020202020204" pitchFamily="34" charset="0"/>
              <a:buNone/>
              <a:defRPr sz="1100"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1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1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1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1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r">
              <a:spcBef>
                <a:spcPts val="0"/>
              </a:spcBef>
            </a:pPr>
            <a:r>
              <a:rPr lang="en-US" dirty="0"/>
              <a:t>(</a:t>
            </a:r>
            <a:r>
              <a:rPr lang="en-US" dirty="0" err="1"/>
              <a:t>Möller</a:t>
            </a:r>
            <a:r>
              <a:rPr lang="en-US" dirty="0"/>
              <a:t>, 2016;</a:t>
            </a:r>
          </a:p>
          <a:p>
            <a:pPr algn="r">
              <a:spcBef>
                <a:spcPts val="0"/>
              </a:spcBef>
            </a:pPr>
            <a:r>
              <a:rPr lang="en-US" dirty="0" err="1"/>
              <a:t>Möller</a:t>
            </a:r>
            <a:r>
              <a:rPr lang="en-US" dirty="0"/>
              <a:t> &amp; Marsh, 2013;</a:t>
            </a:r>
          </a:p>
          <a:p>
            <a:pPr algn="r">
              <a:spcBef>
                <a:spcPts val="0"/>
              </a:spcBef>
            </a:pPr>
            <a:r>
              <a:rPr lang="en-US" dirty="0" err="1"/>
              <a:t>Wigfield</a:t>
            </a:r>
            <a:r>
              <a:rPr lang="en-US" dirty="0"/>
              <a:t> et al., 2020)</a:t>
            </a:r>
          </a:p>
        </p:txBody>
      </p:sp>
      <p:sp>
        <p:nvSpPr>
          <p:cNvPr id="25" name="TextBox 24">
            <a:extLst>
              <a:ext uri="{FF2B5EF4-FFF2-40B4-BE49-F238E27FC236}">
                <a16:creationId xmlns:a16="http://schemas.microsoft.com/office/drawing/2014/main" id="{419E7FC5-B19B-147A-E964-A6878EAC76F4}"/>
              </a:ext>
            </a:extLst>
          </p:cNvPr>
          <p:cNvSpPr txBox="1"/>
          <p:nvPr/>
        </p:nvSpPr>
        <p:spPr>
          <a:xfrm>
            <a:off x="3812561" y="5538646"/>
            <a:ext cx="3935849" cy="861774"/>
          </a:xfrm>
          <a:prstGeom prst="rect">
            <a:avLst/>
          </a:prstGeom>
          <a:noFill/>
        </p:spPr>
        <p:txBody>
          <a:bodyPr wrap="square" rtlCol="0">
            <a:spAutoFit/>
          </a:bodyPr>
          <a:lstStyle/>
          <a:p>
            <a:pPr algn="ctr"/>
            <a:r>
              <a:rPr lang="en-US" b="1" i="1" dirty="0"/>
              <a:t>"today's ... performances become tomorrow's past experience“</a:t>
            </a:r>
          </a:p>
          <a:p>
            <a:pPr algn="ctr"/>
            <a:r>
              <a:rPr lang="en-US" sz="1200" dirty="0"/>
              <a:t>(Eccles &amp; </a:t>
            </a:r>
            <a:r>
              <a:rPr lang="en-US" sz="1200" dirty="0" err="1"/>
              <a:t>Wigfield</a:t>
            </a:r>
            <a:r>
              <a:rPr lang="en-US" sz="1200" dirty="0"/>
              <a:t>, 2020, p.3)</a:t>
            </a:r>
          </a:p>
        </p:txBody>
      </p:sp>
      <p:grpSp>
        <p:nvGrpSpPr>
          <p:cNvPr id="26" name="Group 25">
            <a:extLst>
              <a:ext uri="{FF2B5EF4-FFF2-40B4-BE49-F238E27FC236}">
                <a16:creationId xmlns:a16="http://schemas.microsoft.com/office/drawing/2014/main" id="{883ED044-F813-EA4E-29E2-3532719E3CE2}"/>
              </a:ext>
            </a:extLst>
          </p:cNvPr>
          <p:cNvGrpSpPr/>
          <p:nvPr/>
        </p:nvGrpSpPr>
        <p:grpSpPr>
          <a:xfrm>
            <a:off x="2857174" y="1670873"/>
            <a:ext cx="5715326" cy="2595795"/>
            <a:chOff x="2771449" y="1498600"/>
            <a:chExt cx="6031718" cy="2739494"/>
          </a:xfrm>
        </p:grpSpPr>
        <p:grpSp>
          <p:nvGrpSpPr>
            <p:cNvPr id="27" name="Group 26">
              <a:extLst>
                <a:ext uri="{FF2B5EF4-FFF2-40B4-BE49-F238E27FC236}">
                  <a16:creationId xmlns:a16="http://schemas.microsoft.com/office/drawing/2014/main" id="{CFC94CED-CEE7-ADEB-E0BE-456E86BFC018}"/>
                </a:ext>
              </a:extLst>
            </p:cNvPr>
            <p:cNvGrpSpPr/>
            <p:nvPr/>
          </p:nvGrpSpPr>
          <p:grpSpPr>
            <a:xfrm rot="21066484">
              <a:off x="2771449" y="1936378"/>
              <a:ext cx="2222500" cy="2222500"/>
              <a:chOff x="1917700" y="2001800"/>
              <a:chExt cx="2222500" cy="2222500"/>
            </a:xfrm>
            <a:scene3d>
              <a:camera prst="perspectiveBelow"/>
              <a:lightRig rig="threePt" dir="t"/>
            </a:scene3d>
          </p:grpSpPr>
          <p:pic>
            <p:nvPicPr>
              <p:cNvPr id="34" name="Graphic 33" descr="Clipboard Partially Crossed outline">
                <a:extLst>
                  <a:ext uri="{FF2B5EF4-FFF2-40B4-BE49-F238E27FC236}">
                    <a16:creationId xmlns:a16="http://schemas.microsoft.com/office/drawing/2014/main" id="{68AB1006-C771-8BBF-A782-AE9FDBD66914}"/>
                  </a:ext>
                </a:extLst>
              </p:cNvPr>
              <p:cNvPicPr>
                <a:picLocks noChangeAspect="1"/>
              </p:cNvPicPr>
              <p:nvPr/>
            </p:nvPicPr>
            <p:blipFill>
              <a:blip r:embed="rId10">
                <a:extLst>
                  <a:ext uri="{96DAC541-7B7A-43D3-8B79-37D633B846F1}">
                    <asvg:svgBlip xmlns:asvg="http://schemas.microsoft.com/office/drawing/2016/SVG/main" r:embed="rId11"/>
                  </a:ext>
                </a:extLst>
              </a:blip>
              <a:stretch>
                <a:fillRect/>
              </a:stretch>
            </p:blipFill>
            <p:spPr>
              <a:xfrm>
                <a:off x="1917700" y="2001800"/>
                <a:ext cx="2222500" cy="2222500"/>
              </a:xfrm>
              <a:prstGeom prst="rect">
                <a:avLst/>
              </a:prstGeom>
            </p:spPr>
          </p:pic>
          <p:sp>
            <p:nvSpPr>
              <p:cNvPr id="35" name="TextBox 34">
                <a:extLst>
                  <a:ext uri="{FF2B5EF4-FFF2-40B4-BE49-F238E27FC236}">
                    <a16:creationId xmlns:a16="http://schemas.microsoft.com/office/drawing/2014/main" id="{BFDD1047-5AFB-2676-7F97-E4F1B6EA8123}"/>
                  </a:ext>
                </a:extLst>
              </p:cNvPr>
              <p:cNvSpPr txBox="1"/>
              <p:nvPr/>
            </p:nvSpPr>
            <p:spPr>
              <a:xfrm>
                <a:off x="2507752" y="2667000"/>
                <a:ext cx="1022848" cy="369332"/>
              </a:xfrm>
              <a:custGeom>
                <a:avLst/>
                <a:gdLst>
                  <a:gd name="connsiteX0" fmla="*/ 0 w 1022848"/>
                  <a:gd name="connsiteY0" fmla="*/ 0 h 369332"/>
                  <a:gd name="connsiteX1" fmla="*/ 531881 w 1022848"/>
                  <a:gd name="connsiteY1" fmla="*/ 0 h 369332"/>
                  <a:gd name="connsiteX2" fmla="*/ 1022848 w 1022848"/>
                  <a:gd name="connsiteY2" fmla="*/ 0 h 369332"/>
                  <a:gd name="connsiteX3" fmla="*/ 1022848 w 1022848"/>
                  <a:gd name="connsiteY3" fmla="*/ 369332 h 369332"/>
                  <a:gd name="connsiteX4" fmla="*/ 531881 w 1022848"/>
                  <a:gd name="connsiteY4" fmla="*/ 369332 h 369332"/>
                  <a:gd name="connsiteX5" fmla="*/ 0 w 1022848"/>
                  <a:gd name="connsiteY5" fmla="*/ 369332 h 369332"/>
                  <a:gd name="connsiteX6" fmla="*/ 0 w 1022848"/>
                  <a:gd name="connsiteY6" fmla="*/ 0 h 3693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22848" h="369332" fill="none" extrusionOk="0">
                    <a:moveTo>
                      <a:pt x="0" y="0"/>
                    </a:moveTo>
                    <a:cubicBezTo>
                      <a:pt x="232542" y="-24694"/>
                      <a:pt x="298143" y="25694"/>
                      <a:pt x="531881" y="0"/>
                    </a:cubicBezTo>
                    <a:cubicBezTo>
                      <a:pt x="765619" y="-25694"/>
                      <a:pt x="857796" y="-18543"/>
                      <a:pt x="1022848" y="0"/>
                    </a:cubicBezTo>
                    <a:cubicBezTo>
                      <a:pt x="1036270" y="78931"/>
                      <a:pt x="1038507" y="238817"/>
                      <a:pt x="1022848" y="369332"/>
                    </a:cubicBezTo>
                    <a:cubicBezTo>
                      <a:pt x="916875" y="362914"/>
                      <a:pt x="683834" y="382888"/>
                      <a:pt x="531881" y="369332"/>
                    </a:cubicBezTo>
                    <a:cubicBezTo>
                      <a:pt x="379928" y="355776"/>
                      <a:pt x="107961" y="350104"/>
                      <a:pt x="0" y="369332"/>
                    </a:cubicBezTo>
                    <a:cubicBezTo>
                      <a:pt x="-4153" y="259623"/>
                      <a:pt x="-4823" y="112838"/>
                      <a:pt x="0" y="0"/>
                    </a:cubicBezTo>
                    <a:close/>
                  </a:path>
                  <a:path w="1022848" h="369332" stroke="0" extrusionOk="0">
                    <a:moveTo>
                      <a:pt x="0" y="0"/>
                    </a:moveTo>
                    <a:cubicBezTo>
                      <a:pt x="210975" y="9854"/>
                      <a:pt x="391179" y="-10142"/>
                      <a:pt x="531881" y="0"/>
                    </a:cubicBezTo>
                    <a:cubicBezTo>
                      <a:pt x="672583" y="10142"/>
                      <a:pt x="779052" y="3077"/>
                      <a:pt x="1022848" y="0"/>
                    </a:cubicBezTo>
                    <a:cubicBezTo>
                      <a:pt x="1019572" y="172804"/>
                      <a:pt x="1009399" y="234307"/>
                      <a:pt x="1022848" y="369332"/>
                    </a:cubicBezTo>
                    <a:cubicBezTo>
                      <a:pt x="877460" y="383236"/>
                      <a:pt x="652890" y="354316"/>
                      <a:pt x="521652" y="369332"/>
                    </a:cubicBezTo>
                    <a:cubicBezTo>
                      <a:pt x="390414" y="384348"/>
                      <a:pt x="210570" y="357386"/>
                      <a:pt x="0" y="369332"/>
                    </a:cubicBezTo>
                    <a:cubicBezTo>
                      <a:pt x="13450" y="206732"/>
                      <a:pt x="10953" y="93905"/>
                      <a:pt x="0" y="0"/>
                    </a:cubicBezTo>
                    <a:close/>
                  </a:path>
                </a:pathLst>
              </a:custGeom>
              <a:solidFill>
                <a:schemeClr val="bg1"/>
              </a:solidFill>
              <a:ln w="19050">
                <a:solidFill>
                  <a:schemeClr val="tx1"/>
                </a:solidFill>
                <a:extLst>
                  <a:ext uri="{C807C97D-BFC1-408E-A445-0C87EB9F89A2}">
                    <ask:lineSketchStyleProps xmlns:ask="http://schemas.microsoft.com/office/drawing/2018/sketchyshapes" sd="3736306631">
                      <a:prstGeom prst="rect">
                        <a:avLst/>
                      </a:prstGeom>
                      <ask:type>
                        <ask:lineSketchFreehand/>
                      </ask:type>
                    </ask:lineSketchStyleProps>
                  </a:ext>
                </a:extLst>
              </a:ln>
            </p:spPr>
            <p:txBody>
              <a:bodyPr wrap="square" rtlCol="0">
                <a:spAutoFit/>
              </a:bodyPr>
              <a:lstStyle/>
              <a:p>
                <a:pPr algn="ctr"/>
                <a:r>
                  <a:rPr lang="fi-FI" b="1" dirty="0">
                    <a:latin typeface="Ink Free" panose="03080402000500000000" pitchFamily="66" charset="0"/>
                  </a:rPr>
                  <a:t>MATH</a:t>
                </a:r>
                <a:endParaRPr lang="en-US" b="1" dirty="0">
                  <a:latin typeface="Ink Free" panose="03080402000500000000" pitchFamily="66" charset="0"/>
                </a:endParaRPr>
              </a:p>
            </p:txBody>
          </p:sp>
        </p:grpSp>
        <p:grpSp>
          <p:nvGrpSpPr>
            <p:cNvPr id="28" name="Group 27">
              <a:extLst>
                <a:ext uri="{FF2B5EF4-FFF2-40B4-BE49-F238E27FC236}">
                  <a16:creationId xmlns:a16="http://schemas.microsoft.com/office/drawing/2014/main" id="{A422FD54-C378-1471-5050-7BC17796AEF6}"/>
                </a:ext>
              </a:extLst>
            </p:cNvPr>
            <p:cNvGrpSpPr/>
            <p:nvPr/>
          </p:nvGrpSpPr>
          <p:grpSpPr>
            <a:xfrm>
              <a:off x="4535886" y="1498600"/>
              <a:ext cx="2489200" cy="2497100"/>
              <a:chOff x="4572000" y="2001800"/>
              <a:chExt cx="2222500" cy="2222500"/>
            </a:xfrm>
            <a:scene3d>
              <a:camera prst="perspectiveBelow"/>
              <a:lightRig rig="threePt" dir="t"/>
            </a:scene3d>
          </p:grpSpPr>
          <p:pic>
            <p:nvPicPr>
              <p:cNvPr id="32" name="Graphic 31" descr="Clipboard Mixed outline">
                <a:extLst>
                  <a:ext uri="{FF2B5EF4-FFF2-40B4-BE49-F238E27FC236}">
                    <a16:creationId xmlns:a16="http://schemas.microsoft.com/office/drawing/2014/main" id="{94CFE2E6-5E93-CF5A-B9C4-0AD7EB01F6E5}"/>
                  </a:ext>
                </a:extLst>
              </p:cNvPr>
              <p:cNvPicPr>
                <a:picLocks noChangeAspect="1"/>
              </p:cNvPicPr>
              <p:nvPr/>
            </p:nvPicPr>
            <p:blipFill>
              <a:blip r:embed="rId12">
                <a:extLst>
                  <a:ext uri="{96DAC541-7B7A-43D3-8B79-37D633B846F1}">
                    <asvg:svgBlip xmlns:asvg="http://schemas.microsoft.com/office/drawing/2016/SVG/main" r:embed="rId13"/>
                  </a:ext>
                </a:extLst>
              </a:blip>
              <a:stretch>
                <a:fillRect/>
              </a:stretch>
            </p:blipFill>
            <p:spPr>
              <a:xfrm>
                <a:off x="4572000" y="2001800"/>
                <a:ext cx="2222500" cy="2222500"/>
              </a:xfrm>
              <a:prstGeom prst="rect">
                <a:avLst/>
              </a:prstGeom>
            </p:spPr>
          </p:pic>
          <p:sp>
            <p:nvSpPr>
              <p:cNvPr id="33" name="TextBox 32">
                <a:extLst>
                  <a:ext uri="{FF2B5EF4-FFF2-40B4-BE49-F238E27FC236}">
                    <a16:creationId xmlns:a16="http://schemas.microsoft.com/office/drawing/2014/main" id="{9C851732-4177-BDEA-E479-0E008EF770D5}"/>
                  </a:ext>
                </a:extLst>
              </p:cNvPr>
              <p:cNvSpPr txBox="1"/>
              <p:nvPr/>
            </p:nvSpPr>
            <p:spPr>
              <a:xfrm>
                <a:off x="5171826" y="2705618"/>
                <a:ext cx="1022848" cy="307777"/>
              </a:xfrm>
              <a:custGeom>
                <a:avLst/>
                <a:gdLst>
                  <a:gd name="connsiteX0" fmla="*/ 0 w 1022848"/>
                  <a:gd name="connsiteY0" fmla="*/ 0 h 307777"/>
                  <a:gd name="connsiteX1" fmla="*/ 531881 w 1022848"/>
                  <a:gd name="connsiteY1" fmla="*/ 0 h 307777"/>
                  <a:gd name="connsiteX2" fmla="*/ 1022848 w 1022848"/>
                  <a:gd name="connsiteY2" fmla="*/ 0 h 307777"/>
                  <a:gd name="connsiteX3" fmla="*/ 1022848 w 1022848"/>
                  <a:gd name="connsiteY3" fmla="*/ 307777 h 307777"/>
                  <a:gd name="connsiteX4" fmla="*/ 531881 w 1022848"/>
                  <a:gd name="connsiteY4" fmla="*/ 307777 h 307777"/>
                  <a:gd name="connsiteX5" fmla="*/ 0 w 1022848"/>
                  <a:gd name="connsiteY5" fmla="*/ 307777 h 307777"/>
                  <a:gd name="connsiteX6" fmla="*/ 0 w 1022848"/>
                  <a:gd name="connsiteY6" fmla="*/ 0 h 3077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22848" h="307777" fill="none" extrusionOk="0">
                    <a:moveTo>
                      <a:pt x="0" y="0"/>
                    </a:moveTo>
                    <a:cubicBezTo>
                      <a:pt x="232542" y="-24694"/>
                      <a:pt x="298143" y="25694"/>
                      <a:pt x="531881" y="0"/>
                    </a:cubicBezTo>
                    <a:cubicBezTo>
                      <a:pt x="765619" y="-25694"/>
                      <a:pt x="857796" y="-18543"/>
                      <a:pt x="1022848" y="0"/>
                    </a:cubicBezTo>
                    <a:cubicBezTo>
                      <a:pt x="1035732" y="117494"/>
                      <a:pt x="1029578" y="239446"/>
                      <a:pt x="1022848" y="307777"/>
                    </a:cubicBezTo>
                    <a:cubicBezTo>
                      <a:pt x="916875" y="301359"/>
                      <a:pt x="683834" y="321333"/>
                      <a:pt x="531881" y="307777"/>
                    </a:cubicBezTo>
                    <a:cubicBezTo>
                      <a:pt x="379928" y="294221"/>
                      <a:pt x="107961" y="288549"/>
                      <a:pt x="0" y="307777"/>
                    </a:cubicBezTo>
                    <a:cubicBezTo>
                      <a:pt x="4556" y="193590"/>
                      <a:pt x="-5723" y="130515"/>
                      <a:pt x="0" y="0"/>
                    </a:cubicBezTo>
                    <a:close/>
                  </a:path>
                  <a:path w="1022848" h="307777" stroke="0" extrusionOk="0">
                    <a:moveTo>
                      <a:pt x="0" y="0"/>
                    </a:moveTo>
                    <a:cubicBezTo>
                      <a:pt x="210975" y="9854"/>
                      <a:pt x="391179" y="-10142"/>
                      <a:pt x="531881" y="0"/>
                    </a:cubicBezTo>
                    <a:cubicBezTo>
                      <a:pt x="672583" y="10142"/>
                      <a:pt x="779052" y="3077"/>
                      <a:pt x="1022848" y="0"/>
                    </a:cubicBezTo>
                    <a:cubicBezTo>
                      <a:pt x="1013077" y="123190"/>
                      <a:pt x="1037225" y="179933"/>
                      <a:pt x="1022848" y="307777"/>
                    </a:cubicBezTo>
                    <a:cubicBezTo>
                      <a:pt x="877460" y="321681"/>
                      <a:pt x="652890" y="292761"/>
                      <a:pt x="521652" y="307777"/>
                    </a:cubicBezTo>
                    <a:cubicBezTo>
                      <a:pt x="390414" y="322793"/>
                      <a:pt x="210570" y="295831"/>
                      <a:pt x="0" y="307777"/>
                    </a:cubicBezTo>
                    <a:cubicBezTo>
                      <a:pt x="-5890" y="204852"/>
                      <a:pt x="9444" y="91630"/>
                      <a:pt x="0" y="0"/>
                    </a:cubicBezTo>
                    <a:close/>
                  </a:path>
                </a:pathLst>
              </a:custGeom>
              <a:solidFill>
                <a:schemeClr val="bg1"/>
              </a:solidFill>
              <a:ln w="19050">
                <a:solidFill>
                  <a:schemeClr val="tx1"/>
                </a:solidFill>
                <a:extLst>
                  <a:ext uri="{C807C97D-BFC1-408E-A445-0C87EB9F89A2}">
                    <ask:lineSketchStyleProps xmlns:ask="http://schemas.microsoft.com/office/drawing/2018/sketchyshapes" sd="3736306631">
                      <a:prstGeom prst="rect">
                        <a:avLst/>
                      </a:prstGeom>
                      <ask:type>
                        <ask:lineSketchFreehand/>
                      </ask:type>
                    </ask:lineSketchStyleProps>
                  </a:ext>
                </a:extLst>
              </a:ln>
            </p:spPr>
            <p:txBody>
              <a:bodyPr wrap="square" rtlCol="0">
                <a:spAutoFit/>
              </a:bodyPr>
              <a:lstStyle/>
              <a:p>
                <a:pPr algn="ctr"/>
                <a:r>
                  <a:rPr lang="fi-FI" sz="1400" b="1" dirty="0">
                    <a:latin typeface="Ink Free" panose="03080402000500000000" pitchFamily="66" charset="0"/>
                  </a:rPr>
                  <a:t>SCIENCE</a:t>
                </a:r>
                <a:endParaRPr lang="en-US" sz="1400" b="1" dirty="0">
                  <a:latin typeface="Ink Free" panose="03080402000500000000" pitchFamily="66" charset="0"/>
                </a:endParaRPr>
              </a:p>
            </p:txBody>
          </p:sp>
        </p:grpSp>
        <p:grpSp>
          <p:nvGrpSpPr>
            <p:cNvPr id="29" name="Group 28">
              <a:extLst>
                <a:ext uri="{FF2B5EF4-FFF2-40B4-BE49-F238E27FC236}">
                  <a16:creationId xmlns:a16="http://schemas.microsoft.com/office/drawing/2014/main" id="{7936512F-7028-74E7-86CD-E9422D3E97F8}"/>
                </a:ext>
              </a:extLst>
            </p:cNvPr>
            <p:cNvGrpSpPr/>
            <p:nvPr/>
          </p:nvGrpSpPr>
          <p:grpSpPr>
            <a:xfrm rot="868091">
              <a:off x="6580667" y="2015594"/>
              <a:ext cx="2222500" cy="2222500"/>
              <a:chOff x="7170700" y="2001800"/>
              <a:chExt cx="2222500" cy="2222500"/>
            </a:xfrm>
            <a:scene3d>
              <a:camera prst="perspectiveBelow"/>
              <a:lightRig rig="threePt" dir="t"/>
            </a:scene3d>
          </p:grpSpPr>
          <p:pic>
            <p:nvPicPr>
              <p:cNvPr id="30" name="Graphic 29" descr="Clipboard Mixed outline">
                <a:extLst>
                  <a:ext uri="{FF2B5EF4-FFF2-40B4-BE49-F238E27FC236}">
                    <a16:creationId xmlns:a16="http://schemas.microsoft.com/office/drawing/2014/main" id="{1D4115BF-9820-9E19-76DD-B8C4DD2D4A60}"/>
                  </a:ext>
                </a:extLst>
              </p:cNvPr>
              <p:cNvPicPr>
                <a:picLocks noChangeAspect="1"/>
              </p:cNvPicPr>
              <p:nvPr/>
            </p:nvPicPr>
            <p:blipFill>
              <a:blip r:embed="rId14">
                <a:extLst>
                  <a:ext uri="{96DAC541-7B7A-43D3-8B79-37D633B846F1}">
                    <asvg:svgBlip xmlns:asvg="http://schemas.microsoft.com/office/drawing/2016/SVG/main" r:embed="rId15"/>
                  </a:ext>
                </a:extLst>
              </a:blip>
              <a:stretch>
                <a:fillRect/>
              </a:stretch>
            </p:blipFill>
            <p:spPr>
              <a:xfrm>
                <a:off x="7170700" y="2001800"/>
                <a:ext cx="2222500" cy="2222500"/>
              </a:xfrm>
              <a:prstGeom prst="rect">
                <a:avLst/>
              </a:prstGeom>
            </p:spPr>
          </p:pic>
          <p:sp>
            <p:nvSpPr>
              <p:cNvPr id="31" name="TextBox 30">
                <a:extLst>
                  <a:ext uri="{FF2B5EF4-FFF2-40B4-BE49-F238E27FC236}">
                    <a16:creationId xmlns:a16="http://schemas.microsoft.com/office/drawing/2014/main" id="{2C3E509C-6508-7BC4-F3F2-EC8EB706C959}"/>
                  </a:ext>
                </a:extLst>
              </p:cNvPr>
              <p:cNvSpPr txBox="1"/>
              <p:nvPr/>
            </p:nvSpPr>
            <p:spPr>
              <a:xfrm>
                <a:off x="7770526" y="2721813"/>
                <a:ext cx="1022848" cy="276999"/>
              </a:xfrm>
              <a:custGeom>
                <a:avLst/>
                <a:gdLst>
                  <a:gd name="connsiteX0" fmla="*/ 0 w 1022848"/>
                  <a:gd name="connsiteY0" fmla="*/ 0 h 276999"/>
                  <a:gd name="connsiteX1" fmla="*/ 531881 w 1022848"/>
                  <a:gd name="connsiteY1" fmla="*/ 0 h 276999"/>
                  <a:gd name="connsiteX2" fmla="*/ 1022848 w 1022848"/>
                  <a:gd name="connsiteY2" fmla="*/ 0 h 276999"/>
                  <a:gd name="connsiteX3" fmla="*/ 1022848 w 1022848"/>
                  <a:gd name="connsiteY3" fmla="*/ 276999 h 276999"/>
                  <a:gd name="connsiteX4" fmla="*/ 531881 w 1022848"/>
                  <a:gd name="connsiteY4" fmla="*/ 276999 h 276999"/>
                  <a:gd name="connsiteX5" fmla="*/ 0 w 1022848"/>
                  <a:gd name="connsiteY5" fmla="*/ 276999 h 276999"/>
                  <a:gd name="connsiteX6" fmla="*/ 0 w 1022848"/>
                  <a:gd name="connsiteY6" fmla="*/ 0 h 276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22848" h="276999" fill="none" extrusionOk="0">
                    <a:moveTo>
                      <a:pt x="0" y="0"/>
                    </a:moveTo>
                    <a:cubicBezTo>
                      <a:pt x="232542" y="-24694"/>
                      <a:pt x="298143" y="25694"/>
                      <a:pt x="531881" y="0"/>
                    </a:cubicBezTo>
                    <a:cubicBezTo>
                      <a:pt x="765619" y="-25694"/>
                      <a:pt x="857796" y="-18543"/>
                      <a:pt x="1022848" y="0"/>
                    </a:cubicBezTo>
                    <a:cubicBezTo>
                      <a:pt x="1013186" y="83450"/>
                      <a:pt x="1024657" y="214593"/>
                      <a:pt x="1022848" y="276999"/>
                    </a:cubicBezTo>
                    <a:cubicBezTo>
                      <a:pt x="916875" y="270581"/>
                      <a:pt x="683834" y="290555"/>
                      <a:pt x="531881" y="276999"/>
                    </a:cubicBezTo>
                    <a:cubicBezTo>
                      <a:pt x="379928" y="263443"/>
                      <a:pt x="107961" y="257771"/>
                      <a:pt x="0" y="276999"/>
                    </a:cubicBezTo>
                    <a:cubicBezTo>
                      <a:pt x="-8769" y="187504"/>
                      <a:pt x="-206" y="78672"/>
                      <a:pt x="0" y="0"/>
                    </a:cubicBezTo>
                    <a:close/>
                  </a:path>
                  <a:path w="1022848" h="276999" stroke="0" extrusionOk="0">
                    <a:moveTo>
                      <a:pt x="0" y="0"/>
                    </a:moveTo>
                    <a:cubicBezTo>
                      <a:pt x="210975" y="9854"/>
                      <a:pt x="391179" y="-10142"/>
                      <a:pt x="531881" y="0"/>
                    </a:cubicBezTo>
                    <a:cubicBezTo>
                      <a:pt x="672583" y="10142"/>
                      <a:pt x="779052" y="3077"/>
                      <a:pt x="1022848" y="0"/>
                    </a:cubicBezTo>
                    <a:cubicBezTo>
                      <a:pt x="1024188" y="98552"/>
                      <a:pt x="1032482" y="182797"/>
                      <a:pt x="1022848" y="276999"/>
                    </a:cubicBezTo>
                    <a:cubicBezTo>
                      <a:pt x="877460" y="290903"/>
                      <a:pt x="652890" y="261983"/>
                      <a:pt x="521652" y="276999"/>
                    </a:cubicBezTo>
                    <a:cubicBezTo>
                      <a:pt x="390414" y="292015"/>
                      <a:pt x="210570" y="265053"/>
                      <a:pt x="0" y="276999"/>
                    </a:cubicBezTo>
                    <a:cubicBezTo>
                      <a:pt x="-400" y="199131"/>
                      <a:pt x="6337" y="58192"/>
                      <a:pt x="0" y="0"/>
                    </a:cubicBezTo>
                    <a:close/>
                  </a:path>
                </a:pathLst>
              </a:custGeom>
              <a:solidFill>
                <a:schemeClr val="bg1"/>
              </a:solidFill>
              <a:ln w="19050">
                <a:solidFill>
                  <a:schemeClr val="tx1"/>
                </a:solidFill>
                <a:extLst>
                  <a:ext uri="{C807C97D-BFC1-408E-A445-0C87EB9F89A2}">
                    <ask:lineSketchStyleProps xmlns:ask="http://schemas.microsoft.com/office/drawing/2018/sketchyshapes" sd="3736306631">
                      <a:prstGeom prst="rect">
                        <a:avLst/>
                      </a:prstGeom>
                      <ask:type>
                        <ask:lineSketchFreehand/>
                      </ask:type>
                    </ask:lineSketchStyleProps>
                  </a:ext>
                </a:extLst>
              </a:ln>
            </p:spPr>
            <p:txBody>
              <a:bodyPr wrap="square" rtlCol="0">
                <a:spAutoFit/>
              </a:bodyPr>
              <a:lstStyle/>
              <a:p>
                <a:pPr algn="ctr"/>
                <a:r>
                  <a:rPr lang="fi-FI" sz="1100" b="1" dirty="0">
                    <a:latin typeface="Ink Free" panose="03080402000500000000" pitchFamily="66" charset="0"/>
                  </a:rPr>
                  <a:t>LANGUAGE</a:t>
                </a:r>
                <a:endParaRPr lang="en-US" sz="1100" b="1" dirty="0">
                  <a:latin typeface="Ink Free" panose="03080402000500000000" pitchFamily="66" charset="0"/>
                </a:endParaRPr>
              </a:p>
            </p:txBody>
          </p:sp>
        </p:grpSp>
      </p:grpSp>
      <p:grpSp>
        <p:nvGrpSpPr>
          <p:cNvPr id="36" name="Group 35">
            <a:extLst>
              <a:ext uri="{FF2B5EF4-FFF2-40B4-BE49-F238E27FC236}">
                <a16:creationId xmlns:a16="http://schemas.microsoft.com/office/drawing/2014/main" id="{1D7F4E7A-4905-02A5-0A9C-8A7DC196B4E1}"/>
              </a:ext>
            </a:extLst>
          </p:cNvPr>
          <p:cNvGrpSpPr/>
          <p:nvPr/>
        </p:nvGrpSpPr>
        <p:grpSpPr>
          <a:xfrm>
            <a:off x="3900037" y="1966354"/>
            <a:ext cx="972870" cy="749157"/>
            <a:chOff x="3775194" y="1658703"/>
            <a:chExt cx="1026727" cy="790630"/>
          </a:xfrm>
        </p:grpSpPr>
        <p:pic>
          <p:nvPicPr>
            <p:cNvPr id="37" name="Picture 36" descr="Shape, circle&#10;&#10;Description automatically generated">
              <a:extLst>
                <a:ext uri="{FF2B5EF4-FFF2-40B4-BE49-F238E27FC236}">
                  <a16:creationId xmlns:a16="http://schemas.microsoft.com/office/drawing/2014/main" id="{79B6C3CA-5CC9-72E5-54AA-28CD235BFFA4}"/>
                </a:ext>
              </a:extLst>
            </p:cNvPr>
            <p:cNvPicPr>
              <a:picLocks noChangeAspect="1"/>
            </p:cNvPicPr>
            <p:nvPr/>
          </p:nvPicPr>
          <p:blipFill rotWithShape="1">
            <a:blip r:embed="rId16">
              <a:extLst>
                <a:ext uri="{BEBA8EAE-BF5A-486C-A8C5-ECC9F3942E4B}">
                  <a14:imgProps xmlns:a14="http://schemas.microsoft.com/office/drawing/2010/main">
                    <a14:imgLayer r:embed="rId17">
                      <a14:imgEffect>
                        <a14:backgroundRemoval t="30186" b="46482" l="36618" r="54254">
                          <a14:foregroundMark x1="47417" y1="46300" x2="47417" y2="46300"/>
                          <a14:foregroundMark x1="43375" y1="39100" x2="43375" y2="39100"/>
                          <a14:foregroundMark x1="48167" y1="35200" x2="42625" y2="32850"/>
                          <a14:foregroundMark x1="42625" y1="32850" x2="40125" y2="39650"/>
                          <a14:foregroundMark x1="40125" y1="39650" x2="48667" y2="41350"/>
                          <a14:foregroundMark x1="48667" y1="41350" x2="48167" y2="33700"/>
                          <a14:foregroundMark x1="48667" y1="45900" x2="40958" y2="44150"/>
                          <a14:foregroundMark x1="40958" y1="44150" x2="37125" y2="38200"/>
                          <a14:foregroundMark x1="37125" y1="38200" x2="43083" y2="33600"/>
                          <a14:foregroundMark x1="43083" y1="33600" x2="50250" y2="37050"/>
                          <a14:foregroundMark x1="50250" y1="37050" x2="49458" y2="46000"/>
                          <a14:foregroundMark x1="49458" y1="46000" x2="49292" y2="46100"/>
                        </a14:backgroundRemoval>
                      </a14:imgEffect>
                    </a14:imgLayer>
                  </a14:imgProps>
                </a:ext>
              </a:extLst>
            </a:blip>
            <a:srcRect l="34413" t="28149" r="43542" b="51481"/>
            <a:stretch/>
          </p:blipFill>
          <p:spPr>
            <a:xfrm>
              <a:off x="3775194" y="1658703"/>
              <a:ext cx="1026727" cy="790630"/>
            </a:xfrm>
            <a:prstGeom prst="rect">
              <a:avLst/>
            </a:prstGeom>
          </p:spPr>
        </p:pic>
        <p:pic>
          <p:nvPicPr>
            <p:cNvPr id="38" name="Graphic 37" descr="Stars with solid fill">
              <a:extLst>
                <a:ext uri="{FF2B5EF4-FFF2-40B4-BE49-F238E27FC236}">
                  <a16:creationId xmlns:a16="http://schemas.microsoft.com/office/drawing/2014/main" id="{85A2623E-A98F-2C0D-333F-2071EBF51CA5}"/>
                </a:ext>
              </a:extLst>
            </p:cNvPr>
            <p:cNvPicPr>
              <a:picLocks noChangeAspect="1"/>
            </p:cNvPicPr>
            <p:nvPr/>
          </p:nvPicPr>
          <p:blipFill rotWithShape="1">
            <a:blip r:embed="rId18">
              <a:extLst>
                <a:ext uri="{96DAC541-7B7A-43D3-8B79-37D633B846F1}">
                  <asvg:svgBlip xmlns:asvg="http://schemas.microsoft.com/office/drawing/2016/SVG/main" r:embed="rId19"/>
                </a:ext>
              </a:extLst>
            </a:blip>
            <a:srcRect l="-1" r="45852" b="44525"/>
            <a:stretch/>
          </p:blipFill>
          <p:spPr>
            <a:xfrm rot="1601154">
              <a:off x="4063436" y="1831714"/>
              <a:ext cx="354021" cy="362692"/>
            </a:xfrm>
            <a:prstGeom prst="rect">
              <a:avLst/>
            </a:prstGeom>
          </p:spPr>
        </p:pic>
      </p:grpSp>
      <p:grpSp>
        <p:nvGrpSpPr>
          <p:cNvPr id="39" name="Group 38">
            <a:extLst>
              <a:ext uri="{FF2B5EF4-FFF2-40B4-BE49-F238E27FC236}">
                <a16:creationId xmlns:a16="http://schemas.microsoft.com/office/drawing/2014/main" id="{28BA8D3B-ABD7-52BC-0CFF-D0699509D4DF}"/>
              </a:ext>
            </a:extLst>
          </p:cNvPr>
          <p:cNvGrpSpPr/>
          <p:nvPr/>
        </p:nvGrpSpPr>
        <p:grpSpPr>
          <a:xfrm>
            <a:off x="6007319" y="1830013"/>
            <a:ext cx="752964" cy="696880"/>
            <a:chOff x="6056041" y="1619930"/>
            <a:chExt cx="794647" cy="735458"/>
          </a:xfrm>
        </p:grpSpPr>
        <p:pic>
          <p:nvPicPr>
            <p:cNvPr id="40" name="Picture 39" descr="Shape, circle&#10;&#10;Description automatically generated">
              <a:extLst>
                <a:ext uri="{FF2B5EF4-FFF2-40B4-BE49-F238E27FC236}">
                  <a16:creationId xmlns:a16="http://schemas.microsoft.com/office/drawing/2014/main" id="{739D8C4A-6DAC-3FB9-DB32-66737856B277}"/>
                </a:ext>
              </a:extLst>
            </p:cNvPr>
            <p:cNvPicPr>
              <a:picLocks noChangeAspect="1"/>
            </p:cNvPicPr>
            <p:nvPr/>
          </p:nvPicPr>
          <p:blipFill rotWithShape="1">
            <a:blip r:embed="rId20">
              <a:extLst>
                <a:ext uri="{BEBA8EAE-BF5A-486C-A8C5-ECC9F3942E4B}">
                  <a14:imgProps xmlns:a14="http://schemas.microsoft.com/office/drawing/2010/main">
                    <a14:imgLayer r:embed="rId17">
                      <a14:imgEffect>
                        <a14:backgroundRemoval t="5100" b="24900" l="43167" r="60292">
                          <a14:foregroundMark x1="54125" y1="23750" x2="48125" y2="23550"/>
                          <a14:foregroundMark x1="48125" y1="23550" x2="48125" y2="23550"/>
                          <a14:foregroundMark x1="49042" y1="24300" x2="43583" y2="19150"/>
                          <a14:foregroundMark x1="43583" y1="19150" x2="47792" y2="10750"/>
                          <a14:foregroundMark x1="47792" y1="10750" x2="56875" y2="10300"/>
                          <a14:foregroundMark x1="56875" y1="10300" x2="59417" y2="20300"/>
                          <a14:foregroundMark x1="59417" y1="20300" x2="51750" y2="24900"/>
                          <a14:foregroundMark x1="51750" y1="24900" x2="48250" y2="23550"/>
                          <a14:foregroundMark x1="58750" y1="17600" x2="50833" y2="22950"/>
                          <a14:foregroundMark x1="50833" y1="22950" x2="45167" y2="15650"/>
                          <a14:foregroundMark x1="45167" y1="15650" x2="54083" y2="11650"/>
                          <a14:foregroundMark x1="54083" y1="11650" x2="58625" y2="18100"/>
                          <a14:foregroundMark x1="58625" y1="18100" x2="58625" y2="18150"/>
                          <a14:foregroundMark x1="55375" y1="20950" x2="46583" y2="16900"/>
                          <a14:foregroundMark x1="46583" y1="16900" x2="55458" y2="14100"/>
                          <a14:foregroundMark x1="55458" y1="14100" x2="55667" y2="21300"/>
                          <a14:foregroundMark x1="55667" y1="21300" x2="54917" y2="21500"/>
                        </a14:backgroundRemoval>
                      </a14:imgEffect>
                    </a14:imgLayer>
                  </a14:imgProps>
                </a:ext>
              </a:extLst>
            </a:blip>
            <a:srcRect l="41057" t="2771" r="37537" b="73454"/>
            <a:stretch/>
          </p:blipFill>
          <p:spPr>
            <a:xfrm rot="263114">
              <a:off x="6056041" y="1619930"/>
              <a:ext cx="794647" cy="735458"/>
            </a:xfrm>
            <a:prstGeom prst="rect">
              <a:avLst/>
            </a:prstGeom>
          </p:spPr>
        </p:pic>
        <p:grpSp>
          <p:nvGrpSpPr>
            <p:cNvPr id="41" name="Group 40">
              <a:extLst>
                <a:ext uri="{FF2B5EF4-FFF2-40B4-BE49-F238E27FC236}">
                  <a16:creationId xmlns:a16="http://schemas.microsoft.com/office/drawing/2014/main" id="{DE4F626F-27DE-32D1-1F99-0BA4C39E828D}"/>
                </a:ext>
              </a:extLst>
            </p:cNvPr>
            <p:cNvGrpSpPr/>
            <p:nvPr/>
          </p:nvGrpSpPr>
          <p:grpSpPr>
            <a:xfrm>
              <a:off x="6305269" y="1912575"/>
              <a:ext cx="230160" cy="215328"/>
              <a:chOff x="6305269" y="1912575"/>
              <a:chExt cx="230160" cy="215328"/>
            </a:xfrm>
          </p:grpSpPr>
          <p:sp>
            <p:nvSpPr>
              <p:cNvPr id="42" name="Freeform: Shape 41">
                <a:extLst>
                  <a:ext uri="{FF2B5EF4-FFF2-40B4-BE49-F238E27FC236}">
                    <a16:creationId xmlns:a16="http://schemas.microsoft.com/office/drawing/2014/main" id="{CC4A105F-F4FF-82A6-39D7-342C2D5CAE82}"/>
                  </a:ext>
                </a:extLst>
              </p:cNvPr>
              <p:cNvSpPr/>
              <p:nvPr/>
            </p:nvSpPr>
            <p:spPr>
              <a:xfrm rot="19781754">
                <a:off x="6305269" y="1912575"/>
                <a:ext cx="141484" cy="140885"/>
              </a:xfrm>
              <a:custGeom>
                <a:avLst/>
                <a:gdLst>
                  <a:gd name="connsiteX0" fmla="*/ 138052 w 141484"/>
                  <a:gd name="connsiteY0" fmla="*/ 62024 h 140885"/>
                  <a:gd name="connsiteX1" fmla="*/ 140872 w 141484"/>
                  <a:gd name="connsiteY1" fmla="*/ 51099 h 140885"/>
                  <a:gd name="connsiteX2" fmla="*/ 131709 w 141484"/>
                  <a:gd name="connsiteY2" fmla="*/ 44756 h 140885"/>
                  <a:gd name="connsiteX3" fmla="*/ 99287 w 141484"/>
                  <a:gd name="connsiteY3" fmla="*/ 44756 h 140885"/>
                  <a:gd name="connsiteX4" fmla="*/ 90125 w 141484"/>
                  <a:gd name="connsiteY4" fmla="*/ 38060 h 140885"/>
                  <a:gd name="connsiteX5" fmla="*/ 79905 w 141484"/>
                  <a:gd name="connsiteY5" fmla="*/ 6696 h 140885"/>
                  <a:gd name="connsiteX6" fmla="*/ 70742 w 141484"/>
                  <a:gd name="connsiteY6" fmla="*/ 0 h 140885"/>
                  <a:gd name="connsiteX7" fmla="*/ 61579 w 141484"/>
                  <a:gd name="connsiteY7" fmla="*/ 6696 h 140885"/>
                  <a:gd name="connsiteX8" fmla="*/ 51360 w 141484"/>
                  <a:gd name="connsiteY8" fmla="*/ 38060 h 140885"/>
                  <a:gd name="connsiteX9" fmla="*/ 42197 w 141484"/>
                  <a:gd name="connsiteY9" fmla="*/ 44756 h 140885"/>
                  <a:gd name="connsiteX10" fmla="*/ 9775 w 141484"/>
                  <a:gd name="connsiteY10" fmla="*/ 44756 h 140885"/>
                  <a:gd name="connsiteX11" fmla="*/ 613 w 141484"/>
                  <a:gd name="connsiteY11" fmla="*/ 51099 h 140885"/>
                  <a:gd name="connsiteX12" fmla="*/ 3432 w 141484"/>
                  <a:gd name="connsiteY12" fmla="*/ 62024 h 140885"/>
                  <a:gd name="connsiteX13" fmla="*/ 14709 w 141484"/>
                  <a:gd name="connsiteY13" fmla="*/ 72244 h 140885"/>
                  <a:gd name="connsiteX14" fmla="*/ 29158 w 141484"/>
                  <a:gd name="connsiteY14" fmla="*/ 84931 h 140885"/>
                  <a:gd name="connsiteX15" fmla="*/ 31977 w 141484"/>
                  <a:gd name="connsiteY15" fmla="*/ 89512 h 140885"/>
                  <a:gd name="connsiteX16" fmla="*/ 31977 w 141484"/>
                  <a:gd name="connsiteY16" fmla="*/ 95151 h 140885"/>
                  <a:gd name="connsiteX17" fmla="*/ 22110 w 141484"/>
                  <a:gd name="connsiteY17" fmla="*/ 128277 h 140885"/>
                  <a:gd name="connsiteX18" fmla="*/ 25634 w 141484"/>
                  <a:gd name="connsiteY18" fmla="*/ 138849 h 140885"/>
                  <a:gd name="connsiteX19" fmla="*/ 36911 w 141484"/>
                  <a:gd name="connsiteY19" fmla="*/ 139202 h 140885"/>
                  <a:gd name="connsiteX20" fmla="*/ 65104 w 141484"/>
                  <a:gd name="connsiteY20" fmla="*/ 119467 h 140885"/>
                  <a:gd name="connsiteX21" fmla="*/ 76028 w 141484"/>
                  <a:gd name="connsiteY21" fmla="*/ 119467 h 140885"/>
                  <a:gd name="connsiteX22" fmla="*/ 104221 w 141484"/>
                  <a:gd name="connsiteY22" fmla="*/ 139202 h 140885"/>
                  <a:gd name="connsiteX23" fmla="*/ 115498 w 141484"/>
                  <a:gd name="connsiteY23" fmla="*/ 138849 h 140885"/>
                  <a:gd name="connsiteX24" fmla="*/ 119022 w 141484"/>
                  <a:gd name="connsiteY24" fmla="*/ 128277 h 140885"/>
                  <a:gd name="connsiteX25" fmla="*/ 109507 w 141484"/>
                  <a:gd name="connsiteY25" fmla="*/ 95151 h 140885"/>
                  <a:gd name="connsiteX26" fmla="*/ 112326 w 141484"/>
                  <a:gd name="connsiteY26" fmla="*/ 84931 h 140885"/>
                  <a:gd name="connsiteX27" fmla="*/ 138052 w 141484"/>
                  <a:gd name="connsiteY27" fmla="*/ 62024 h 1408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141484" h="140885">
                    <a:moveTo>
                      <a:pt x="138052" y="62024"/>
                    </a:moveTo>
                    <a:cubicBezTo>
                      <a:pt x="141224" y="59205"/>
                      <a:pt x="142281" y="54976"/>
                      <a:pt x="140872" y="51099"/>
                    </a:cubicBezTo>
                    <a:cubicBezTo>
                      <a:pt x="139462" y="47223"/>
                      <a:pt x="135938" y="44756"/>
                      <a:pt x="131709" y="44756"/>
                    </a:cubicBezTo>
                    <a:lnTo>
                      <a:pt x="99287" y="44756"/>
                    </a:lnTo>
                    <a:cubicBezTo>
                      <a:pt x="95058" y="44756"/>
                      <a:pt x="91534" y="41937"/>
                      <a:pt x="90125" y="38060"/>
                    </a:cubicBezTo>
                    <a:lnTo>
                      <a:pt x="79905" y="6696"/>
                    </a:lnTo>
                    <a:cubicBezTo>
                      <a:pt x="78495" y="2819"/>
                      <a:pt x="74971" y="0"/>
                      <a:pt x="70742" y="0"/>
                    </a:cubicBezTo>
                    <a:cubicBezTo>
                      <a:pt x="66513" y="0"/>
                      <a:pt x="62989" y="2819"/>
                      <a:pt x="61579" y="6696"/>
                    </a:cubicBezTo>
                    <a:lnTo>
                      <a:pt x="51360" y="38060"/>
                    </a:lnTo>
                    <a:cubicBezTo>
                      <a:pt x="49950" y="41937"/>
                      <a:pt x="46426" y="44756"/>
                      <a:pt x="42197" y="44756"/>
                    </a:cubicBezTo>
                    <a:lnTo>
                      <a:pt x="9775" y="44756"/>
                    </a:lnTo>
                    <a:cubicBezTo>
                      <a:pt x="5899" y="44756"/>
                      <a:pt x="2022" y="47223"/>
                      <a:pt x="613" y="51099"/>
                    </a:cubicBezTo>
                    <a:cubicBezTo>
                      <a:pt x="-797" y="54976"/>
                      <a:pt x="260" y="59205"/>
                      <a:pt x="3432" y="62024"/>
                    </a:cubicBezTo>
                    <a:lnTo>
                      <a:pt x="14709" y="72244"/>
                    </a:lnTo>
                    <a:lnTo>
                      <a:pt x="29158" y="84931"/>
                    </a:lnTo>
                    <a:cubicBezTo>
                      <a:pt x="30567" y="86340"/>
                      <a:pt x="31625" y="87750"/>
                      <a:pt x="31977" y="89512"/>
                    </a:cubicBezTo>
                    <a:cubicBezTo>
                      <a:pt x="32329" y="91274"/>
                      <a:pt x="32329" y="93388"/>
                      <a:pt x="31977" y="95151"/>
                    </a:cubicBezTo>
                    <a:lnTo>
                      <a:pt x="22110" y="128277"/>
                    </a:lnTo>
                    <a:cubicBezTo>
                      <a:pt x="20700" y="132154"/>
                      <a:pt x="22110" y="136382"/>
                      <a:pt x="25634" y="138849"/>
                    </a:cubicBezTo>
                    <a:cubicBezTo>
                      <a:pt x="28805" y="141316"/>
                      <a:pt x="33387" y="141316"/>
                      <a:pt x="36911" y="139202"/>
                    </a:cubicBezTo>
                    <a:lnTo>
                      <a:pt x="65104" y="119467"/>
                    </a:lnTo>
                    <a:cubicBezTo>
                      <a:pt x="68275" y="117000"/>
                      <a:pt x="72857" y="117000"/>
                      <a:pt x="76028" y="119467"/>
                    </a:cubicBezTo>
                    <a:lnTo>
                      <a:pt x="104221" y="139202"/>
                    </a:lnTo>
                    <a:cubicBezTo>
                      <a:pt x="107745" y="141669"/>
                      <a:pt x="111974" y="141316"/>
                      <a:pt x="115498" y="138849"/>
                    </a:cubicBezTo>
                    <a:cubicBezTo>
                      <a:pt x="118670" y="136382"/>
                      <a:pt x="120079" y="132154"/>
                      <a:pt x="119022" y="128277"/>
                    </a:cubicBezTo>
                    <a:lnTo>
                      <a:pt x="109507" y="95151"/>
                    </a:lnTo>
                    <a:cubicBezTo>
                      <a:pt x="108450" y="91626"/>
                      <a:pt x="109507" y="87398"/>
                      <a:pt x="112326" y="84931"/>
                    </a:cubicBezTo>
                    <a:lnTo>
                      <a:pt x="138052" y="62024"/>
                    </a:lnTo>
                    <a:close/>
                  </a:path>
                </a:pathLst>
              </a:custGeom>
              <a:solidFill>
                <a:srgbClr val="C00000"/>
              </a:solidFill>
              <a:ln w="3473" cap="flat">
                <a:noFill/>
                <a:prstDash val="solid"/>
                <a:miter/>
              </a:ln>
            </p:spPr>
            <p:txBody>
              <a:bodyPr rtlCol="0" anchor="ctr"/>
              <a:lstStyle/>
              <a:p>
                <a:endParaRPr lang="en-US"/>
              </a:p>
            </p:txBody>
          </p:sp>
          <p:sp>
            <p:nvSpPr>
              <p:cNvPr id="43" name="Freeform: Shape 42">
                <a:extLst>
                  <a:ext uri="{FF2B5EF4-FFF2-40B4-BE49-F238E27FC236}">
                    <a16:creationId xmlns:a16="http://schemas.microsoft.com/office/drawing/2014/main" id="{BE6042EA-65A0-027E-3224-51ADDC054A0B}"/>
                  </a:ext>
                </a:extLst>
              </p:cNvPr>
              <p:cNvSpPr/>
              <p:nvPr/>
            </p:nvSpPr>
            <p:spPr>
              <a:xfrm rot="19781754">
                <a:off x="6451016" y="2043678"/>
                <a:ext cx="84413" cy="84225"/>
              </a:xfrm>
              <a:custGeom>
                <a:avLst/>
                <a:gdLst>
                  <a:gd name="connsiteX0" fmla="*/ 82381 w 84413"/>
                  <a:gd name="connsiteY0" fmla="*/ 37355 h 84225"/>
                  <a:gd name="connsiteX1" fmla="*/ 84144 w 84413"/>
                  <a:gd name="connsiteY1" fmla="*/ 31012 h 84225"/>
                  <a:gd name="connsiteX2" fmla="*/ 78857 w 84413"/>
                  <a:gd name="connsiteY2" fmla="*/ 27136 h 84225"/>
                  <a:gd name="connsiteX3" fmla="*/ 59475 w 84413"/>
                  <a:gd name="connsiteY3" fmla="*/ 27136 h 84225"/>
                  <a:gd name="connsiteX4" fmla="*/ 54189 w 84413"/>
                  <a:gd name="connsiteY4" fmla="*/ 23259 h 84225"/>
                  <a:gd name="connsiteX5" fmla="*/ 47845 w 84413"/>
                  <a:gd name="connsiteY5" fmla="*/ 4229 h 84225"/>
                  <a:gd name="connsiteX6" fmla="*/ 42207 w 84413"/>
                  <a:gd name="connsiteY6" fmla="*/ 0 h 84225"/>
                  <a:gd name="connsiteX7" fmla="*/ 36568 w 84413"/>
                  <a:gd name="connsiteY7" fmla="*/ 3876 h 84225"/>
                  <a:gd name="connsiteX8" fmla="*/ 30225 w 84413"/>
                  <a:gd name="connsiteY8" fmla="*/ 22907 h 84225"/>
                  <a:gd name="connsiteX9" fmla="*/ 24939 w 84413"/>
                  <a:gd name="connsiteY9" fmla="*/ 26783 h 84225"/>
                  <a:gd name="connsiteX10" fmla="*/ 5556 w 84413"/>
                  <a:gd name="connsiteY10" fmla="*/ 26783 h 84225"/>
                  <a:gd name="connsiteX11" fmla="*/ 270 w 84413"/>
                  <a:gd name="connsiteY11" fmla="*/ 30660 h 84225"/>
                  <a:gd name="connsiteX12" fmla="*/ 2032 w 84413"/>
                  <a:gd name="connsiteY12" fmla="*/ 37003 h 84225"/>
                  <a:gd name="connsiteX13" fmla="*/ 8728 w 84413"/>
                  <a:gd name="connsiteY13" fmla="*/ 42994 h 84225"/>
                  <a:gd name="connsiteX14" fmla="*/ 17186 w 84413"/>
                  <a:gd name="connsiteY14" fmla="*/ 50747 h 84225"/>
                  <a:gd name="connsiteX15" fmla="*/ 18948 w 84413"/>
                  <a:gd name="connsiteY15" fmla="*/ 53566 h 84225"/>
                  <a:gd name="connsiteX16" fmla="*/ 18948 w 84413"/>
                  <a:gd name="connsiteY16" fmla="*/ 56738 h 84225"/>
                  <a:gd name="connsiteX17" fmla="*/ 12957 w 84413"/>
                  <a:gd name="connsiteY17" fmla="*/ 76825 h 84225"/>
                  <a:gd name="connsiteX18" fmla="*/ 15071 w 84413"/>
                  <a:gd name="connsiteY18" fmla="*/ 83169 h 84225"/>
                  <a:gd name="connsiteX19" fmla="*/ 21767 w 84413"/>
                  <a:gd name="connsiteY19" fmla="*/ 83169 h 84225"/>
                  <a:gd name="connsiteX20" fmla="*/ 38683 w 84413"/>
                  <a:gd name="connsiteY20" fmla="*/ 71187 h 84225"/>
                  <a:gd name="connsiteX21" fmla="*/ 45378 w 84413"/>
                  <a:gd name="connsiteY21" fmla="*/ 71187 h 84225"/>
                  <a:gd name="connsiteX22" fmla="*/ 62294 w 84413"/>
                  <a:gd name="connsiteY22" fmla="*/ 83169 h 84225"/>
                  <a:gd name="connsiteX23" fmla="*/ 68990 w 84413"/>
                  <a:gd name="connsiteY23" fmla="*/ 83169 h 84225"/>
                  <a:gd name="connsiteX24" fmla="*/ 71104 w 84413"/>
                  <a:gd name="connsiteY24" fmla="*/ 76825 h 84225"/>
                  <a:gd name="connsiteX25" fmla="*/ 65113 w 84413"/>
                  <a:gd name="connsiteY25" fmla="*/ 56738 h 84225"/>
                  <a:gd name="connsiteX26" fmla="*/ 66875 w 84413"/>
                  <a:gd name="connsiteY26" fmla="*/ 50747 h 84225"/>
                  <a:gd name="connsiteX27" fmla="*/ 82381 w 84413"/>
                  <a:gd name="connsiteY27" fmla="*/ 37355 h 84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84413" h="84225">
                    <a:moveTo>
                      <a:pt x="82381" y="37355"/>
                    </a:moveTo>
                    <a:cubicBezTo>
                      <a:pt x="84144" y="35593"/>
                      <a:pt x="84848" y="33126"/>
                      <a:pt x="84144" y="31012"/>
                    </a:cubicBezTo>
                    <a:cubicBezTo>
                      <a:pt x="83439" y="28898"/>
                      <a:pt x="80972" y="27136"/>
                      <a:pt x="78857" y="27136"/>
                    </a:cubicBezTo>
                    <a:lnTo>
                      <a:pt x="59475" y="27136"/>
                    </a:lnTo>
                    <a:cubicBezTo>
                      <a:pt x="57008" y="27136"/>
                      <a:pt x="54894" y="25373"/>
                      <a:pt x="54189" y="23259"/>
                    </a:cubicBezTo>
                    <a:lnTo>
                      <a:pt x="47845" y="4229"/>
                    </a:lnTo>
                    <a:cubicBezTo>
                      <a:pt x="46788" y="1762"/>
                      <a:pt x="44674" y="0"/>
                      <a:pt x="42207" y="0"/>
                    </a:cubicBezTo>
                    <a:cubicBezTo>
                      <a:pt x="39740" y="0"/>
                      <a:pt x="37625" y="1762"/>
                      <a:pt x="36568" y="3876"/>
                    </a:cubicBezTo>
                    <a:lnTo>
                      <a:pt x="30225" y="22907"/>
                    </a:lnTo>
                    <a:cubicBezTo>
                      <a:pt x="29520" y="25373"/>
                      <a:pt x="27406" y="26783"/>
                      <a:pt x="24939" y="26783"/>
                    </a:cubicBezTo>
                    <a:lnTo>
                      <a:pt x="5556" y="26783"/>
                    </a:lnTo>
                    <a:cubicBezTo>
                      <a:pt x="3089" y="26783"/>
                      <a:pt x="975" y="28193"/>
                      <a:pt x="270" y="30660"/>
                    </a:cubicBezTo>
                    <a:cubicBezTo>
                      <a:pt x="-435" y="32774"/>
                      <a:pt x="270" y="35593"/>
                      <a:pt x="2032" y="37003"/>
                    </a:cubicBezTo>
                    <a:lnTo>
                      <a:pt x="8728" y="42994"/>
                    </a:lnTo>
                    <a:lnTo>
                      <a:pt x="17186" y="50747"/>
                    </a:lnTo>
                    <a:cubicBezTo>
                      <a:pt x="17891" y="51452"/>
                      <a:pt x="18595" y="52509"/>
                      <a:pt x="18948" y="53566"/>
                    </a:cubicBezTo>
                    <a:cubicBezTo>
                      <a:pt x="19300" y="54623"/>
                      <a:pt x="19300" y="55681"/>
                      <a:pt x="18948" y="56738"/>
                    </a:cubicBezTo>
                    <a:lnTo>
                      <a:pt x="12957" y="76825"/>
                    </a:lnTo>
                    <a:cubicBezTo>
                      <a:pt x="12252" y="79292"/>
                      <a:pt x="12957" y="81759"/>
                      <a:pt x="15071" y="83169"/>
                    </a:cubicBezTo>
                    <a:cubicBezTo>
                      <a:pt x="17186" y="84578"/>
                      <a:pt x="19653" y="84578"/>
                      <a:pt x="21767" y="83169"/>
                    </a:cubicBezTo>
                    <a:lnTo>
                      <a:pt x="38683" y="71187"/>
                    </a:lnTo>
                    <a:cubicBezTo>
                      <a:pt x="40797" y="69777"/>
                      <a:pt x="43264" y="69777"/>
                      <a:pt x="45378" y="71187"/>
                    </a:cubicBezTo>
                    <a:lnTo>
                      <a:pt x="62294" y="83169"/>
                    </a:lnTo>
                    <a:cubicBezTo>
                      <a:pt x="64409" y="84578"/>
                      <a:pt x="66875" y="84578"/>
                      <a:pt x="68990" y="83169"/>
                    </a:cubicBezTo>
                    <a:cubicBezTo>
                      <a:pt x="71104" y="81759"/>
                      <a:pt x="71809" y="78940"/>
                      <a:pt x="71104" y="76825"/>
                    </a:cubicBezTo>
                    <a:lnTo>
                      <a:pt x="65113" y="56738"/>
                    </a:lnTo>
                    <a:cubicBezTo>
                      <a:pt x="64409" y="54623"/>
                      <a:pt x="65113" y="52157"/>
                      <a:pt x="66875" y="50747"/>
                    </a:cubicBezTo>
                    <a:lnTo>
                      <a:pt x="82381" y="37355"/>
                    </a:lnTo>
                    <a:close/>
                  </a:path>
                </a:pathLst>
              </a:custGeom>
              <a:solidFill>
                <a:srgbClr val="C00000"/>
              </a:solidFill>
              <a:ln w="3473" cap="flat">
                <a:noFill/>
                <a:prstDash val="solid"/>
                <a:miter/>
              </a:ln>
            </p:spPr>
            <p:txBody>
              <a:bodyPr rtlCol="0" anchor="ctr"/>
              <a:lstStyle/>
              <a:p>
                <a:endParaRPr lang="en-US"/>
              </a:p>
            </p:txBody>
          </p:sp>
        </p:grpSp>
      </p:grpSp>
      <p:grpSp>
        <p:nvGrpSpPr>
          <p:cNvPr id="44" name="Group 43">
            <a:extLst>
              <a:ext uri="{FF2B5EF4-FFF2-40B4-BE49-F238E27FC236}">
                <a16:creationId xmlns:a16="http://schemas.microsoft.com/office/drawing/2014/main" id="{CC629F91-D761-1869-0B1E-1470C4722821}"/>
              </a:ext>
            </a:extLst>
          </p:cNvPr>
          <p:cNvGrpSpPr/>
          <p:nvPr/>
        </p:nvGrpSpPr>
        <p:grpSpPr>
          <a:xfrm>
            <a:off x="7909528" y="2332733"/>
            <a:ext cx="752964" cy="696880"/>
            <a:chOff x="8087714" y="2312170"/>
            <a:chExt cx="794647" cy="735458"/>
          </a:xfrm>
        </p:grpSpPr>
        <p:grpSp>
          <p:nvGrpSpPr>
            <p:cNvPr id="45" name="Group 44">
              <a:extLst>
                <a:ext uri="{FF2B5EF4-FFF2-40B4-BE49-F238E27FC236}">
                  <a16:creationId xmlns:a16="http://schemas.microsoft.com/office/drawing/2014/main" id="{0BBE3C05-F24E-F61F-3221-71ED041529B4}"/>
                </a:ext>
              </a:extLst>
            </p:cNvPr>
            <p:cNvGrpSpPr/>
            <p:nvPr/>
          </p:nvGrpSpPr>
          <p:grpSpPr>
            <a:xfrm>
              <a:off x="8087714" y="2312170"/>
              <a:ext cx="794647" cy="735458"/>
              <a:chOff x="8087714" y="2312170"/>
              <a:chExt cx="794647" cy="735458"/>
            </a:xfrm>
          </p:grpSpPr>
          <p:pic>
            <p:nvPicPr>
              <p:cNvPr id="47" name="Picture 46" descr="Shape, circle&#10;&#10;Description automatically generated">
                <a:extLst>
                  <a:ext uri="{FF2B5EF4-FFF2-40B4-BE49-F238E27FC236}">
                    <a16:creationId xmlns:a16="http://schemas.microsoft.com/office/drawing/2014/main" id="{D31A91F6-DD29-7D71-1A0E-D554E8D7A4BF}"/>
                  </a:ext>
                </a:extLst>
              </p:cNvPr>
              <p:cNvPicPr>
                <a:picLocks noChangeAspect="1"/>
              </p:cNvPicPr>
              <p:nvPr/>
            </p:nvPicPr>
            <p:blipFill rotWithShape="1">
              <a:blip r:embed="rId20">
                <a:extLst>
                  <a:ext uri="{BEBA8EAE-BF5A-486C-A8C5-ECC9F3942E4B}">
                    <a14:imgProps xmlns:a14="http://schemas.microsoft.com/office/drawing/2010/main">
                      <a14:imgLayer r:embed="rId17">
                        <a14:imgEffect>
                          <a14:backgroundRemoval t="5100" b="24900" l="43167" r="60292">
                            <a14:foregroundMark x1="54125" y1="23750" x2="48125" y2="23550"/>
                            <a14:foregroundMark x1="48125" y1="23550" x2="48125" y2="23550"/>
                            <a14:foregroundMark x1="49042" y1="24300" x2="43583" y2="19150"/>
                            <a14:foregroundMark x1="43583" y1="19150" x2="47792" y2="10750"/>
                            <a14:foregroundMark x1="47792" y1="10750" x2="56875" y2="10300"/>
                            <a14:foregroundMark x1="56875" y1="10300" x2="59417" y2="20300"/>
                            <a14:foregroundMark x1="59417" y1="20300" x2="51750" y2="24900"/>
                            <a14:foregroundMark x1="51750" y1="24900" x2="48250" y2="23550"/>
                            <a14:foregroundMark x1="58750" y1="17600" x2="50833" y2="22950"/>
                            <a14:foregroundMark x1="50833" y1="22950" x2="45167" y2="15650"/>
                            <a14:foregroundMark x1="45167" y1="15650" x2="54083" y2="11650"/>
                            <a14:foregroundMark x1="54083" y1="11650" x2="58625" y2="18100"/>
                            <a14:foregroundMark x1="58625" y1="18100" x2="58625" y2="18150"/>
                            <a14:foregroundMark x1="55375" y1="20950" x2="46583" y2="16900"/>
                            <a14:foregroundMark x1="46583" y1="16900" x2="55458" y2="14100"/>
                            <a14:foregroundMark x1="55458" y1="14100" x2="55667" y2="21300"/>
                            <a14:foregroundMark x1="55667" y1="21300" x2="54917" y2="21500"/>
                          </a14:backgroundRemoval>
                        </a14:imgEffect>
                      </a14:imgLayer>
                    </a14:imgProps>
                  </a:ext>
                </a:extLst>
              </a:blip>
              <a:srcRect l="41057" t="2771" r="37537" b="73454"/>
              <a:stretch/>
            </p:blipFill>
            <p:spPr>
              <a:xfrm rot="263114">
                <a:off x="8087714" y="2312170"/>
                <a:ext cx="794647" cy="735458"/>
              </a:xfrm>
              <a:prstGeom prst="rect">
                <a:avLst/>
              </a:prstGeom>
            </p:spPr>
          </p:pic>
          <p:grpSp>
            <p:nvGrpSpPr>
              <p:cNvPr id="48" name="Group 47">
                <a:extLst>
                  <a:ext uri="{FF2B5EF4-FFF2-40B4-BE49-F238E27FC236}">
                    <a16:creationId xmlns:a16="http://schemas.microsoft.com/office/drawing/2014/main" id="{AA2D6FFC-930F-2574-D927-2086782596D2}"/>
                  </a:ext>
                </a:extLst>
              </p:cNvPr>
              <p:cNvGrpSpPr/>
              <p:nvPr/>
            </p:nvGrpSpPr>
            <p:grpSpPr>
              <a:xfrm>
                <a:off x="8279105" y="2592661"/>
                <a:ext cx="381658" cy="213773"/>
                <a:chOff x="8279105" y="2592661"/>
                <a:chExt cx="381658" cy="213773"/>
              </a:xfrm>
            </p:grpSpPr>
            <p:sp>
              <p:nvSpPr>
                <p:cNvPr id="49" name="Freeform: Shape 48">
                  <a:extLst>
                    <a:ext uri="{FF2B5EF4-FFF2-40B4-BE49-F238E27FC236}">
                      <a16:creationId xmlns:a16="http://schemas.microsoft.com/office/drawing/2014/main" id="{15E74CDB-0FC0-EEB9-8B00-346A863E4EDE}"/>
                    </a:ext>
                  </a:extLst>
                </p:cNvPr>
                <p:cNvSpPr/>
                <p:nvPr/>
              </p:nvSpPr>
              <p:spPr>
                <a:xfrm rot="19781754">
                  <a:off x="8279105" y="2620477"/>
                  <a:ext cx="215768" cy="185957"/>
                </a:xfrm>
                <a:custGeom>
                  <a:avLst/>
                  <a:gdLst>
                    <a:gd name="connsiteX0" fmla="*/ 138052 w 141484"/>
                    <a:gd name="connsiteY0" fmla="*/ 62024 h 140885"/>
                    <a:gd name="connsiteX1" fmla="*/ 140872 w 141484"/>
                    <a:gd name="connsiteY1" fmla="*/ 51099 h 140885"/>
                    <a:gd name="connsiteX2" fmla="*/ 131709 w 141484"/>
                    <a:gd name="connsiteY2" fmla="*/ 44756 h 140885"/>
                    <a:gd name="connsiteX3" fmla="*/ 99287 w 141484"/>
                    <a:gd name="connsiteY3" fmla="*/ 44756 h 140885"/>
                    <a:gd name="connsiteX4" fmla="*/ 90125 w 141484"/>
                    <a:gd name="connsiteY4" fmla="*/ 38060 h 140885"/>
                    <a:gd name="connsiteX5" fmla="*/ 79905 w 141484"/>
                    <a:gd name="connsiteY5" fmla="*/ 6696 h 140885"/>
                    <a:gd name="connsiteX6" fmla="*/ 70742 w 141484"/>
                    <a:gd name="connsiteY6" fmla="*/ 0 h 140885"/>
                    <a:gd name="connsiteX7" fmla="*/ 61579 w 141484"/>
                    <a:gd name="connsiteY7" fmla="*/ 6696 h 140885"/>
                    <a:gd name="connsiteX8" fmla="*/ 51360 w 141484"/>
                    <a:gd name="connsiteY8" fmla="*/ 38060 h 140885"/>
                    <a:gd name="connsiteX9" fmla="*/ 42197 w 141484"/>
                    <a:gd name="connsiteY9" fmla="*/ 44756 h 140885"/>
                    <a:gd name="connsiteX10" fmla="*/ 9775 w 141484"/>
                    <a:gd name="connsiteY10" fmla="*/ 44756 h 140885"/>
                    <a:gd name="connsiteX11" fmla="*/ 613 w 141484"/>
                    <a:gd name="connsiteY11" fmla="*/ 51099 h 140885"/>
                    <a:gd name="connsiteX12" fmla="*/ 3432 w 141484"/>
                    <a:gd name="connsiteY12" fmla="*/ 62024 h 140885"/>
                    <a:gd name="connsiteX13" fmla="*/ 14709 w 141484"/>
                    <a:gd name="connsiteY13" fmla="*/ 72244 h 140885"/>
                    <a:gd name="connsiteX14" fmla="*/ 29158 w 141484"/>
                    <a:gd name="connsiteY14" fmla="*/ 84931 h 140885"/>
                    <a:gd name="connsiteX15" fmla="*/ 31977 w 141484"/>
                    <a:gd name="connsiteY15" fmla="*/ 89512 h 140885"/>
                    <a:gd name="connsiteX16" fmla="*/ 31977 w 141484"/>
                    <a:gd name="connsiteY16" fmla="*/ 95151 h 140885"/>
                    <a:gd name="connsiteX17" fmla="*/ 22110 w 141484"/>
                    <a:gd name="connsiteY17" fmla="*/ 128277 h 140885"/>
                    <a:gd name="connsiteX18" fmla="*/ 25634 w 141484"/>
                    <a:gd name="connsiteY18" fmla="*/ 138849 h 140885"/>
                    <a:gd name="connsiteX19" fmla="*/ 36911 w 141484"/>
                    <a:gd name="connsiteY19" fmla="*/ 139202 h 140885"/>
                    <a:gd name="connsiteX20" fmla="*/ 65104 w 141484"/>
                    <a:gd name="connsiteY20" fmla="*/ 119467 h 140885"/>
                    <a:gd name="connsiteX21" fmla="*/ 76028 w 141484"/>
                    <a:gd name="connsiteY21" fmla="*/ 119467 h 140885"/>
                    <a:gd name="connsiteX22" fmla="*/ 104221 w 141484"/>
                    <a:gd name="connsiteY22" fmla="*/ 139202 h 140885"/>
                    <a:gd name="connsiteX23" fmla="*/ 115498 w 141484"/>
                    <a:gd name="connsiteY23" fmla="*/ 138849 h 140885"/>
                    <a:gd name="connsiteX24" fmla="*/ 119022 w 141484"/>
                    <a:gd name="connsiteY24" fmla="*/ 128277 h 140885"/>
                    <a:gd name="connsiteX25" fmla="*/ 109507 w 141484"/>
                    <a:gd name="connsiteY25" fmla="*/ 95151 h 140885"/>
                    <a:gd name="connsiteX26" fmla="*/ 112326 w 141484"/>
                    <a:gd name="connsiteY26" fmla="*/ 84931 h 140885"/>
                    <a:gd name="connsiteX27" fmla="*/ 138052 w 141484"/>
                    <a:gd name="connsiteY27" fmla="*/ 62024 h 1408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141484" h="140885">
                      <a:moveTo>
                        <a:pt x="138052" y="62024"/>
                      </a:moveTo>
                      <a:cubicBezTo>
                        <a:pt x="141224" y="59205"/>
                        <a:pt x="142281" y="54976"/>
                        <a:pt x="140872" y="51099"/>
                      </a:cubicBezTo>
                      <a:cubicBezTo>
                        <a:pt x="139462" y="47223"/>
                        <a:pt x="135938" y="44756"/>
                        <a:pt x="131709" y="44756"/>
                      </a:cubicBezTo>
                      <a:lnTo>
                        <a:pt x="99287" y="44756"/>
                      </a:lnTo>
                      <a:cubicBezTo>
                        <a:pt x="95058" y="44756"/>
                        <a:pt x="91534" y="41937"/>
                        <a:pt x="90125" y="38060"/>
                      </a:cubicBezTo>
                      <a:lnTo>
                        <a:pt x="79905" y="6696"/>
                      </a:lnTo>
                      <a:cubicBezTo>
                        <a:pt x="78495" y="2819"/>
                        <a:pt x="74971" y="0"/>
                        <a:pt x="70742" y="0"/>
                      </a:cubicBezTo>
                      <a:cubicBezTo>
                        <a:pt x="66513" y="0"/>
                        <a:pt x="62989" y="2819"/>
                        <a:pt x="61579" y="6696"/>
                      </a:cubicBezTo>
                      <a:lnTo>
                        <a:pt x="51360" y="38060"/>
                      </a:lnTo>
                      <a:cubicBezTo>
                        <a:pt x="49950" y="41937"/>
                        <a:pt x="46426" y="44756"/>
                        <a:pt x="42197" y="44756"/>
                      </a:cubicBezTo>
                      <a:lnTo>
                        <a:pt x="9775" y="44756"/>
                      </a:lnTo>
                      <a:cubicBezTo>
                        <a:pt x="5899" y="44756"/>
                        <a:pt x="2022" y="47223"/>
                        <a:pt x="613" y="51099"/>
                      </a:cubicBezTo>
                      <a:cubicBezTo>
                        <a:pt x="-797" y="54976"/>
                        <a:pt x="260" y="59205"/>
                        <a:pt x="3432" y="62024"/>
                      </a:cubicBezTo>
                      <a:lnTo>
                        <a:pt x="14709" y="72244"/>
                      </a:lnTo>
                      <a:lnTo>
                        <a:pt x="29158" y="84931"/>
                      </a:lnTo>
                      <a:cubicBezTo>
                        <a:pt x="30567" y="86340"/>
                        <a:pt x="31625" y="87750"/>
                        <a:pt x="31977" y="89512"/>
                      </a:cubicBezTo>
                      <a:cubicBezTo>
                        <a:pt x="32329" y="91274"/>
                        <a:pt x="32329" y="93388"/>
                        <a:pt x="31977" y="95151"/>
                      </a:cubicBezTo>
                      <a:lnTo>
                        <a:pt x="22110" y="128277"/>
                      </a:lnTo>
                      <a:cubicBezTo>
                        <a:pt x="20700" y="132154"/>
                        <a:pt x="22110" y="136382"/>
                        <a:pt x="25634" y="138849"/>
                      </a:cubicBezTo>
                      <a:cubicBezTo>
                        <a:pt x="28805" y="141316"/>
                        <a:pt x="33387" y="141316"/>
                        <a:pt x="36911" y="139202"/>
                      </a:cubicBezTo>
                      <a:lnTo>
                        <a:pt x="65104" y="119467"/>
                      </a:lnTo>
                      <a:cubicBezTo>
                        <a:pt x="68275" y="117000"/>
                        <a:pt x="72857" y="117000"/>
                        <a:pt x="76028" y="119467"/>
                      </a:cubicBezTo>
                      <a:lnTo>
                        <a:pt x="104221" y="139202"/>
                      </a:lnTo>
                      <a:cubicBezTo>
                        <a:pt x="107745" y="141669"/>
                        <a:pt x="111974" y="141316"/>
                        <a:pt x="115498" y="138849"/>
                      </a:cubicBezTo>
                      <a:cubicBezTo>
                        <a:pt x="118670" y="136382"/>
                        <a:pt x="120079" y="132154"/>
                        <a:pt x="119022" y="128277"/>
                      </a:cubicBezTo>
                      <a:lnTo>
                        <a:pt x="109507" y="95151"/>
                      </a:lnTo>
                      <a:cubicBezTo>
                        <a:pt x="108450" y="91626"/>
                        <a:pt x="109507" y="87398"/>
                        <a:pt x="112326" y="84931"/>
                      </a:cubicBezTo>
                      <a:lnTo>
                        <a:pt x="138052" y="62024"/>
                      </a:lnTo>
                      <a:close/>
                    </a:path>
                  </a:pathLst>
                </a:custGeom>
                <a:solidFill>
                  <a:srgbClr val="C00000"/>
                </a:solidFill>
                <a:ln w="3473" cap="flat">
                  <a:noFill/>
                  <a:prstDash val="solid"/>
                  <a:miter/>
                </a:ln>
              </p:spPr>
              <p:txBody>
                <a:bodyPr rtlCol="0" anchor="ctr"/>
                <a:lstStyle/>
                <a:p>
                  <a:endParaRPr lang="en-US"/>
                </a:p>
              </p:txBody>
            </p:sp>
            <p:sp>
              <p:nvSpPr>
                <p:cNvPr id="50" name="Freeform: Shape 49">
                  <a:extLst>
                    <a:ext uri="{FF2B5EF4-FFF2-40B4-BE49-F238E27FC236}">
                      <a16:creationId xmlns:a16="http://schemas.microsoft.com/office/drawing/2014/main" id="{C94C7D87-CB29-D020-F0E7-37BD40F3EA7C}"/>
                    </a:ext>
                  </a:extLst>
                </p:cNvPr>
                <p:cNvSpPr/>
                <p:nvPr/>
              </p:nvSpPr>
              <p:spPr>
                <a:xfrm rot="19781754">
                  <a:off x="8489483" y="2592661"/>
                  <a:ext cx="171280" cy="148616"/>
                </a:xfrm>
                <a:custGeom>
                  <a:avLst/>
                  <a:gdLst>
                    <a:gd name="connsiteX0" fmla="*/ 109723 w 112312"/>
                    <a:gd name="connsiteY0" fmla="*/ 49690 h 112594"/>
                    <a:gd name="connsiteX1" fmla="*/ 111837 w 112312"/>
                    <a:gd name="connsiteY1" fmla="*/ 41232 h 112594"/>
                    <a:gd name="connsiteX2" fmla="*/ 104789 w 112312"/>
                    <a:gd name="connsiteY2" fmla="*/ 35946 h 112594"/>
                    <a:gd name="connsiteX3" fmla="*/ 79063 w 112312"/>
                    <a:gd name="connsiteY3" fmla="*/ 35946 h 112594"/>
                    <a:gd name="connsiteX4" fmla="*/ 71662 w 112312"/>
                    <a:gd name="connsiteY4" fmla="*/ 30660 h 112594"/>
                    <a:gd name="connsiteX5" fmla="*/ 63557 w 112312"/>
                    <a:gd name="connsiteY5" fmla="*/ 5286 h 112594"/>
                    <a:gd name="connsiteX6" fmla="*/ 56156 w 112312"/>
                    <a:gd name="connsiteY6" fmla="*/ 0 h 112594"/>
                    <a:gd name="connsiteX7" fmla="*/ 48756 w 112312"/>
                    <a:gd name="connsiteY7" fmla="*/ 5286 h 112594"/>
                    <a:gd name="connsiteX8" fmla="*/ 40650 w 112312"/>
                    <a:gd name="connsiteY8" fmla="*/ 30660 h 112594"/>
                    <a:gd name="connsiteX9" fmla="*/ 33250 w 112312"/>
                    <a:gd name="connsiteY9" fmla="*/ 35946 h 112594"/>
                    <a:gd name="connsiteX10" fmla="*/ 7524 w 112312"/>
                    <a:gd name="connsiteY10" fmla="*/ 35946 h 112594"/>
                    <a:gd name="connsiteX11" fmla="*/ 476 w 112312"/>
                    <a:gd name="connsiteY11" fmla="*/ 41232 h 112594"/>
                    <a:gd name="connsiteX12" fmla="*/ 2590 w 112312"/>
                    <a:gd name="connsiteY12" fmla="*/ 49690 h 112594"/>
                    <a:gd name="connsiteX13" fmla="*/ 11753 w 112312"/>
                    <a:gd name="connsiteY13" fmla="*/ 57795 h 112594"/>
                    <a:gd name="connsiteX14" fmla="*/ 23382 w 112312"/>
                    <a:gd name="connsiteY14" fmla="*/ 68015 h 112594"/>
                    <a:gd name="connsiteX15" fmla="*/ 25849 w 112312"/>
                    <a:gd name="connsiteY15" fmla="*/ 71892 h 112594"/>
                    <a:gd name="connsiteX16" fmla="*/ 25849 w 112312"/>
                    <a:gd name="connsiteY16" fmla="*/ 76473 h 112594"/>
                    <a:gd name="connsiteX17" fmla="*/ 17391 w 112312"/>
                    <a:gd name="connsiteY17" fmla="*/ 102551 h 112594"/>
                    <a:gd name="connsiteX18" fmla="*/ 20211 w 112312"/>
                    <a:gd name="connsiteY18" fmla="*/ 111009 h 112594"/>
                    <a:gd name="connsiteX19" fmla="*/ 29021 w 112312"/>
                    <a:gd name="connsiteY19" fmla="*/ 111009 h 112594"/>
                    <a:gd name="connsiteX20" fmla="*/ 51575 w 112312"/>
                    <a:gd name="connsiteY20" fmla="*/ 95151 h 112594"/>
                    <a:gd name="connsiteX21" fmla="*/ 60385 w 112312"/>
                    <a:gd name="connsiteY21" fmla="*/ 95151 h 112594"/>
                    <a:gd name="connsiteX22" fmla="*/ 82940 w 112312"/>
                    <a:gd name="connsiteY22" fmla="*/ 111009 h 112594"/>
                    <a:gd name="connsiteX23" fmla="*/ 92102 w 112312"/>
                    <a:gd name="connsiteY23" fmla="*/ 111009 h 112594"/>
                    <a:gd name="connsiteX24" fmla="*/ 94921 w 112312"/>
                    <a:gd name="connsiteY24" fmla="*/ 102199 h 112594"/>
                    <a:gd name="connsiteX25" fmla="*/ 87168 w 112312"/>
                    <a:gd name="connsiteY25" fmla="*/ 75768 h 112594"/>
                    <a:gd name="connsiteX26" fmla="*/ 89635 w 112312"/>
                    <a:gd name="connsiteY26" fmla="*/ 67663 h 112594"/>
                    <a:gd name="connsiteX27" fmla="*/ 109723 w 112312"/>
                    <a:gd name="connsiteY27" fmla="*/ 49690 h 1125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112312" h="112594">
                      <a:moveTo>
                        <a:pt x="109723" y="49690"/>
                      </a:moveTo>
                      <a:cubicBezTo>
                        <a:pt x="112190" y="47575"/>
                        <a:pt x="112894" y="44051"/>
                        <a:pt x="111837" y="41232"/>
                      </a:cubicBezTo>
                      <a:cubicBezTo>
                        <a:pt x="110780" y="38060"/>
                        <a:pt x="107961" y="36298"/>
                        <a:pt x="104789" y="35946"/>
                      </a:cubicBezTo>
                      <a:lnTo>
                        <a:pt x="79063" y="35946"/>
                      </a:lnTo>
                      <a:cubicBezTo>
                        <a:pt x="75891" y="35946"/>
                        <a:pt x="72720" y="33831"/>
                        <a:pt x="71662" y="30660"/>
                      </a:cubicBezTo>
                      <a:lnTo>
                        <a:pt x="63557" y="5286"/>
                      </a:lnTo>
                      <a:cubicBezTo>
                        <a:pt x="62500" y="2114"/>
                        <a:pt x="59681" y="0"/>
                        <a:pt x="56156" y="0"/>
                      </a:cubicBezTo>
                      <a:cubicBezTo>
                        <a:pt x="52985" y="0"/>
                        <a:pt x="49813" y="2114"/>
                        <a:pt x="48756" y="5286"/>
                      </a:cubicBezTo>
                      <a:lnTo>
                        <a:pt x="40650" y="30660"/>
                      </a:lnTo>
                      <a:cubicBezTo>
                        <a:pt x="39593" y="33831"/>
                        <a:pt x="36774" y="35946"/>
                        <a:pt x="33250" y="35946"/>
                      </a:cubicBezTo>
                      <a:lnTo>
                        <a:pt x="7524" y="35946"/>
                      </a:lnTo>
                      <a:cubicBezTo>
                        <a:pt x="4352" y="35946"/>
                        <a:pt x="1533" y="38060"/>
                        <a:pt x="476" y="41232"/>
                      </a:cubicBezTo>
                      <a:cubicBezTo>
                        <a:pt x="-581" y="44404"/>
                        <a:pt x="123" y="47575"/>
                        <a:pt x="2590" y="49690"/>
                      </a:cubicBezTo>
                      <a:lnTo>
                        <a:pt x="11753" y="57795"/>
                      </a:lnTo>
                      <a:lnTo>
                        <a:pt x="23382" y="68015"/>
                      </a:lnTo>
                      <a:cubicBezTo>
                        <a:pt x="24440" y="69072"/>
                        <a:pt x="25144" y="70482"/>
                        <a:pt x="25849" y="71892"/>
                      </a:cubicBezTo>
                      <a:cubicBezTo>
                        <a:pt x="26202" y="73301"/>
                        <a:pt x="26202" y="74711"/>
                        <a:pt x="25849" y="76473"/>
                      </a:cubicBezTo>
                      <a:lnTo>
                        <a:pt x="17391" y="102551"/>
                      </a:lnTo>
                      <a:cubicBezTo>
                        <a:pt x="16334" y="105723"/>
                        <a:pt x="17391" y="109247"/>
                        <a:pt x="20211" y="111009"/>
                      </a:cubicBezTo>
                      <a:cubicBezTo>
                        <a:pt x="23030" y="113123"/>
                        <a:pt x="26554" y="113123"/>
                        <a:pt x="29021" y="111009"/>
                      </a:cubicBezTo>
                      <a:lnTo>
                        <a:pt x="51575" y="95151"/>
                      </a:lnTo>
                      <a:cubicBezTo>
                        <a:pt x="54042" y="93388"/>
                        <a:pt x="57566" y="93388"/>
                        <a:pt x="60385" y="95151"/>
                      </a:cubicBezTo>
                      <a:lnTo>
                        <a:pt x="82940" y="111009"/>
                      </a:lnTo>
                      <a:cubicBezTo>
                        <a:pt x="85759" y="113123"/>
                        <a:pt x="89283" y="113123"/>
                        <a:pt x="92102" y="111009"/>
                      </a:cubicBezTo>
                      <a:cubicBezTo>
                        <a:pt x="94921" y="108895"/>
                        <a:pt x="95979" y="105370"/>
                        <a:pt x="94921" y="102199"/>
                      </a:cubicBezTo>
                      <a:lnTo>
                        <a:pt x="87168" y="75768"/>
                      </a:lnTo>
                      <a:cubicBezTo>
                        <a:pt x="86464" y="72949"/>
                        <a:pt x="87168" y="69777"/>
                        <a:pt x="89635" y="67663"/>
                      </a:cubicBezTo>
                      <a:lnTo>
                        <a:pt x="109723" y="49690"/>
                      </a:lnTo>
                      <a:close/>
                    </a:path>
                  </a:pathLst>
                </a:custGeom>
                <a:solidFill>
                  <a:srgbClr val="C00000"/>
                </a:solidFill>
                <a:ln w="3473" cap="flat">
                  <a:noFill/>
                  <a:prstDash val="solid"/>
                  <a:miter/>
                </a:ln>
              </p:spPr>
              <p:txBody>
                <a:bodyPr rtlCol="0" anchor="ctr"/>
                <a:lstStyle/>
                <a:p>
                  <a:endParaRPr lang="en-US"/>
                </a:p>
              </p:txBody>
            </p:sp>
          </p:grpSp>
        </p:grpSp>
        <p:sp>
          <p:nvSpPr>
            <p:cNvPr id="46" name="Freeform: Shape 45">
              <a:extLst>
                <a:ext uri="{FF2B5EF4-FFF2-40B4-BE49-F238E27FC236}">
                  <a16:creationId xmlns:a16="http://schemas.microsoft.com/office/drawing/2014/main" id="{DB43CC6F-A435-4AB5-E9CA-9B6D537EDD77}"/>
                </a:ext>
              </a:extLst>
            </p:cNvPr>
            <p:cNvSpPr/>
            <p:nvPr/>
          </p:nvSpPr>
          <p:spPr>
            <a:xfrm rot="19781754">
              <a:off x="8470892" y="2791870"/>
              <a:ext cx="112312" cy="112594"/>
            </a:xfrm>
            <a:custGeom>
              <a:avLst/>
              <a:gdLst>
                <a:gd name="connsiteX0" fmla="*/ 109723 w 112312"/>
                <a:gd name="connsiteY0" fmla="*/ 49690 h 112594"/>
                <a:gd name="connsiteX1" fmla="*/ 111837 w 112312"/>
                <a:gd name="connsiteY1" fmla="*/ 41232 h 112594"/>
                <a:gd name="connsiteX2" fmla="*/ 104789 w 112312"/>
                <a:gd name="connsiteY2" fmla="*/ 35946 h 112594"/>
                <a:gd name="connsiteX3" fmla="*/ 79063 w 112312"/>
                <a:gd name="connsiteY3" fmla="*/ 35946 h 112594"/>
                <a:gd name="connsiteX4" fmla="*/ 71662 w 112312"/>
                <a:gd name="connsiteY4" fmla="*/ 30660 h 112594"/>
                <a:gd name="connsiteX5" fmla="*/ 63557 w 112312"/>
                <a:gd name="connsiteY5" fmla="*/ 5286 h 112594"/>
                <a:gd name="connsiteX6" fmla="*/ 56156 w 112312"/>
                <a:gd name="connsiteY6" fmla="*/ 0 h 112594"/>
                <a:gd name="connsiteX7" fmla="*/ 48756 w 112312"/>
                <a:gd name="connsiteY7" fmla="*/ 5286 h 112594"/>
                <a:gd name="connsiteX8" fmla="*/ 40650 w 112312"/>
                <a:gd name="connsiteY8" fmla="*/ 30660 h 112594"/>
                <a:gd name="connsiteX9" fmla="*/ 33250 w 112312"/>
                <a:gd name="connsiteY9" fmla="*/ 35946 h 112594"/>
                <a:gd name="connsiteX10" fmla="*/ 7524 w 112312"/>
                <a:gd name="connsiteY10" fmla="*/ 35946 h 112594"/>
                <a:gd name="connsiteX11" fmla="*/ 476 w 112312"/>
                <a:gd name="connsiteY11" fmla="*/ 41232 h 112594"/>
                <a:gd name="connsiteX12" fmla="*/ 2590 w 112312"/>
                <a:gd name="connsiteY12" fmla="*/ 49690 h 112594"/>
                <a:gd name="connsiteX13" fmla="*/ 11753 w 112312"/>
                <a:gd name="connsiteY13" fmla="*/ 57795 h 112594"/>
                <a:gd name="connsiteX14" fmla="*/ 23382 w 112312"/>
                <a:gd name="connsiteY14" fmla="*/ 68015 h 112594"/>
                <a:gd name="connsiteX15" fmla="*/ 25849 w 112312"/>
                <a:gd name="connsiteY15" fmla="*/ 71892 h 112594"/>
                <a:gd name="connsiteX16" fmla="*/ 25849 w 112312"/>
                <a:gd name="connsiteY16" fmla="*/ 76473 h 112594"/>
                <a:gd name="connsiteX17" fmla="*/ 17391 w 112312"/>
                <a:gd name="connsiteY17" fmla="*/ 102551 h 112594"/>
                <a:gd name="connsiteX18" fmla="*/ 20211 w 112312"/>
                <a:gd name="connsiteY18" fmla="*/ 111009 h 112594"/>
                <a:gd name="connsiteX19" fmla="*/ 29021 w 112312"/>
                <a:gd name="connsiteY19" fmla="*/ 111009 h 112594"/>
                <a:gd name="connsiteX20" fmla="*/ 51575 w 112312"/>
                <a:gd name="connsiteY20" fmla="*/ 95151 h 112594"/>
                <a:gd name="connsiteX21" fmla="*/ 60385 w 112312"/>
                <a:gd name="connsiteY21" fmla="*/ 95151 h 112594"/>
                <a:gd name="connsiteX22" fmla="*/ 82940 w 112312"/>
                <a:gd name="connsiteY22" fmla="*/ 111009 h 112594"/>
                <a:gd name="connsiteX23" fmla="*/ 92102 w 112312"/>
                <a:gd name="connsiteY23" fmla="*/ 111009 h 112594"/>
                <a:gd name="connsiteX24" fmla="*/ 94921 w 112312"/>
                <a:gd name="connsiteY24" fmla="*/ 102199 h 112594"/>
                <a:gd name="connsiteX25" fmla="*/ 87168 w 112312"/>
                <a:gd name="connsiteY25" fmla="*/ 75768 h 112594"/>
                <a:gd name="connsiteX26" fmla="*/ 89635 w 112312"/>
                <a:gd name="connsiteY26" fmla="*/ 67663 h 112594"/>
                <a:gd name="connsiteX27" fmla="*/ 109723 w 112312"/>
                <a:gd name="connsiteY27" fmla="*/ 49690 h 1125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112312" h="112594">
                  <a:moveTo>
                    <a:pt x="109723" y="49690"/>
                  </a:moveTo>
                  <a:cubicBezTo>
                    <a:pt x="112190" y="47575"/>
                    <a:pt x="112894" y="44051"/>
                    <a:pt x="111837" y="41232"/>
                  </a:cubicBezTo>
                  <a:cubicBezTo>
                    <a:pt x="110780" y="38060"/>
                    <a:pt x="107961" y="36298"/>
                    <a:pt x="104789" y="35946"/>
                  </a:cubicBezTo>
                  <a:lnTo>
                    <a:pt x="79063" y="35946"/>
                  </a:lnTo>
                  <a:cubicBezTo>
                    <a:pt x="75891" y="35946"/>
                    <a:pt x="72720" y="33831"/>
                    <a:pt x="71662" y="30660"/>
                  </a:cubicBezTo>
                  <a:lnTo>
                    <a:pt x="63557" y="5286"/>
                  </a:lnTo>
                  <a:cubicBezTo>
                    <a:pt x="62500" y="2114"/>
                    <a:pt x="59681" y="0"/>
                    <a:pt x="56156" y="0"/>
                  </a:cubicBezTo>
                  <a:cubicBezTo>
                    <a:pt x="52985" y="0"/>
                    <a:pt x="49813" y="2114"/>
                    <a:pt x="48756" y="5286"/>
                  </a:cubicBezTo>
                  <a:lnTo>
                    <a:pt x="40650" y="30660"/>
                  </a:lnTo>
                  <a:cubicBezTo>
                    <a:pt x="39593" y="33831"/>
                    <a:pt x="36774" y="35946"/>
                    <a:pt x="33250" y="35946"/>
                  </a:cubicBezTo>
                  <a:lnTo>
                    <a:pt x="7524" y="35946"/>
                  </a:lnTo>
                  <a:cubicBezTo>
                    <a:pt x="4352" y="35946"/>
                    <a:pt x="1533" y="38060"/>
                    <a:pt x="476" y="41232"/>
                  </a:cubicBezTo>
                  <a:cubicBezTo>
                    <a:pt x="-581" y="44404"/>
                    <a:pt x="123" y="47575"/>
                    <a:pt x="2590" y="49690"/>
                  </a:cubicBezTo>
                  <a:lnTo>
                    <a:pt x="11753" y="57795"/>
                  </a:lnTo>
                  <a:lnTo>
                    <a:pt x="23382" y="68015"/>
                  </a:lnTo>
                  <a:cubicBezTo>
                    <a:pt x="24440" y="69072"/>
                    <a:pt x="25144" y="70482"/>
                    <a:pt x="25849" y="71892"/>
                  </a:cubicBezTo>
                  <a:cubicBezTo>
                    <a:pt x="26202" y="73301"/>
                    <a:pt x="26202" y="74711"/>
                    <a:pt x="25849" y="76473"/>
                  </a:cubicBezTo>
                  <a:lnTo>
                    <a:pt x="17391" y="102551"/>
                  </a:lnTo>
                  <a:cubicBezTo>
                    <a:pt x="16334" y="105723"/>
                    <a:pt x="17391" y="109247"/>
                    <a:pt x="20211" y="111009"/>
                  </a:cubicBezTo>
                  <a:cubicBezTo>
                    <a:pt x="23030" y="113123"/>
                    <a:pt x="26554" y="113123"/>
                    <a:pt x="29021" y="111009"/>
                  </a:cubicBezTo>
                  <a:lnTo>
                    <a:pt x="51575" y="95151"/>
                  </a:lnTo>
                  <a:cubicBezTo>
                    <a:pt x="54042" y="93388"/>
                    <a:pt x="57566" y="93388"/>
                    <a:pt x="60385" y="95151"/>
                  </a:cubicBezTo>
                  <a:lnTo>
                    <a:pt x="82940" y="111009"/>
                  </a:lnTo>
                  <a:cubicBezTo>
                    <a:pt x="85759" y="113123"/>
                    <a:pt x="89283" y="113123"/>
                    <a:pt x="92102" y="111009"/>
                  </a:cubicBezTo>
                  <a:cubicBezTo>
                    <a:pt x="94921" y="108895"/>
                    <a:pt x="95979" y="105370"/>
                    <a:pt x="94921" y="102199"/>
                  </a:cubicBezTo>
                  <a:lnTo>
                    <a:pt x="87168" y="75768"/>
                  </a:lnTo>
                  <a:cubicBezTo>
                    <a:pt x="86464" y="72949"/>
                    <a:pt x="87168" y="69777"/>
                    <a:pt x="89635" y="67663"/>
                  </a:cubicBezTo>
                  <a:lnTo>
                    <a:pt x="109723" y="49690"/>
                  </a:lnTo>
                  <a:close/>
                </a:path>
              </a:pathLst>
            </a:custGeom>
            <a:solidFill>
              <a:srgbClr val="C00000"/>
            </a:solidFill>
            <a:ln w="3473" cap="flat">
              <a:noFill/>
              <a:prstDash val="solid"/>
              <a:miter/>
            </a:ln>
          </p:spPr>
          <p:txBody>
            <a:bodyPr rtlCol="0" anchor="ctr"/>
            <a:lstStyle/>
            <a:p>
              <a:endParaRPr lang="en-US"/>
            </a:p>
          </p:txBody>
        </p:sp>
      </p:grpSp>
    </p:spTree>
    <p:extLst>
      <p:ext uri="{BB962C8B-B14F-4D97-AF65-F5344CB8AC3E}">
        <p14:creationId xmlns:p14="http://schemas.microsoft.com/office/powerpoint/2010/main" val="429263280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path" presetSubtype="0" accel="50000" decel="50000" fill="hold" nodeType="clickEffect">
                                  <p:stCondLst>
                                    <p:cond delay="0"/>
                                  </p:stCondLst>
                                  <p:childTnLst>
                                    <p:animMotion origin="layout" path="M -2.08333E-7 -3.7037E-7 L -0.25 -3.7037E-7 " pathEditMode="relative" rAng="0" ptsTypes="AA">
                                      <p:cBhvr>
                                        <p:cTn id="6" dur="2000" fill="hold"/>
                                        <p:tgtEl>
                                          <p:spTgt spid="107"/>
                                        </p:tgtEl>
                                        <p:attrNameLst>
                                          <p:attrName>ppt_x</p:attrName>
                                          <p:attrName>ppt_y</p:attrName>
                                        </p:attrNameLst>
                                      </p:cBhvr>
                                      <p:rCtr x="-12500" y="0"/>
                                    </p:animMotion>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25"/>
                                        </p:tgtEl>
                                        <p:attrNameLst>
                                          <p:attrName>style.visibility</p:attrName>
                                        </p:attrNameLst>
                                      </p:cBhvr>
                                      <p:to>
                                        <p:strVal val="visible"/>
                                      </p:to>
                                    </p:set>
                                    <p:animEffect transition="in" filter="fade">
                                      <p:cBhvr>
                                        <p:cTn id="11" dur="500"/>
                                        <p:tgtEl>
                                          <p:spTgt spid="25"/>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nodeType="clickEffect">
                                  <p:stCondLst>
                                    <p:cond delay="0"/>
                                  </p:stCondLst>
                                  <p:childTnLst>
                                    <p:set>
                                      <p:cBhvr>
                                        <p:cTn id="15" dur="1" fill="hold">
                                          <p:stCondLst>
                                            <p:cond delay="0"/>
                                          </p:stCondLst>
                                        </p:cTn>
                                        <p:tgtEl>
                                          <p:spTgt spid="26"/>
                                        </p:tgtEl>
                                        <p:attrNameLst>
                                          <p:attrName>style.visibility</p:attrName>
                                        </p:attrNameLst>
                                      </p:cBhvr>
                                      <p:to>
                                        <p:strVal val="visible"/>
                                      </p:to>
                                    </p:set>
                                    <p:animEffect transition="in" filter="fade">
                                      <p:cBhvr>
                                        <p:cTn id="16" dur="500"/>
                                        <p:tgtEl>
                                          <p:spTgt spid="26"/>
                                        </p:tgtEl>
                                      </p:cBhvr>
                                    </p:animEffect>
                                  </p:childTnLst>
                                </p:cTn>
                              </p:par>
                            </p:childTnLst>
                          </p:cTn>
                        </p:par>
                        <p:par>
                          <p:cTn id="17" fill="hold">
                            <p:stCondLst>
                              <p:cond delay="500"/>
                            </p:stCondLst>
                            <p:childTnLst>
                              <p:par>
                                <p:cTn id="18" presetID="21" presetClass="entr" presetSubtype="1" fill="hold" nodeType="afterEffect">
                                  <p:stCondLst>
                                    <p:cond delay="0"/>
                                  </p:stCondLst>
                                  <p:childTnLst>
                                    <p:set>
                                      <p:cBhvr>
                                        <p:cTn id="19" dur="1" fill="hold">
                                          <p:stCondLst>
                                            <p:cond delay="0"/>
                                          </p:stCondLst>
                                        </p:cTn>
                                        <p:tgtEl>
                                          <p:spTgt spid="36"/>
                                        </p:tgtEl>
                                        <p:attrNameLst>
                                          <p:attrName>style.visibility</p:attrName>
                                        </p:attrNameLst>
                                      </p:cBhvr>
                                      <p:to>
                                        <p:strVal val="visible"/>
                                      </p:to>
                                    </p:set>
                                    <p:animEffect transition="in" filter="wheel(1)">
                                      <p:cBhvr>
                                        <p:cTn id="20" dur="500"/>
                                        <p:tgtEl>
                                          <p:spTgt spid="36"/>
                                        </p:tgtEl>
                                      </p:cBhvr>
                                    </p:animEffect>
                                  </p:childTnLst>
                                </p:cTn>
                              </p:par>
                            </p:childTnLst>
                          </p:cTn>
                        </p:par>
                        <p:par>
                          <p:cTn id="21" fill="hold">
                            <p:stCondLst>
                              <p:cond delay="1000"/>
                            </p:stCondLst>
                            <p:childTnLst>
                              <p:par>
                                <p:cTn id="22" presetID="21" presetClass="entr" presetSubtype="1" fill="hold" nodeType="afterEffect">
                                  <p:stCondLst>
                                    <p:cond delay="0"/>
                                  </p:stCondLst>
                                  <p:childTnLst>
                                    <p:set>
                                      <p:cBhvr>
                                        <p:cTn id="23" dur="1" fill="hold">
                                          <p:stCondLst>
                                            <p:cond delay="0"/>
                                          </p:stCondLst>
                                        </p:cTn>
                                        <p:tgtEl>
                                          <p:spTgt spid="39"/>
                                        </p:tgtEl>
                                        <p:attrNameLst>
                                          <p:attrName>style.visibility</p:attrName>
                                        </p:attrNameLst>
                                      </p:cBhvr>
                                      <p:to>
                                        <p:strVal val="visible"/>
                                      </p:to>
                                    </p:set>
                                    <p:animEffect transition="in" filter="wheel(1)">
                                      <p:cBhvr>
                                        <p:cTn id="24" dur="500"/>
                                        <p:tgtEl>
                                          <p:spTgt spid="39"/>
                                        </p:tgtEl>
                                      </p:cBhvr>
                                    </p:animEffect>
                                  </p:childTnLst>
                                </p:cTn>
                              </p:par>
                            </p:childTnLst>
                          </p:cTn>
                        </p:par>
                        <p:par>
                          <p:cTn id="25" fill="hold">
                            <p:stCondLst>
                              <p:cond delay="1500"/>
                            </p:stCondLst>
                            <p:childTnLst>
                              <p:par>
                                <p:cTn id="26" presetID="21" presetClass="entr" presetSubtype="1" fill="hold" nodeType="afterEffect">
                                  <p:stCondLst>
                                    <p:cond delay="0"/>
                                  </p:stCondLst>
                                  <p:childTnLst>
                                    <p:set>
                                      <p:cBhvr>
                                        <p:cTn id="27" dur="1" fill="hold">
                                          <p:stCondLst>
                                            <p:cond delay="0"/>
                                          </p:stCondLst>
                                        </p:cTn>
                                        <p:tgtEl>
                                          <p:spTgt spid="44"/>
                                        </p:tgtEl>
                                        <p:attrNameLst>
                                          <p:attrName>style.visibility</p:attrName>
                                        </p:attrNameLst>
                                      </p:cBhvr>
                                      <p:to>
                                        <p:strVal val="visible"/>
                                      </p:to>
                                    </p:set>
                                    <p:animEffect transition="in" filter="wheel(1)">
                                      <p:cBhvr>
                                        <p:cTn id="28" dur="500"/>
                                        <p:tgtEl>
                                          <p:spTgt spid="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5">
            <a:alpha val="10000"/>
          </a:schemeClr>
        </a:solidFill>
        <a:effectLst/>
      </p:bgPr>
    </p:bg>
    <p:spTree>
      <p:nvGrpSpPr>
        <p:cNvPr id="1" name=""/>
        <p:cNvGrpSpPr/>
        <p:nvPr/>
      </p:nvGrpSpPr>
      <p:grpSpPr>
        <a:xfrm>
          <a:off x="0" y="0"/>
          <a:ext cx="0" cy="0"/>
          <a:chOff x="0" y="0"/>
          <a:chExt cx="0" cy="0"/>
        </a:xfrm>
      </p:grpSpPr>
      <p:sp>
        <p:nvSpPr>
          <p:cNvPr id="106" name="Rectangle: Top Corners Rounded 105">
            <a:extLst>
              <a:ext uri="{FF2B5EF4-FFF2-40B4-BE49-F238E27FC236}">
                <a16:creationId xmlns:a16="http://schemas.microsoft.com/office/drawing/2014/main" id="{35572363-FCEC-08D4-CA94-054CFFAB379A}"/>
              </a:ext>
            </a:extLst>
          </p:cNvPr>
          <p:cNvSpPr/>
          <p:nvPr/>
        </p:nvSpPr>
        <p:spPr>
          <a:xfrm>
            <a:off x="1791305" y="4977477"/>
            <a:ext cx="8154246" cy="108289"/>
          </a:xfrm>
          <a:prstGeom prst="round2Same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7" name="Graphic 106" descr="Marker with solid fill">
            <a:extLst>
              <a:ext uri="{FF2B5EF4-FFF2-40B4-BE49-F238E27FC236}">
                <a16:creationId xmlns:a16="http://schemas.microsoft.com/office/drawing/2014/main" id="{D658C2FF-81E8-5F1F-3FA7-D42AC47B8316}"/>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6173073" y="4525275"/>
            <a:ext cx="914400" cy="914400"/>
          </a:xfrm>
          <a:prstGeom prst="rect">
            <a:avLst/>
          </a:prstGeom>
        </p:spPr>
      </p:pic>
      <p:pic>
        <p:nvPicPr>
          <p:cNvPr id="108" name="Picture 107" descr="Shape&#10;&#10;Description automatically generated with low confidence">
            <a:extLst>
              <a:ext uri="{FF2B5EF4-FFF2-40B4-BE49-F238E27FC236}">
                <a16:creationId xmlns:a16="http://schemas.microsoft.com/office/drawing/2014/main" id="{993479EF-2E67-CC76-3321-B3D83777C575}"/>
              </a:ext>
            </a:extLst>
          </p:cNvPr>
          <p:cNvPicPr>
            <a:picLocks noChangeAspect="1"/>
          </p:cNvPicPr>
          <p:nvPr/>
        </p:nvPicPr>
        <p:blipFill>
          <a:blip r:embed="rId5"/>
          <a:stretch>
            <a:fillRect/>
          </a:stretch>
        </p:blipFill>
        <p:spPr>
          <a:xfrm rot="1104102" flipH="1">
            <a:off x="11005439" y="4188320"/>
            <a:ext cx="792606" cy="792606"/>
          </a:xfrm>
          <a:prstGeom prst="rect">
            <a:avLst/>
          </a:prstGeom>
        </p:spPr>
      </p:pic>
      <p:pic>
        <p:nvPicPr>
          <p:cNvPr id="109" name="Picture 108" descr="Shape&#10;&#10;Description automatically generated with low confidence">
            <a:extLst>
              <a:ext uri="{FF2B5EF4-FFF2-40B4-BE49-F238E27FC236}">
                <a16:creationId xmlns:a16="http://schemas.microsoft.com/office/drawing/2014/main" id="{36BECD85-AA3E-B74D-4B24-521B7F6C5528}"/>
              </a:ext>
            </a:extLst>
          </p:cNvPr>
          <p:cNvPicPr>
            <a:picLocks noChangeAspect="1"/>
          </p:cNvPicPr>
          <p:nvPr/>
        </p:nvPicPr>
        <p:blipFill>
          <a:blip r:embed="rId6"/>
          <a:stretch>
            <a:fillRect/>
          </a:stretch>
        </p:blipFill>
        <p:spPr>
          <a:xfrm rot="20758607" flipH="1">
            <a:off x="9827410" y="3905470"/>
            <a:ext cx="875183" cy="875183"/>
          </a:xfrm>
          <a:prstGeom prst="rect">
            <a:avLst/>
          </a:prstGeom>
        </p:spPr>
      </p:pic>
      <p:pic>
        <p:nvPicPr>
          <p:cNvPr id="110" name="Picture 109" descr="Shape&#10;&#10;Description automatically generated with low confidence">
            <a:extLst>
              <a:ext uri="{FF2B5EF4-FFF2-40B4-BE49-F238E27FC236}">
                <a16:creationId xmlns:a16="http://schemas.microsoft.com/office/drawing/2014/main" id="{7C1E1F91-6DFE-CFDB-4C76-14C3D40870AC}"/>
              </a:ext>
            </a:extLst>
          </p:cNvPr>
          <p:cNvPicPr>
            <a:picLocks noChangeAspect="1"/>
          </p:cNvPicPr>
          <p:nvPr/>
        </p:nvPicPr>
        <p:blipFill>
          <a:blip r:embed="rId7"/>
          <a:stretch>
            <a:fillRect/>
          </a:stretch>
        </p:blipFill>
        <p:spPr>
          <a:xfrm>
            <a:off x="10203659" y="4621865"/>
            <a:ext cx="927802" cy="927802"/>
          </a:xfrm>
          <a:prstGeom prst="rect">
            <a:avLst/>
          </a:prstGeom>
        </p:spPr>
      </p:pic>
      <p:pic>
        <p:nvPicPr>
          <p:cNvPr id="111" name="Picture 110" descr="Shape&#10;&#10;Description automatically generated with low confidence">
            <a:extLst>
              <a:ext uri="{FF2B5EF4-FFF2-40B4-BE49-F238E27FC236}">
                <a16:creationId xmlns:a16="http://schemas.microsoft.com/office/drawing/2014/main" id="{35FC6436-A071-3AB0-3EA2-6598A764FBD0}"/>
              </a:ext>
            </a:extLst>
          </p:cNvPr>
          <p:cNvPicPr>
            <a:picLocks noChangeAspect="1"/>
          </p:cNvPicPr>
          <p:nvPr/>
        </p:nvPicPr>
        <p:blipFill>
          <a:blip r:embed="rId7"/>
          <a:stretch>
            <a:fillRect/>
          </a:stretch>
        </p:blipFill>
        <p:spPr>
          <a:xfrm flipH="1" flipV="1">
            <a:off x="610626" y="4814277"/>
            <a:ext cx="927802" cy="927802"/>
          </a:xfrm>
          <a:prstGeom prst="rect">
            <a:avLst/>
          </a:prstGeom>
        </p:spPr>
      </p:pic>
      <p:pic>
        <p:nvPicPr>
          <p:cNvPr id="112" name="Graphic 111" descr="Sad face outline with solid fill">
            <a:extLst>
              <a:ext uri="{FF2B5EF4-FFF2-40B4-BE49-F238E27FC236}">
                <a16:creationId xmlns:a16="http://schemas.microsoft.com/office/drawing/2014/main" id="{E47FF866-A5BF-030B-CDFE-DDB79AC71650}"/>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rot="20665677">
            <a:off x="982744" y="3875524"/>
            <a:ext cx="914400" cy="914400"/>
          </a:xfrm>
          <a:prstGeom prst="rect">
            <a:avLst/>
          </a:prstGeom>
        </p:spPr>
      </p:pic>
      <p:sp>
        <p:nvSpPr>
          <p:cNvPr id="138" name="Text Placeholder 16">
            <a:extLst>
              <a:ext uri="{FF2B5EF4-FFF2-40B4-BE49-F238E27FC236}">
                <a16:creationId xmlns:a16="http://schemas.microsoft.com/office/drawing/2014/main" id="{F3D17EC0-BA57-A152-FD3F-AD53D28ADC0D}"/>
              </a:ext>
            </a:extLst>
          </p:cNvPr>
          <p:cNvSpPr txBox="1">
            <a:spLocks/>
          </p:cNvSpPr>
          <p:nvPr/>
        </p:nvSpPr>
        <p:spPr>
          <a:xfrm>
            <a:off x="9945552" y="6327690"/>
            <a:ext cx="2104420" cy="511034"/>
          </a:xfrm>
          <a:prstGeom prst="rect">
            <a:avLst/>
          </a:prstGeom>
        </p:spPr>
        <p:txBody>
          <a:bodyPr vert="horz" lIns="0" tIns="45720" rIns="0" bIns="45720" rtlCol="0">
            <a:noAutofit/>
          </a:bodyPr>
          <a:lstStyle>
            <a:lvl1pPr marL="0" indent="0" algn="l" defTabSz="914400" rtl="0" eaLnBrk="1" latinLnBrk="0" hangingPunct="1">
              <a:lnSpc>
                <a:spcPct val="100000"/>
              </a:lnSpc>
              <a:spcBef>
                <a:spcPts val="1000"/>
              </a:spcBef>
              <a:buFont typeface="Arial" panose="020B0604020202020204" pitchFamily="34" charset="0"/>
              <a:buNone/>
              <a:defRPr sz="1100"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1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1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1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1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r">
              <a:spcBef>
                <a:spcPts val="0"/>
              </a:spcBef>
            </a:pPr>
            <a:r>
              <a:rPr lang="en-US" dirty="0"/>
              <a:t>(Jacobs &amp; Eccles, 1992;</a:t>
            </a:r>
          </a:p>
          <a:p>
            <a:pPr algn="r">
              <a:spcBef>
                <a:spcPts val="0"/>
              </a:spcBef>
            </a:pPr>
            <a:r>
              <a:rPr lang="en-US" dirty="0" err="1"/>
              <a:t>Räty</a:t>
            </a:r>
            <a:r>
              <a:rPr lang="en-US" dirty="0"/>
              <a:t> 2003; Frome &amp; Eccles, 1998)</a:t>
            </a:r>
          </a:p>
        </p:txBody>
      </p:sp>
      <p:sp>
        <p:nvSpPr>
          <p:cNvPr id="139" name="TextBox 138">
            <a:extLst>
              <a:ext uri="{FF2B5EF4-FFF2-40B4-BE49-F238E27FC236}">
                <a16:creationId xmlns:a16="http://schemas.microsoft.com/office/drawing/2014/main" id="{E6BE6E8F-38A8-C4A7-67C1-616E802A7F67}"/>
              </a:ext>
            </a:extLst>
          </p:cNvPr>
          <p:cNvSpPr txBox="1"/>
          <p:nvPr/>
        </p:nvSpPr>
        <p:spPr>
          <a:xfrm>
            <a:off x="1791305" y="5549667"/>
            <a:ext cx="8412354" cy="646331"/>
          </a:xfrm>
          <a:prstGeom prst="rect">
            <a:avLst/>
          </a:prstGeom>
          <a:noFill/>
        </p:spPr>
        <p:txBody>
          <a:bodyPr wrap="square" rtlCol="0">
            <a:spAutoFit/>
          </a:bodyPr>
          <a:lstStyle/>
          <a:p>
            <a:pPr algn="ctr"/>
            <a:r>
              <a:rPr lang="en-US" dirty="0"/>
              <a:t>Gender stereotypical academic beliefs seemingly increase with children’s age --</a:t>
            </a:r>
          </a:p>
          <a:p>
            <a:pPr algn="ctr"/>
            <a:r>
              <a:rPr lang="en-US" dirty="0"/>
              <a:t>do adolescent students’ academic performance influence parents’ (gendered) beliefs?</a:t>
            </a:r>
          </a:p>
        </p:txBody>
      </p:sp>
      <p:sp>
        <p:nvSpPr>
          <p:cNvPr id="21" name="Title 20">
            <a:extLst>
              <a:ext uri="{FF2B5EF4-FFF2-40B4-BE49-F238E27FC236}">
                <a16:creationId xmlns:a16="http://schemas.microsoft.com/office/drawing/2014/main" id="{FD70651F-B209-1CD5-A68F-1B849883D446}"/>
              </a:ext>
            </a:extLst>
          </p:cNvPr>
          <p:cNvSpPr>
            <a:spLocks noGrp="1"/>
          </p:cNvSpPr>
          <p:nvPr>
            <p:ph type="title"/>
          </p:nvPr>
        </p:nvSpPr>
        <p:spPr>
          <a:xfrm>
            <a:off x="838200" y="365126"/>
            <a:ext cx="10515600" cy="851794"/>
          </a:xfrm>
        </p:spPr>
        <p:txBody>
          <a:bodyPr/>
          <a:lstStyle/>
          <a:p>
            <a:pPr algn="ctr"/>
            <a:r>
              <a:rPr lang="fi-FI" dirty="0"/>
              <a:t>BACKGROUND</a:t>
            </a:r>
            <a:endParaRPr lang="en-US" dirty="0"/>
          </a:p>
        </p:txBody>
      </p:sp>
      <p:grpSp>
        <p:nvGrpSpPr>
          <p:cNvPr id="3" name="Group 2">
            <a:extLst>
              <a:ext uri="{FF2B5EF4-FFF2-40B4-BE49-F238E27FC236}">
                <a16:creationId xmlns:a16="http://schemas.microsoft.com/office/drawing/2014/main" id="{D1396B80-C033-93B1-4F26-572B86946219}"/>
              </a:ext>
            </a:extLst>
          </p:cNvPr>
          <p:cNvGrpSpPr/>
          <p:nvPr/>
        </p:nvGrpSpPr>
        <p:grpSpPr>
          <a:xfrm>
            <a:off x="4372431" y="1570828"/>
            <a:ext cx="3045691" cy="3045691"/>
            <a:chOff x="8098726" y="1417449"/>
            <a:chExt cx="4081651" cy="4081651"/>
          </a:xfrm>
        </p:grpSpPr>
        <p:sp>
          <p:nvSpPr>
            <p:cNvPr id="4" name="Oval 3">
              <a:extLst>
                <a:ext uri="{FF2B5EF4-FFF2-40B4-BE49-F238E27FC236}">
                  <a16:creationId xmlns:a16="http://schemas.microsoft.com/office/drawing/2014/main" id="{F501F676-1200-AC58-7FAF-8EFF31AC392C}"/>
                </a:ext>
              </a:extLst>
            </p:cNvPr>
            <p:cNvSpPr/>
            <p:nvPr/>
          </p:nvSpPr>
          <p:spPr>
            <a:xfrm>
              <a:off x="8098726" y="1417449"/>
              <a:ext cx="4081651" cy="4081651"/>
            </a:xfrm>
            <a:prstGeom prst="ellipse">
              <a:avLst/>
            </a:prstGeom>
            <a:solidFill>
              <a:srgbClr val="CDBE8A">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Icon&#10;&#10;Description automatically generated">
              <a:extLst>
                <a:ext uri="{FF2B5EF4-FFF2-40B4-BE49-F238E27FC236}">
                  <a16:creationId xmlns:a16="http://schemas.microsoft.com/office/drawing/2014/main" id="{4B2B364E-F31B-B6BB-D7BC-391232425304}"/>
                </a:ext>
              </a:extLst>
            </p:cNvPr>
            <p:cNvPicPr>
              <a:picLocks noChangeAspect="1"/>
            </p:cNvPicPr>
            <p:nvPr/>
          </p:nvPicPr>
          <p:blipFill>
            <a:blip r:embed="rId10"/>
            <a:stretch>
              <a:fillRect/>
            </a:stretch>
          </p:blipFill>
          <p:spPr>
            <a:xfrm>
              <a:off x="8890000" y="2044177"/>
              <a:ext cx="2769646" cy="2769646"/>
            </a:xfrm>
            <a:prstGeom prst="rect">
              <a:avLst/>
            </a:prstGeom>
          </p:spPr>
        </p:pic>
      </p:grpSp>
      <p:pic>
        <p:nvPicPr>
          <p:cNvPr id="6" name="Graphic 5" descr="Chat bubble with solid fill">
            <a:extLst>
              <a:ext uri="{FF2B5EF4-FFF2-40B4-BE49-F238E27FC236}">
                <a16:creationId xmlns:a16="http://schemas.microsoft.com/office/drawing/2014/main" id="{38813FC1-B8C9-C8A3-0D7A-A0827C6ED2A2}"/>
              </a:ext>
            </a:extLst>
          </p:cNvPr>
          <p:cNvPicPr>
            <a:picLocks noChangeAspect="1"/>
          </p:cNvPicPr>
          <p:nvPr/>
        </p:nvPicPr>
        <p:blipFill>
          <a:blip r:embed="rId11">
            <a:extLst>
              <a:ext uri="{96DAC541-7B7A-43D3-8B79-37D633B846F1}">
                <asvg:svgBlip xmlns:asvg="http://schemas.microsoft.com/office/drawing/2016/SVG/main" r:embed="rId12"/>
              </a:ext>
            </a:extLst>
          </a:blip>
          <a:stretch>
            <a:fillRect/>
          </a:stretch>
        </p:blipFill>
        <p:spPr>
          <a:xfrm>
            <a:off x="3364712" y="907922"/>
            <a:ext cx="1795399" cy="1795399"/>
          </a:xfrm>
          <a:prstGeom prst="rect">
            <a:avLst/>
          </a:prstGeom>
        </p:spPr>
      </p:pic>
      <p:pic>
        <p:nvPicPr>
          <p:cNvPr id="7" name="Graphic 6" descr="Chat bubble with solid fill">
            <a:extLst>
              <a:ext uri="{FF2B5EF4-FFF2-40B4-BE49-F238E27FC236}">
                <a16:creationId xmlns:a16="http://schemas.microsoft.com/office/drawing/2014/main" id="{C31D955A-980D-569F-CBD6-76D5B1B8EAFF}"/>
              </a:ext>
            </a:extLst>
          </p:cNvPr>
          <p:cNvPicPr>
            <a:picLocks noChangeAspect="1"/>
          </p:cNvPicPr>
          <p:nvPr/>
        </p:nvPicPr>
        <p:blipFill>
          <a:blip r:embed="rId13">
            <a:extLst>
              <a:ext uri="{96DAC541-7B7A-43D3-8B79-37D633B846F1}">
                <asvg:svgBlip xmlns:asvg="http://schemas.microsoft.com/office/drawing/2016/SVG/main" r:embed="rId14"/>
              </a:ext>
            </a:extLst>
          </a:blip>
          <a:stretch>
            <a:fillRect/>
          </a:stretch>
        </p:blipFill>
        <p:spPr>
          <a:xfrm flipH="1">
            <a:off x="6815101" y="1126889"/>
            <a:ext cx="1795399" cy="1795399"/>
          </a:xfrm>
          <a:prstGeom prst="rect">
            <a:avLst/>
          </a:prstGeom>
        </p:spPr>
      </p:pic>
      <p:pic>
        <p:nvPicPr>
          <p:cNvPr id="8" name="Graphic 7" descr="Chat bubble with solid fill">
            <a:extLst>
              <a:ext uri="{FF2B5EF4-FFF2-40B4-BE49-F238E27FC236}">
                <a16:creationId xmlns:a16="http://schemas.microsoft.com/office/drawing/2014/main" id="{CE6B8BE7-AC99-FAAA-997A-EC771EA2B560}"/>
              </a:ext>
            </a:extLst>
          </p:cNvPr>
          <p:cNvPicPr>
            <a:picLocks noChangeAspect="1"/>
          </p:cNvPicPr>
          <p:nvPr/>
        </p:nvPicPr>
        <p:blipFill>
          <a:blip r:embed="rId15">
            <a:extLst>
              <a:ext uri="{96DAC541-7B7A-43D3-8B79-37D633B846F1}">
                <asvg:svgBlip xmlns:asvg="http://schemas.microsoft.com/office/drawing/2016/SVG/main" r:embed="rId16"/>
              </a:ext>
            </a:extLst>
          </a:blip>
          <a:stretch>
            <a:fillRect/>
          </a:stretch>
        </p:blipFill>
        <p:spPr>
          <a:xfrm flipH="1">
            <a:off x="6442284" y="1009862"/>
            <a:ext cx="1304420" cy="1304420"/>
          </a:xfrm>
          <a:prstGeom prst="rect">
            <a:avLst/>
          </a:prstGeom>
        </p:spPr>
      </p:pic>
    </p:spTree>
    <p:extLst>
      <p:ext uri="{BB962C8B-B14F-4D97-AF65-F5344CB8AC3E}">
        <p14:creationId xmlns:p14="http://schemas.microsoft.com/office/powerpoint/2010/main" val="257253097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path" presetSubtype="0" accel="50000" decel="50000" fill="hold" nodeType="clickEffect">
                                  <p:stCondLst>
                                    <p:cond delay="0"/>
                                  </p:stCondLst>
                                  <p:childTnLst>
                                    <p:animMotion origin="layout" path="M -2.08333E-7 -3.7037E-7 L -0.25 -3.7037E-7 " pathEditMode="relative" rAng="0" ptsTypes="AA">
                                      <p:cBhvr>
                                        <p:cTn id="6" dur="2000" fill="hold"/>
                                        <p:tgtEl>
                                          <p:spTgt spid="107"/>
                                        </p:tgtEl>
                                        <p:attrNameLst>
                                          <p:attrName>ppt_x</p:attrName>
                                          <p:attrName>ppt_y</p:attrName>
                                        </p:attrNameLst>
                                      </p:cBhvr>
                                      <p:rCtr x="-12500" y="0"/>
                                    </p:animMotion>
                                  </p:childTnLst>
                                </p:cTn>
                              </p:par>
                            </p:childTnLst>
                          </p:cTn>
                        </p:par>
                        <p:par>
                          <p:cTn id="7" fill="hold">
                            <p:stCondLst>
                              <p:cond delay="2000"/>
                            </p:stCondLst>
                            <p:childTnLst>
                              <p:par>
                                <p:cTn id="8" presetID="26" presetClass="emph" presetSubtype="0" fill="hold" nodeType="afterEffect">
                                  <p:stCondLst>
                                    <p:cond delay="0"/>
                                  </p:stCondLst>
                                  <p:childTnLst>
                                    <p:animEffect transition="out" filter="fade">
                                      <p:cBhvr>
                                        <p:cTn id="9" dur="1000" tmFilter="0, 0; .2, .5; .8, .5; 1, 0"/>
                                        <p:tgtEl>
                                          <p:spTgt spid="3"/>
                                        </p:tgtEl>
                                      </p:cBhvr>
                                    </p:animEffect>
                                    <p:animScale>
                                      <p:cBhvr>
                                        <p:cTn id="10" dur="500" autoRev="1" fill="hold"/>
                                        <p:tgtEl>
                                          <p:spTgt spid="3"/>
                                        </p:tgtEl>
                                      </p:cBhvr>
                                      <p:by x="105000" y="105000"/>
                                    </p:animScale>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139"/>
                                        </p:tgtEl>
                                        <p:attrNameLst>
                                          <p:attrName>style.visibility</p:attrName>
                                        </p:attrNameLst>
                                      </p:cBhvr>
                                      <p:to>
                                        <p:strVal val="visible"/>
                                      </p:to>
                                    </p:set>
                                    <p:animEffect transition="in" filter="fade">
                                      <p:cBhvr>
                                        <p:cTn id="15" dur="500"/>
                                        <p:tgtEl>
                                          <p:spTgt spid="1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9"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val 6">
            <a:extLst>
              <a:ext uri="{FF2B5EF4-FFF2-40B4-BE49-F238E27FC236}">
                <a16:creationId xmlns:a16="http://schemas.microsoft.com/office/drawing/2014/main" id="{1850311D-18A2-7E9C-F7C4-9D2B7DCD86C4}"/>
              </a:ext>
            </a:extLst>
          </p:cNvPr>
          <p:cNvSpPr/>
          <p:nvPr/>
        </p:nvSpPr>
        <p:spPr>
          <a:xfrm>
            <a:off x="-393405" y="-574901"/>
            <a:ext cx="2273418" cy="2359190"/>
          </a:xfrm>
          <a:prstGeom prst="ellipse">
            <a:avLst/>
          </a:prstGeom>
          <a:solidFill>
            <a:srgbClr val="0070C0">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descr="Icon&#10;&#10;Description automatically generated">
            <a:extLst>
              <a:ext uri="{FF2B5EF4-FFF2-40B4-BE49-F238E27FC236}">
                <a16:creationId xmlns:a16="http://schemas.microsoft.com/office/drawing/2014/main" id="{46A0E1A4-508F-A0F9-38BA-5DDE86A17610}"/>
              </a:ext>
            </a:extLst>
          </p:cNvPr>
          <p:cNvPicPr>
            <a:picLocks noChangeAspect="1"/>
          </p:cNvPicPr>
          <p:nvPr/>
        </p:nvPicPr>
        <p:blipFill>
          <a:blip r:embed="rId3"/>
          <a:stretch>
            <a:fillRect/>
          </a:stretch>
        </p:blipFill>
        <p:spPr>
          <a:xfrm>
            <a:off x="88107" y="-37916"/>
            <a:ext cx="1420433" cy="1420433"/>
          </a:xfrm>
          <a:prstGeom prst="rect">
            <a:avLst/>
          </a:prstGeom>
        </p:spPr>
      </p:pic>
      <p:sp>
        <p:nvSpPr>
          <p:cNvPr id="43" name="Text Placeholder 83">
            <a:extLst>
              <a:ext uri="{FF2B5EF4-FFF2-40B4-BE49-F238E27FC236}">
                <a16:creationId xmlns:a16="http://schemas.microsoft.com/office/drawing/2014/main" id="{60FC4A66-3FF3-263C-3231-77CC4841CCEE}"/>
              </a:ext>
            </a:extLst>
          </p:cNvPr>
          <p:cNvSpPr txBox="1">
            <a:spLocks/>
          </p:cNvSpPr>
          <p:nvPr/>
        </p:nvSpPr>
        <p:spPr>
          <a:xfrm>
            <a:off x="191767" y="2649281"/>
            <a:ext cx="2159000" cy="302186"/>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1800" b="1" kern="1200">
                <a:solidFill>
                  <a:schemeClr val="accent3"/>
                </a:solidFill>
                <a:latin typeface="+mj-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400" dirty="0">
                <a:solidFill>
                  <a:srgbClr val="FFC000"/>
                </a:solidFill>
              </a:rPr>
              <a:t>POSITIVE</a:t>
            </a:r>
          </a:p>
          <a:p>
            <a:r>
              <a:rPr lang="en-US" sz="2400" dirty="0">
                <a:solidFill>
                  <a:srgbClr val="FFC000"/>
                </a:solidFill>
              </a:rPr>
              <a:t>WITHIN-DOMAIN</a:t>
            </a:r>
          </a:p>
        </p:txBody>
      </p:sp>
      <p:grpSp>
        <p:nvGrpSpPr>
          <p:cNvPr id="56" name="Group 55">
            <a:extLst>
              <a:ext uri="{FF2B5EF4-FFF2-40B4-BE49-F238E27FC236}">
                <a16:creationId xmlns:a16="http://schemas.microsoft.com/office/drawing/2014/main" id="{624A8B44-9A60-CBFA-6223-469649C94552}"/>
              </a:ext>
            </a:extLst>
          </p:cNvPr>
          <p:cNvGrpSpPr/>
          <p:nvPr/>
        </p:nvGrpSpPr>
        <p:grpSpPr>
          <a:xfrm rot="780968">
            <a:off x="10239498" y="-151419"/>
            <a:ext cx="1824214" cy="1727760"/>
            <a:chOff x="6235945" y="1184342"/>
            <a:chExt cx="5535211" cy="5221395"/>
          </a:xfrm>
        </p:grpSpPr>
        <p:sp>
          <p:nvSpPr>
            <p:cNvPr id="58" name="Oval 57">
              <a:extLst>
                <a:ext uri="{FF2B5EF4-FFF2-40B4-BE49-F238E27FC236}">
                  <a16:creationId xmlns:a16="http://schemas.microsoft.com/office/drawing/2014/main" id="{DCBECC9B-4FF4-ECA5-830C-ACB030C30766}"/>
                </a:ext>
                <a:ext uri="{C183D7F6-B498-43B3-948B-1728B52AA6E4}">
                  <adec:decorative xmlns:adec="http://schemas.microsoft.com/office/drawing/2017/decorative" val="1"/>
                </a:ext>
              </a:extLst>
            </p:cNvPr>
            <p:cNvSpPr/>
            <p:nvPr/>
          </p:nvSpPr>
          <p:spPr>
            <a:xfrm>
              <a:off x="6235945" y="3421916"/>
              <a:ext cx="2859081" cy="2879993"/>
            </a:xfrm>
            <a:prstGeom prst="ellipse">
              <a:avLst/>
            </a:prstGeom>
            <a:solidFill>
              <a:srgbClr val="0070C0">
                <a:alpha val="3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Oval 58">
              <a:extLst>
                <a:ext uri="{FF2B5EF4-FFF2-40B4-BE49-F238E27FC236}">
                  <a16:creationId xmlns:a16="http://schemas.microsoft.com/office/drawing/2014/main" id="{92152B0A-06C9-9283-8A1C-2960B2DDBFF3}"/>
                </a:ext>
                <a:ext uri="{C183D7F6-B498-43B3-948B-1728B52AA6E4}">
                  <adec:decorative xmlns:adec="http://schemas.microsoft.com/office/drawing/2017/decorative" val="1"/>
                </a:ext>
              </a:extLst>
            </p:cNvPr>
            <p:cNvSpPr/>
            <p:nvPr/>
          </p:nvSpPr>
          <p:spPr>
            <a:xfrm>
              <a:off x="8213416" y="2820748"/>
              <a:ext cx="3557740" cy="3583762"/>
            </a:xfrm>
            <a:prstGeom prst="ellipse">
              <a:avLst/>
            </a:prstGeom>
            <a:solidFill>
              <a:srgbClr val="C00000">
                <a:alpha val="3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0" name="Picture 59">
              <a:extLst>
                <a:ext uri="{FF2B5EF4-FFF2-40B4-BE49-F238E27FC236}">
                  <a16:creationId xmlns:a16="http://schemas.microsoft.com/office/drawing/2014/main" id="{7B3DCE49-DEED-2DE5-3427-C24A2E711832}"/>
                </a:ext>
                <a:ext uri="{C183D7F6-B498-43B3-948B-1728B52AA6E4}">
                  <adec:decorative xmlns:adec="http://schemas.microsoft.com/office/drawing/2017/decorative" val="1"/>
                </a:ext>
              </a:extLst>
            </p:cNvPr>
            <p:cNvPicPr>
              <a:picLocks noChangeAspect="1"/>
            </p:cNvPicPr>
            <p:nvPr/>
          </p:nvPicPr>
          <p:blipFill rotWithShape="1">
            <a:blip r:embed="rId4"/>
            <a:srcRect r="50403"/>
            <a:stretch/>
          </p:blipFill>
          <p:spPr>
            <a:xfrm rot="660645">
              <a:off x="8345104" y="1184342"/>
              <a:ext cx="2677262" cy="5221395"/>
            </a:xfrm>
            <a:prstGeom prst="rect">
              <a:avLst/>
            </a:prstGeom>
          </p:spPr>
        </p:pic>
        <p:pic>
          <p:nvPicPr>
            <p:cNvPr id="61" name="Picture 60">
              <a:extLst>
                <a:ext uri="{FF2B5EF4-FFF2-40B4-BE49-F238E27FC236}">
                  <a16:creationId xmlns:a16="http://schemas.microsoft.com/office/drawing/2014/main" id="{8EEA6B01-E522-42EE-2AE1-12446BB47C96}"/>
                </a:ext>
                <a:ext uri="{C183D7F6-B498-43B3-948B-1728B52AA6E4}">
                  <adec:decorative xmlns:adec="http://schemas.microsoft.com/office/drawing/2017/decorative" val="1"/>
                </a:ext>
              </a:extLst>
            </p:cNvPr>
            <p:cNvPicPr>
              <a:picLocks noChangeAspect="1"/>
            </p:cNvPicPr>
            <p:nvPr/>
          </p:nvPicPr>
          <p:blipFill rotWithShape="1">
            <a:blip r:embed="rId4"/>
            <a:srcRect l="50000"/>
            <a:stretch/>
          </p:blipFill>
          <p:spPr>
            <a:xfrm rot="20911531">
              <a:off x="6929755" y="2881767"/>
              <a:ext cx="1476416" cy="2947066"/>
            </a:xfrm>
            <a:prstGeom prst="rect">
              <a:avLst/>
            </a:prstGeom>
          </p:spPr>
        </p:pic>
        <p:pic>
          <p:nvPicPr>
            <p:cNvPr id="62" name="Picture 61">
              <a:extLst>
                <a:ext uri="{FF2B5EF4-FFF2-40B4-BE49-F238E27FC236}">
                  <a16:creationId xmlns:a16="http://schemas.microsoft.com/office/drawing/2014/main" id="{014DE3A9-AB05-A059-8526-2B266494D335}"/>
                </a:ext>
                <a:ext uri="{C183D7F6-B498-43B3-948B-1728B52AA6E4}">
                  <adec:decorative xmlns:adec="http://schemas.microsoft.com/office/drawing/2017/decorative" val="1"/>
                </a:ext>
              </a:extLst>
            </p:cNvPr>
            <p:cNvPicPr>
              <a:picLocks noChangeAspect="1"/>
            </p:cNvPicPr>
            <p:nvPr/>
          </p:nvPicPr>
          <p:blipFill>
            <a:blip r:embed="rId5"/>
            <a:stretch>
              <a:fillRect/>
            </a:stretch>
          </p:blipFill>
          <p:spPr>
            <a:xfrm rot="2277492" flipH="1">
              <a:off x="10670496" y="5401144"/>
              <a:ext cx="455732" cy="455732"/>
            </a:xfrm>
            <a:prstGeom prst="rect">
              <a:avLst/>
            </a:prstGeom>
          </p:spPr>
        </p:pic>
        <p:pic>
          <p:nvPicPr>
            <p:cNvPr id="63" name="Picture 62">
              <a:extLst>
                <a:ext uri="{FF2B5EF4-FFF2-40B4-BE49-F238E27FC236}">
                  <a16:creationId xmlns:a16="http://schemas.microsoft.com/office/drawing/2014/main" id="{D32A651B-207C-6135-2094-2B0626962625}"/>
                </a:ext>
                <a:ext uri="{C183D7F6-B498-43B3-948B-1728B52AA6E4}">
                  <adec:decorative xmlns:adec="http://schemas.microsoft.com/office/drawing/2017/decorative" val="1"/>
                </a:ext>
              </a:extLst>
            </p:cNvPr>
            <p:cNvPicPr>
              <a:picLocks noChangeAspect="1"/>
            </p:cNvPicPr>
            <p:nvPr/>
          </p:nvPicPr>
          <p:blipFill>
            <a:blip r:embed="rId6"/>
            <a:stretch>
              <a:fillRect/>
            </a:stretch>
          </p:blipFill>
          <p:spPr>
            <a:xfrm rot="1800568" flipH="1">
              <a:off x="10998354" y="3612182"/>
              <a:ext cx="503213" cy="503213"/>
            </a:xfrm>
            <a:prstGeom prst="rect">
              <a:avLst/>
            </a:prstGeom>
          </p:spPr>
        </p:pic>
        <p:pic>
          <p:nvPicPr>
            <p:cNvPr id="64" name="Picture 63">
              <a:extLst>
                <a:ext uri="{FF2B5EF4-FFF2-40B4-BE49-F238E27FC236}">
                  <a16:creationId xmlns:a16="http://schemas.microsoft.com/office/drawing/2014/main" id="{41809329-7761-1273-A165-F92FA62730A5}"/>
                </a:ext>
                <a:ext uri="{C183D7F6-B498-43B3-948B-1728B52AA6E4}">
                  <adec:decorative xmlns:adec="http://schemas.microsoft.com/office/drawing/2017/decorative" val="1"/>
                </a:ext>
              </a:extLst>
            </p:cNvPr>
            <p:cNvPicPr>
              <a:picLocks noChangeAspect="1"/>
            </p:cNvPicPr>
            <p:nvPr/>
          </p:nvPicPr>
          <p:blipFill>
            <a:blip r:embed="rId7"/>
            <a:stretch>
              <a:fillRect/>
            </a:stretch>
          </p:blipFill>
          <p:spPr>
            <a:xfrm rot="1245417">
              <a:off x="11170503" y="4194892"/>
              <a:ext cx="533467" cy="533467"/>
            </a:xfrm>
            <a:prstGeom prst="rect">
              <a:avLst/>
            </a:prstGeom>
          </p:spPr>
        </p:pic>
        <p:pic>
          <p:nvPicPr>
            <p:cNvPr id="65" name="Picture 64">
              <a:extLst>
                <a:ext uri="{FF2B5EF4-FFF2-40B4-BE49-F238E27FC236}">
                  <a16:creationId xmlns:a16="http://schemas.microsoft.com/office/drawing/2014/main" id="{FC0BD40F-9386-6236-DD77-8AD9F9A41ABC}"/>
                </a:ext>
                <a:ext uri="{C183D7F6-B498-43B3-948B-1728B52AA6E4}">
                  <adec:decorative xmlns:adec="http://schemas.microsoft.com/office/drawing/2017/decorative" val="1"/>
                </a:ext>
              </a:extLst>
            </p:cNvPr>
            <p:cNvPicPr>
              <a:picLocks noChangeAspect="1"/>
            </p:cNvPicPr>
            <p:nvPr/>
          </p:nvPicPr>
          <p:blipFill>
            <a:blip r:embed="rId7"/>
            <a:stretch>
              <a:fillRect/>
            </a:stretch>
          </p:blipFill>
          <p:spPr>
            <a:xfrm flipH="1" flipV="1">
              <a:off x="9997475" y="5759096"/>
              <a:ext cx="533467" cy="533467"/>
            </a:xfrm>
            <a:prstGeom prst="rect">
              <a:avLst/>
            </a:prstGeom>
          </p:spPr>
        </p:pic>
        <p:pic>
          <p:nvPicPr>
            <p:cNvPr id="66" name="Graphic 65">
              <a:extLst>
                <a:ext uri="{FF2B5EF4-FFF2-40B4-BE49-F238E27FC236}">
                  <a16:creationId xmlns:a16="http://schemas.microsoft.com/office/drawing/2014/main" id="{5E7278EF-B7C5-472E-3EB9-EB264729B335}"/>
                </a:ext>
                <a:ext uri="{C183D7F6-B498-43B3-948B-1728B52AA6E4}">
                  <adec:decorative xmlns:adec="http://schemas.microsoft.com/office/drawing/2017/decorative" val="1"/>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11027058" y="4830916"/>
              <a:ext cx="525761" cy="525761"/>
            </a:xfrm>
            <a:prstGeom prst="rect">
              <a:avLst/>
            </a:prstGeom>
          </p:spPr>
        </p:pic>
        <p:pic>
          <p:nvPicPr>
            <p:cNvPr id="67" name="Picture 66">
              <a:extLst>
                <a:ext uri="{FF2B5EF4-FFF2-40B4-BE49-F238E27FC236}">
                  <a16:creationId xmlns:a16="http://schemas.microsoft.com/office/drawing/2014/main" id="{CB3C5654-EFEF-4F56-432E-AA19C4656E88}"/>
                </a:ext>
                <a:ext uri="{C183D7F6-B498-43B3-948B-1728B52AA6E4}">
                  <adec:decorative xmlns:adec="http://schemas.microsoft.com/office/drawing/2017/decorative" val="1"/>
                </a:ext>
              </a:extLst>
            </p:cNvPr>
            <p:cNvPicPr>
              <a:picLocks noChangeAspect="1"/>
            </p:cNvPicPr>
            <p:nvPr/>
          </p:nvPicPr>
          <p:blipFill>
            <a:blip r:embed="rId5"/>
            <a:stretch>
              <a:fillRect/>
            </a:stretch>
          </p:blipFill>
          <p:spPr>
            <a:xfrm rot="19322508">
              <a:off x="6704435" y="5448651"/>
              <a:ext cx="331025" cy="331025"/>
            </a:xfrm>
            <a:prstGeom prst="rect">
              <a:avLst/>
            </a:prstGeom>
          </p:spPr>
        </p:pic>
        <p:pic>
          <p:nvPicPr>
            <p:cNvPr id="68" name="Picture 67">
              <a:extLst>
                <a:ext uri="{FF2B5EF4-FFF2-40B4-BE49-F238E27FC236}">
                  <a16:creationId xmlns:a16="http://schemas.microsoft.com/office/drawing/2014/main" id="{1F1CF79A-2662-3EE2-ACBE-DA756C481DBE}"/>
                </a:ext>
                <a:ext uri="{C183D7F6-B498-43B3-948B-1728B52AA6E4}">
                  <adec:decorative xmlns:adec="http://schemas.microsoft.com/office/drawing/2017/decorative" val="1"/>
                </a:ext>
              </a:extLst>
            </p:cNvPr>
            <p:cNvPicPr>
              <a:picLocks noChangeAspect="1"/>
            </p:cNvPicPr>
            <p:nvPr/>
          </p:nvPicPr>
          <p:blipFill>
            <a:blip r:embed="rId6"/>
            <a:stretch>
              <a:fillRect/>
            </a:stretch>
          </p:blipFill>
          <p:spPr>
            <a:xfrm rot="19799432">
              <a:off x="6433474" y="4186434"/>
              <a:ext cx="365512" cy="365512"/>
            </a:xfrm>
            <a:prstGeom prst="rect">
              <a:avLst/>
            </a:prstGeom>
          </p:spPr>
        </p:pic>
        <p:pic>
          <p:nvPicPr>
            <p:cNvPr id="69" name="Picture 68">
              <a:extLst>
                <a:ext uri="{FF2B5EF4-FFF2-40B4-BE49-F238E27FC236}">
                  <a16:creationId xmlns:a16="http://schemas.microsoft.com/office/drawing/2014/main" id="{580BAD31-1A0B-246D-72C0-2ED391D14092}"/>
                </a:ext>
                <a:ext uri="{C183D7F6-B498-43B3-948B-1728B52AA6E4}">
                  <adec:decorative xmlns:adec="http://schemas.microsoft.com/office/drawing/2017/decorative" val="1"/>
                </a:ext>
              </a:extLst>
            </p:cNvPr>
            <p:cNvPicPr>
              <a:picLocks noChangeAspect="1"/>
            </p:cNvPicPr>
            <p:nvPr/>
          </p:nvPicPr>
          <p:blipFill>
            <a:blip r:embed="rId7"/>
            <a:stretch>
              <a:fillRect/>
            </a:stretch>
          </p:blipFill>
          <p:spPr>
            <a:xfrm rot="20354583" flipH="1">
              <a:off x="6369995" y="4595394"/>
              <a:ext cx="387488" cy="387488"/>
            </a:xfrm>
            <a:prstGeom prst="rect">
              <a:avLst/>
            </a:prstGeom>
          </p:spPr>
        </p:pic>
        <p:pic>
          <p:nvPicPr>
            <p:cNvPr id="70" name="Picture 69">
              <a:extLst>
                <a:ext uri="{FF2B5EF4-FFF2-40B4-BE49-F238E27FC236}">
                  <a16:creationId xmlns:a16="http://schemas.microsoft.com/office/drawing/2014/main" id="{2A1BE97C-3E1E-AA11-0810-04D1CAC68B18}"/>
                </a:ext>
                <a:ext uri="{C183D7F6-B498-43B3-948B-1728B52AA6E4}">
                  <adec:decorative xmlns:adec="http://schemas.microsoft.com/office/drawing/2017/decorative" val="1"/>
                </a:ext>
              </a:extLst>
            </p:cNvPr>
            <p:cNvPicPr>
              <a:picLocks noChangeAspect="1"/>
            </p:cNvPicPr>
            <p:nvPr/>
          </p:nvPicPr>
          <p:blipFill>
            <a:blip r:embed="rId7"/>
            <a:stretch>
              <a:fillRect/>
            </a:stretch>
          </p:blipFill>
          <p:spPr>
            <a:xfrm flipV="1">
              <a:off x="7059722" y="5844957"/>
              <a:ext cx="387488" cy="387488"/>
            </a:xfrm>
            <a:prstGeom prst="rect">
              <a:avLst/>
            </a:prstGeom>
          </p:spPr>
        </p:pic>
        <p:pic>
          <p:nvPicPr>
            <p:cNvPr id="71" name="Graphic 70">
              <a:extLst>
                <a:ext uri="{FF2B5EF4-FFF2-40B4-BE49-F238E27FC236}">
                  <a16:creationId xmlns:a16="http://schemas.microsoft.com/office/drawing/2014/main" id="{6DCDC9EE-A6A1-6D52-6FD4-BD2A61E1C1EB}"/>
                </a:ext>
                <a:ext uri="{C183D7F6-B498-43B3-948B-1728B52AA6E4}">
                  <adec:decorative xmlns:adec="http://schemas.microsoft.com/office/drawing/2017/decorative" val="1"/>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flipH="1">
              <a:off x="6422260" y="5077942"/>
              <a:ext cx="381890" cy="381890"/>
            </a:xfrm>
            <a:prstGeom prst="rect">
              <a:avLst/>
            </a:prstGeom>
          </p:spPr>
        </p:pic>
      </p:grpSp>
      <p:sp>
        <p:nvSpPr>
          <p:cNvPr id="73" name="Rectangle: Rounded Corners 72">
            <a:extLst>
              <a:ext uri="{FF2B5EF4-FFF2-40B4-BE49-F238E27FC236}">
                <a16:creationId xmlns:a16="http://schemas.microsoft.com/office/drawing/2014/main" id="{398FF66C-1119-BA0A-CC05-0187D6178C39}"/>
              </a:ext>
            </a:extLst>
          </p:cNvPr>
          <p:cNvSpPr/>
          <p:nvPr/>
        </p:nvSpPr>
        <p:spPr>
          <a:xfrm>
            <a:off x="2625226" y="932808"/>
            <a:ext cx="1384320" cy="1457992"/>
          </a:xfrm>
          <a:prstGeom prst="round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75" name="Text Placeholder 15">
            <a:extLst>
              <a:ext uri="{FF2B5EF4-FFF2-40B4-BE49-F238E27FC236}">
                <a16:creationId xmlns:a16="http://schemas.microsoft.com/office/drawing/2014/main" id="{3F1F7626-4989-4D62-B687-8038532D2C6E}"/>
              </a:ext>
            </a:extLst>
          </p:cNvPr>
          <p:cNvSpPr>
            <a:spLocks noGrp="1"/>
          </p:cNvSpPr>
          <p:nvPr>
            <p:ph type="body" sz="quarter" idx="10"/>
          </p:nvPr>
        </p:nvSpPr>
        <p:spPr>
          <a:xfrm rot="5400000" flipH="1">
            <a:off x="8762342" y="1850332"/>
            <a:ext cx="1412017" cy="302186"/>
          </a:xfrm>
        </p:spPr>
        <p:txBody>
          <a:bodyPr/>
          <a:lstStyle/>
          <a:p>
            <a:pPr algn="ctr"/>
            <a:r>
              <a:rPr lang="fi-FI" dirty="0"/>
              <a:t>MATH</a:t>
            </a:r>
            <a:endParaRPr lang="en-US" dirty="0"/>
          </a:p>
        </p:txBody>
      </p:sp>
      <p:sp>
        <p:nvSpPr>
          <p:cNvPr id="76" name="Text Placeholder 15">
            <a:extLst>
              <a:ext uri="{FF2B5EF4-FFF2-40B4-BE49-F238E27FC236}">
                <a16:creationId xmlns:a16="http://schemas.microsoft.com/office/drawing/2014/main" id="{EE96868C-211D-3D54-31F0-4DD2D6E88F6C}"/>
              </a:ext>
            </a:extLst>
          </p:cNvPr>
          <p:cNvSpPr txBox="1">
            <a:spLocks/>
          </p:cNvSpPr>
          <p:nvPr/>
        </p:nvSpPr>
        <p:spPr>
          <a:xfrm rot="5400000" flipH="1">
            <a:off x="8561596" y="5196662"/>
            <a:ext cx="1796396" cy="302186"/>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2000" b="1" kern="1200">
                <a:solidFill>
                  <a:schemeClr val="accent4"/>
                </a:solidFill>
                <a:latin typeface="+mj-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r>
              <a:rPr lang="fi-FI" dirty="0">
                <a:solidFill>
                  <a:schemeClr val="accent6">
                    <a:lumMod val="75000"/>
                  </a:schemeClr>
                </a:solidFill>
              </a:rPr>
              <a:t>FINNISH</a:t>
            </a:r>
            <a:endParaRPr lang="en-US" dirty="0">
              <a:solidFill>
                <a:schemeClr val="accent6">
                  <a:lumMod val="75000"/>
                </a:schemeClr>
              </a:solidFill>
            </a:endParaRPr>
          </a:p>
        </p:txBody>
      </p:sp>
      <p:sp>
        <p:nvSpPr>
          <p:cNvPr id="77" name="Rectangle: Rounded Corners 76">
            <a:extLst>
              <a:ext uri="{FF2B5EF4-FFF2-40B4-BE49-F238E27FC236}">
                <a16:creationId xmlns:a16="http://schemas.microsoft.com/office/drawing/2014/main" id="{C6F5EC47-E58E-C04D-BB5E-E80D0FE14281}"/>
              </a:ext>
            </a:extLst>
          </p:cNvPr>
          <p:cNvSpPr/>
          <p:nvPr/>
        </p:nvSpPr>
        <p:spPr>
          <a:xfrm>
            <a:off x="7804203" y="1190920"/>
            <a:ext cx="1384320" cy="765769"/>
          </a:xfrm>
          <a:prstGeom prst="roundRect">
            <a:avLst/>
          </a:prstGeom>
          <a:solidFill>
            <a:schemeClr val="accent4">
              <a:lumMod val="20000"/>
              <a:lumOff val="80000"/>
            </a:schemeClr>
          </a:solidFill>
          <a:ln w="28575"/>
        </p:spPr>
        <p:style>
          <a:lnRef idx="2">
            <a:schemeClr val="accent5"/>
          </a:lnRef>
          <a:fillRef idx="1">
            <a:schemeClr val="lt1"/>
          </a:fillRef>
          <a:effectRef idx="0">
            <a:schemeClr val="accent5"/>
          </a:effectRef>
          <a:fontRef idx="minor">
            <a:schemeClr val="dk1"/>
          </a:fontRef>
        </p:style>
        <p:txBody>
          <a:bodyPr rtlCol="0" anchor="ctr"/>
          <a:lstStyle/>
          <a:p>
            <a:pPr algn="ctr"/>
            <a:r>
              <a:rPr lang="fi-FI" sz="1600" dirty="0" err="1"/>
              <a:t>Ability</a:t>
            </a:r>
            <a:endParaRPr lang="en-US" sz="1600" dirty="0"/>
          </a:p>
        </p:txBody>
      </p:sp>
      <p:sp>
        <p:nvSpPr>
          <p:cNvPr id="78" name="Rectangle: Rounded Corners 77">
            <a:extLst>
              <a:ext uri="{FF2B5EF4-FFF2-40B4-BE49-F238E27FC236}">
                <a16:creationId xmlns:a16="http://schemas.microsoft.com/office/drawing/2014/main" id="{F10E3364-AAF5-F991-34CF-C0BEADFCAFE1}"/>
              </a:ext>
            </a:extLst>
          </p:cNvPr>
          <p:cNvSpPr/>
          <p:nvPr/>
        </p:nvSpPr>
        <p:spPr>
          <a:xfrm>
            <a:off x="7804203" y="2037738"/>
            <a:ext cx="1374219" cy="765769"/>
          </a:xfrm>
          <a:prstGeom prst="roundRect">
            <a:avLst/>
          </a:prstGeom>
          <a:solidFill>
            <a:schemeClr val="accent4">
              <a:lumMod val="20000"/>
              <a:lumOff val="80000"/>
            </a:schemeClr>
          </a:solidFill>
          <a:ln w="28575"/>
        </p:spPr>
        <p:style>
          <a:lnRef idx="2">
            <a:schemeClr val="accent5"/>
          </a:lnRef>
          <a:fillRef idx="1">
            <a:schemeClr val="lt1"/>
          </a:fillRef>
          <a:effectRef idx="0">
            <a:schemeClr val="accent5"/>
          </a:effectRef>
          <a:fontRef idx="minor">
            <a:schemeClr val="dk1"/>
          </a:fontRef>
        </p:style>
        <p:txBody>
          <a:bodyPr rtlCol="0" anchor="ctr"/>
          <a:lstStyle/>
          <a:p>
            <a:pPr algn="ctr"/>
            <a:r>
              <a:rPr lang="fi-FI" sz="1600" dirty="0" err="1"/>
              <a:t>Values</a:t>
            </a:r>
            <a:endParaRPr lang="en-US" sz="1600" dirty="0"/>
          </a:p>
        </p:txBody>
      </p:sp>
      <p:sp>
        <p:nvSpPr>
          <p:cNvPr id="80" name="Rectangle: Rounded Corners 79">
            <a:extLst>
              <a:ext uri="{FF2B5EF4-FFF2-40B4-BE49-F238E27FC236}">
                <a16:creationId xmlns:a16="http://schemas.microsoft.com/office/drawing/2014/main" id="{80359423-DB97-1185-5BB4-0529013030B6}"/>
              </a:ext>
            </a:extLst>
          </p:cNvPr>
          <p:cNvSpPr/>
          <p:nvPr/>
        </p:nvSpPr>
        <p:spPr>
          <a:xfrm>
            <a:off x="7805803" y="5408791"/>
            <a:ext cx="1384320" cy="765769"/>
          </a:xfrm>
          <a:prstGeom prst="roundRect">
            <a:avLst/>
          </a:prstGeom>
          <a:solidFill>
            <a:schemeClr val="accent6">
              <a:lumMod val="60000"/>
              <a:lumOff val="40000"/>
              <a:alpha val="20000"/>
            </a:schemeClr>
          </a:solidFill>
          <a:ln w="28575"/>
        </p:spPr>
        <p:style>
          <a:lnRef idx="2">
            <a:schemeClr val="accent5"/>
          </a:lnRef>
          <a:fillRef idx="1">
            <a:schemeClr val="lt1"/>
          </a:fillRef>
          <a:effectRef idx="0">
            <a:schemeClr val="accent5"/>
          </a:effectRef>
          <a:fontRef idx="minor">
            <a:schemeClr val="dk1"/>
          </a:fontRef>
        </p:style>
        <p:txBody>
          <a:bodyPr rtlCol="0" anchor="ctr"/>
          <a:lstStyle/>
          <a:p>
            <a:pPr algn="ctr"/>
            <a:r>
              <a:rPr lang="fi-FI" sz="1600" dirty="0" err="1"/>
              <a:t>Ability</a:t>
            </a:r>
            <a:endParaRPr lang="en-US" sz="1600" dirty="0"/>
          </a:p>
        </p:txBody>
      </p:sp>
      <p:sp>
        <p:nvSpPr>
          <p:cNvPr id="81" name="Rectangle: Rounded Corners 80">
            <a:extLst>
              <a:ext uri="{FF2B5EF4-FFF2-40B4-BE49-F238E27FC236}">
                <a16:creationId xmlns:a16="http://schemas.microsoft.com/office/drawing/2014/main" id="{BB5E5473-78B7-C968-49DB-C2346A0EB355}"/>
              </a:ext>
            </a:extLst>
          </p:cNvPr>
          <p:cNvSpPr/>
          <p:nvPr/>
        </p:nvSpPr>
        <p:spPr>
          <a:xfrm>
            <a:off x="7809253" y="4559546"/>
            <a:ext cx="1374219" cy="765769"/>
          </a:xfrm>
          <a:prstGeom prst="roundRect">
            <a:avLst/>
          </a:prstGeom>
          <a:solidFill>
            <a:schemeClr val="accent6">
              <a:lumMod val="60000"/>
              <a:lumOff val="40000"/>
              <a:alpha val="20000"/>
            </a:schemeClr>
          </a:solidFill>
          <a:ln w="28575"/>
        </p:spPr>
        <p:style>
          <a:lnRef idx="2">
            <a:schemeClr val="accent5"/>
          </a:lnRef>
          <a:fillRef idx="1">
            <a:schemeClr val="lt1"/>
          </a:fillRef>
          <a:effectRef idx="0">
            <a:schemeClr val="accent5"/>
          </a:effectRef>
          <a:fontRef idx="minor">
            <a:schemeClr val="dk1"/>
          </a:fontRef>
        </p:style>
        <p:txBody>
          <a:bodyPr rtlCol="0" anchor="ctr"/>
          <a:lstStyle/>
          <a:p>
            <a:pPr algn="ctr"/>
            <a:r>
              <a:rPr lang="fi-FI" sz="1600" dirty="0" err="1"/>
              <a:t>Values</a:t>
            </a:r>
            <a:endParaRPr lang="en-US" sz="1600" dirty="0"/>
          </a:p>
        </p:txBody>
      </p:sp>
      <p:sp>
        <p:nvSpPr>
          <p:cNvPr id="83" name="Rectangle: Rounded Corners 82">
            <a:extLst>
              <a:ext uri="{FF2B5EF4-FFF2-40B4-BE49-F238E27FC236}">
                <a16:creationId xmlns:a16="http://schemas.microsoft.com/office/drawing/2014/main" id="{4D914CE5-536C-F639-3740-6977671FFE4C}"/>
              </a:ext>
            </a:extLst>
          </p:cNvPr>
          <p:cNvSpPr/>
          <p:nvPr/>
        </p:nvSpPr>
        <p:spPr>
          <a:xfrm>
            <a:off x="2935198" y="1246720"/>
            <a:ext cx="776480" cy="776479"/>
          </a:xfrm>
          <a:prstGeom prst="roundRect">
            <a:avLst/>
          </a:prstGeom>
          <a:noFill/>
          <a:ln w="381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i-FI" sz="1400" dirty="0">
                <a:solidFill>
                  <a:schemeClr val="accent4"/>
                </a:solidFill>
              </a:rPr>
              <a:t>(</a:t>
            </a:r>
            <a:r>
              <a:rPr lang="fi-FI" sz="1400" dirty="0" err="1">
                <a:solidFill>
                  <a:schemeClr val="accent4"/>
                </a:solidFill>
              </a:rPr>
              <a:t>Prior</a:t>
            </a:r>
            <a:r>
              <a:rPr lang="fi-FI" sz="1400" dirty="0">
                <a:solidFill>
                  <a:schemeClr val="accent4"/>
                </a:solidFill>
              </a:rPr>
              <a:t>)A</a:t>
            </a:r>
            <a:r>
              <a:rPr lang="en-US" sz="1400" dirty="0" err="1">
                <a:solidFill>
                  <a:schemeClr val="accent4"/>
                </a:solidFill>
              </a:rPr>
              <a:t>ch</a:t>
            </a:r>
            <a:endParaRPr lang="en-US" sz="1400" dirty="0">
              <a:solidFill>
                <a:schemeClr val="accent4"/>
              </a:solidFill>
            </a:endParaRPr>
          </a:p>
        </p:txBody>
      </p:sp>
      <p:grpSp>
        <p:nvGrpSpPr>
          <p:cNvPr id="86" name="Group 85">
            <a:extLst>
              <a:ext uri="{FF2B5EF4-FFF2-40B4-BE49-F238E27FC236}">
                <a16:creationId xmlns:a16="http://schemas.microsoft.com/office/drawing/2014/main" id="{5018AC05-26BA-71F9-2510-9E2CA8ECBD0B}"/>
              </a:ext>
            </a:extLst>
          </p:cNvPr>
          <p:cNvGrpSpPr/>
          <p:nvPr/>
        </p:nvGrpSpPr>
        <p:grpSpPr>
          <a:xfrm>
            <a:off x="2625226" y="5192644"/>
            <a:ext cx="1384320" cy="1352770"/>
            <a:chOff x="4341603" y="4871314"/>
            <a:chExt cx="1384320" cy="1352770"/>
          </a:xfrm>
        </p:grpSpPr>
        <p:sp>
          <p:nvSpPr>
            <p:cNvPr id="87" name="Rectangle: Rounded Corners 86">
              <a:extLst>
                <a:ext uri="{FF2B5EF4-FFF2-40B4-BE49-F238E27FC236}">
                  <a16:creationId xmlns:a16="http://schemas.microsoft.com/office/drawing/2014/main" id="{68478BE4-61F9-4B18-6606-D17BB72A01B7}"/>
                </a:ext>
              </a:extLst>
            </p:cNvPr>
            <p:cNvSpPr/>
            <p:nvPr/>
          </p:nvSpPr>
          <p:spPr>
            <a:xfrm>
              <a:off x="4645879" y="5173589"/>
              <a:ext cx="776480" cy="776479"/>
            </a:xfrm>
            <a:prstGeom prst="roundRect">
              <a:avLst/>
            </a:prstGeom>
            <a:solidFill>
              <a:schemeClr val="bg1"/>
            </a:solidFill>
            <a:ln w="381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i-FI" sz="1400" dirty="0">
                  <a:solidFill>
                    <a:schemeClr val="accent4"/>
                  </a:solidFill>
                </a:rPr>
                <a:t>(</a:t>
              </a:r>
              <a:r>
                <a:rPr lang="fi-FI" sz="1400" dirty="0" err="1">
                  <a:solidFill>
                    <a:schemeClr val="accent4"/>
                  </a:solidFill>
                </a:rPr>
                <a:t>Prior</a:t>
              </a:r>
              <a:r>
                <a:rPr lang="fi-FI" sz="1400" dirty="0">
                  <a:solidFill>
                    <a:schemeClr val="accent4"/>
                  </a:solidFill>
                </a:rPr>
                <a:t>)A</a:t>
              </a:r>
              <a:r>
                <a:rPr lang="en-US" sz="1400" dirty="0" err="1">
                  <a:solidFill>
                    <a:schemeClr val="accent4"/>
                  </a:solidFill>
                </a:rPr>
                <a:t>ch</a:t>
              </a:r>
              <a:r>
                <a:rPr lang="en-US" sz="1400" dirty="0">
                  <a:solidFill>
                    <a:schemeClr val="accent4"/>
                  </a:solidFill>
                </a:rPr>
                <a:t> </a:t>
              </a:r>
            </a:p>
          </p:txBody>
        </p:sp>
        <p:sp>
          <p:nvSpPr>
            <p:cNvPr id="88" name="Rectangle: Rounded Corners 87">
              <a:extLst>
                <a:ext uri="{FF2B5EF4-FFF2-40B4-BE49-F238E27FC236}">
                  <a16:creationId xmlns:a16="http://schemas.microsoft.com/office/drawing/2014/main" id="{1900D84C-1D2D-F942-F447-FF322FA1BEE8}"/>
                </a:ext>
              </a:extLst>
            </p:cNvPr>
            <p:cNvSpPr/>
            <p:nvPr/>
          </p:nvSpPr>
          <p:spPr>
            <a:xfrm>
              <a:off x="4341603" y="4871314"/>
              <a:ext cx="1384320" cy="1352770"/>
            </a:xfrm>
            <a:prstGeom prst="roundRect">
              <a:avLst/>
            </a:prstGeom>
            <a:solidFill>
              <a:schemeClr val="accent6">
                <a:lumMod val="60000"/>
                <a:lumOff val="40000"/>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dirty="0"/>
            </a:p>
          </p:txBody>
        </p:sp>
      </p:grpSp>
      <p:sp>
        <p:nvSpPr>
          <p:cNvPr id="99" name="TextBox 98">
            <a:extLst>
              <a:ext uri="{FF2B5EF4-FFF2-40B4-BE49-F238E27FC236}">
                <a16:creationId xmlns:a16="http://schemas.microsoft.com/office/drawing/2014/main" id="{90B73008-9E43-DF82-2CBA-27BCD7B90348}"/>
              </a:ext>
            </a:extLst>
          </p:cNvPr>
          <p:cNvSpPr txBox="1"/>
          <p:nvPr/>
        </p:nvSpPr>
        <p:spPr>
          <a:xfrm>
            <a:off x="7715822" y="2850900"/>
            <a:ext cx="1564282" cy="461665"/>
          </a:xfrm>
          <a:prstGeom prst="rect">
            <a:avLst/>
          </a:prstGeom>
          <a:noFill/>
        </p:spPr>
        <p:txBody>
          <a:bodyPr wrap="square" rtlCol="0">
            <a:spAutoFit/>
          </a:bodyPr>
          <a:lstStyle/>
          <a:p>
            <a:pPr algn="ctr"/>
            <a:r>
              <a:rPr lang="en-US" sz="1200" b="1" i="1" dirty="0">
                <a:solidFill>
                  <a:schemeClr val="bg1">
                    <a:lumMod val="75000"/>
                  </a:schemeClr>
                </a:solidFill>
              </a:rPr>
              <a:t>Intrinsic • Attainment Utility • Cost</a:t>
            </a:r>
            <a:endParaRPr lang="en-US" sz="1200" dirty="0">
              <a:solidFill>
                <a:schemeClr val="bg1">
                  <a:lumMod val="75000"/>
                </a:schemeClr>
              </a:solidFill>
            </a:endParaRPr>
          </a:p>
        </p:txBody>
      </p:sp>
      <p:sp>
        <p:nvSpPr>
          <p:cNvPr id="100" name="TextBox 99">
            <a:extLst>
              <a:ext uri="{FF2B5EF4-FFF2-40B4-BE49-F238E27FC236}">
                <a16:creationId xmlns:a16="http://schemas.microsoft.com/office/drawing/2014/main" id="{A79926FD-0898-7D06-96C5-69DDDAE5089D}"/>
              </a:ext>
            </a:extLst>
          </p:cNvPr>
          <p:cNvSpPr txBox="1"/>
          <p:nvPr/>
        </p:nvSpPr>
        <p:spPr>
          <a:xfrm>
            <a:off x="7709171" y="6284399"/>
            <a:ext cx="1564282" cy="461665"/>
          </a:xfrm>
          <a:prstGeom prst="rect">
            <a:avLst/>
          </a:prstGeom>
          <a:noFill/>
        </p:spPr>
        <p:txBody>
          <a:bodyPr wrap="square" rtlCol="0">
            <a:spAutoFit/>
          </a:bodyPr>
          <a:lstStyle/>
          <a:p>
            <a:pPr algn="ctr"/>
            <a:r>
              <a:rPr lang="en-US" sz="1200" b="1" i="1" dirty="0">
                <a:solidFill>
                  <a:schemeClr val="bg1">
                    <a:lumMod val="75000"/>
                  </a:schemeClr>
                </a:solidFill>
              </a:rPr>
              <a:t>Intrinsic • Attainment Utility • Cost</a:t>
            </a:r>
            <a:endParaRPr lang="en-US" sz="1200" dirty="0">
              <a:solidFill>
                <a:schemeClr val="bg1">
                  <a:lumMod val="75000"/>
                </a:schemeClr>
              </a:solidFill>
            </a:endParaRPr>
          </a:p>
        </p:txBody>
      </p:sp>
      <p:grpSp>
        <p:nvGrpSpPr>
          <p:cNvPr id="5" name="Group 4">
            <a:extLst>
              <a:ext uri="{FF2B5EF4-FFF2-40B4-BE49-F238E27FC236}">
                <a16:creationId xmlns:a16="http://schemas.microsoft.com/office/drawing/2014/main" id="{42774246-E735-70E3-F66B-753DAAAA5DC6}"/>
              </a:ext>
            </a:extLst>
          </p:cNvPr>
          <p:cNvGrpSpPr/>
          <p:nvPr/>
        </p:nvGrpSpPr>
        <p:grpSpPr>
          <a:xfrm>
            <a:off x="4009546" y="2169529"/>
            <a:ext cx="3675016" cy="3699500"/>
            <a:chOff x="4009546" y="2169529"/>
            <a:chExt cx="3675016" cy="3699500"/>
          </a:xfrm>
        </p:grpSpPr>
        <p:cxnSp>
          <p:nvCxnSpPr>
            <p:cNvPr id="113" name="Straight Arrow Connector 112">
              <a:extLst>
                <a:ext uri="{FF2B5EF4-FFF2-40B4-BE49-F238E27FC236}">
                  <a16:creationId xmlns:a16="http://schemas.microsoft.com/office/drawing/2014/main" id="{85673C61-7942-2B17-F9A6-37303E134633}"/>
                </a:ext>
              </a:extLst>
            </p:cNvPr>
            <p:cNvCxnSpPr>
              <a:stCxn id="88" idx="3"/>
            </p:cNvCxnSpPr>
            <p:nvPr/>
          </p:nvCxnSpPr>
          <p:spPr>
            <a:xfrm flipV="1">
              <a:off x="4009546" y="2169529"/>
              <a:ext cx="3675016" cy="3699500"/>
            </a:xfrm>
            <a:prstGeom prst="straightConnector1">
              <a:avLst/>
            </a:prstGeom>
            <a:ln>
              <a:tailEnd type="triangle"/>
            </a:ln>
          </p:spPr>
          <p:style>
            <a:lnRef idx="1">
              <a:schemeClr val="accent6"/>
            </a:lnRef>
            <a:fillRef idx="0">
              <a:schemeClr val="accent6"/>
            </a:fillRef>
            <a:effectRef idx="0">
              <a:schemeClr val="accent6"/>
            </a:effectRef>
            <a:fontRef idx="minor">
              <a:schemeClr val="tx1"/>
            </a:fontRef>
          </p:style>
        </p:cxnSp>
        <p:sp>
          <p:nvSpPr>
            <p:cNvPr id="114" name="Oval 113">
              <a:extLst>
                <a:ext uri="{FF2B5EF4-FFF2-40B4-BE49-F238E27FC236}">
                  <a16:creationId xmlns:a16="http://schemas.microsoft.com/office/drawing/2014/main" id="{84244B90-026F-AC6E-CEE2-7C52EB30C46C}"/>
                </a:ext>
              </a:extLst>
            </p:cNvPr>
            <p:cNvSpPr/>
            <p:nvPr/>
          </p:nvSpPr>
          <p:spPr>
            <a:xfrm>
              <a:off x="5386231" y="4224196"/>
              <a:ext cx="342900" cy="342900"/>
            </a:xfrm>
            <a:prstGeom prst="ellipse">
              <a:avLst/>
            </a:prstGeom>
            <a:ln>
              <a:noFill/>
            </a:ln>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r>
                <a:rPr lang="en-US" dirty="0"/>
                <a:t>-</a:t>
              </a:r>
            </a:p>
          </p:txBody>
        </p:sp>
      </p:grpSp>
      <p:grpSp>
        <p:nvGrpSpPr>
          <p:cNvPr id="6" name="Group 5">
            <a:extLst>
              <a:ext uri="{FF2B5EF4-FFF2-40B4-BE49-F238E27FC236}">
                <a16:creationId xmlns:a16="http://schemas.microsoft.com/office/drawing/2014/main" id="{D4E6F9F4-34A7-88F0-8E64-1F3448A91635}"/>
              </a:ext>
            </a:extLst>
          </p:cNvPr>
          <p:cNvGrpSpPr/>
          <p:nvPr/>
        </p:nvGrpSpPr>
        <p:grpSpPr>
          <a:xfrm>
            <a:off x="3994571" y="1661804"/>
            <a:ext cx="3662309" cy="3833115"/>
            <a:chOff x="4009546" y="1661804"/>
            <a:chExt cx="3662309" cy="3833115"/>
          </a:xfrm>
        </p:grpSpPr>
        <p:cxnSp>
          <p:nvCxnSpPr>
            <p:cNvPr id="103" name="Straight Arrow Connector 102">
              <a:extLst>
                <a:ext uri="{FF2B5EF4-FFF2-40B4-BE49-F238E27FC236}">
                  <a16:creationId xmlns:a16="http://schemas.microsoft.com/office/drawing/2014/main" id="{97638B2A-9F9A-86EE-F3B9-16B589B5EF8E}"/>
                </a:ext>
              </a:extLst>
            </p:cNvPr>
            <p:cNvCxnSpPr>
              <a:cxnSpLocks/>
              <a:stCxn id="73" idx="3"/>
            </p:cNvCxnSpPr>
            <p:nvPr/>
          </p:nvCxnSpPr>
          <p:spPr>
            <a:xfrm>
              <a:off x="4009546" y="1661804"/>
              <a:ext cx="3662309" cy="3833115"/>
            </a:xfrm>
            <a:prstGeom prst="straightConnector1">
              <a:avLst/>
            </a:prstGeom>
            <a:ln>
              <a:tailEnd type="triangle"/>
            </a:ln>
          </p:spPr>
          <p:style>
            <a:lnRef idx="1">
              <a:schemeClr val="accent4"/>
            </a:lnRef>
            <a:fillRef idx="0">
              <a:schemeClr val="accent4"/>
            </a:fillRef>
            <a:effectRef idx="0">
              <a:schemeClr val="accent4"/>
            </a:effectRef>
            <a:fontRef idx="minor">
              <a:schemeClr val="tx1"/>
            </a:fontRef>
          </p:style>
        </p:cxnSp>
        <p:sp>
          <p:nvSpPr>
            <p:cNvPr id="115" name="Oval 114">
              <a:extLst>
                <a:ext uri="{FF2B5EF4-FFF2-40B4-BE49-F238E27FC236}">
                  <a16:creationId xmlns:a16="http://schemas.microsoft.com/office/drawing/2014/main" id="{D42A4023-979B-E133-4507-49F7628648FD}"/>
                </a:ext>
              </a:extLst>
            </p:cNvPr>
            <p:cNvSpPr/>
            <p:nvPr/>
          </p:nvSpPr>
          <p:spPr>
            <a:xfrm>
              <a:off x="5401206" y="3023510"/>
              <a:ext cx="342900" cy="342900"/>
            </a:xfrm>
            <a:prstGeom prst="ellipse">
              <a:avLst/>
            </a:prstGeom>
            <a:solidFill>
              <a:schemeClr val="accent4"/>
            </a:solidFill>
            <a:ln>
              <a:noFill/>
            </a:ln>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r>
                <a:rPr lang="en-US" dirty="0"/>
                <a:t>-</a:t>
              </a:r>
            </a:p>
          </p:txBody>
        </p:sp>
      </p:grpSp>
      <p:grpSp>
        <p:nvGrpSpPr>
          <p:cNvPr id="2" name="Group 1">
            <a:extLst>
              <a:ext uri="{FF2B5EF4-FFF2-40B4-BE49-F238E27FC236}">
                <a16:creationId xmlns:a16="http://schemas.microsoft.com/office/drawing/2014/main" id="{61F798D7-DF74-A3C0-87A5-0E499FB90A53}"/>
              </a:ext>
            </a:extLst>
          </p:cNvPr>
          <p:cNvGrpSpPr/>
          <p:nvPr/>
        </p:nvGrpSpPr>
        <p:grpSpPr>
          <a:xfrm>
            <a:off x="4009546" y="1506226"/>
            <a:ext cx="3675016" cy="342900"/>
            <a:chOff x="4048078" y="1463907"/>
            <a:chExt cx="3675016" cy="342900"/>
          </a:xfrm>
        </p:grpSpPr>
        <p:cxnSp>
          <p:nvCxnSpPr>
            <p:cNvPr id="102" name="Straight Arrow Connector 101">
              <a:extLst>
                <a:ext uri="{FF2B5EF4-FFF2-40B4-BE49-F238E27FC236}">
                  <a16:creationId xmlns:a16="http://schemas.microsoft.com/office/drawing/2014/main" id="{556BB7B2-D6DE-F103-96F0-CB9A1A1EAF01}"/>
                </a:ext>
              </a:extLst>
            </p:cNvPr>
            <p:cNvCxnSpPr>
              <a:cxnSpLocks/>
              <a:stCxn id="73" idx="3"/>
            </p:cNvCxnSpPr>
            <p:nvPr/>
          </p:nvCxnSpPr>
          <p:spPr>
            <a:xfrm>
              <a:off x="4048078" y="1619485"/>
              <a:ext cx="3675016" cy="0"/>
            </a:xfrm>
            <a:prstGeom prst="straightConnector1">
              <a:avLst/>
            </a:prstGeom>
            <a:ln>
              <a:tailEnd type="triangle"/>
            </a:ln>
          </p:spPr>
          <p:style>
            <a:lnRef idx="1">
              <a:schemeClr val="accent4"/>
            </a:lnRef>
            <a:fillRef idx="0">
              <a:schemeClr val="accent4"/>
            </a:fillRef>
            <a:effectRef idx="0">
              <a:schemeClr val="accent4"/>
            </a:effectRef>
            <a:fontRef idx="minor">
              <a:schemeClr val="tx1"/>
            </a:fontRef>
          </p:style>
        </p:cxnSp>
        <p:sp>
          <p:nvSpPr>
            <p:cNvPr id="116" name="Oval 115">
              <a:extLst>
                <a:ext uri="{FF2B5EF4-FFF2-40B4-BE49-F238E27FC236}">
                  <a16:creationId xmlns:a16="http://schemas.microsoft.com/office/drawing/2014/main" id="{7094F796-2359-83C7-8EFA-A72B175F6D39}"/>
                </a:ext>
              </a:extLst>
            </p:cNvPr>
            <p:cNvSpPr/>
            <p:nvPr/>
          </p:nvSpPr>
          <p:spPr>
            <a:xfrm>
              <a:off x="5497800" y="1463907"/>
              <a:ext cx="342900" cy="342900"/>
            </a:xfrm>
            <a:prstGeom prst="ellipse">
              <a:avLst/>
            </a:prstGeom>
            <a:solidFill>
              <a:schemeClr val="accent4"/>
            </a:solidFill>
            <a:ln>
              <a:noFill/>
            </a:ln>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r>
                <a:rPr lang="en-US" dirty="0"/>
                <a:t>+</a:t>
              </a:r>
            </a:p>
          </p:txBody>
        </p:sp>
      </p:grpSp>
      <p:grpSp>
        <p:nvGrpSpPr>
          <p:cNvPr id="3" name="Group 2">
            <a:extLst>
              <a:ext uri="{FF2B5EF4-FFF2-40B4-BE49-F238E27FC236}">
                <a16:creationId xmlns:a16="http://schemas.microsoft.com/office/drawing/2014/main" id="{B33EB051-642D-BBED-19A7-F064472F66A0}"/>
              </a:ext>
            </a:extLst>
          </p:cNvPr>
          <p:cNvGrpSpPr/>
          <p:nvPr/>
        </p:nvGrpSpPr>
        <p:grpSpPr>
          <a:xfrm>
            <a:off x="4009546" y="5726165"/>
            <a:ext cx="3662309" cy="342900"/>
            <a:chOff x="4009546" y="5363443"/>
            <a:chExt cx="3662309" cy="342900"/>
          </a:xfrm>
        </p:grpSpPr>
        <p:cxnSp>
          <p:nvCxnSpPr>
            <p:cNvPr id="111" name="Straight Arrow Connector 110">
              <a:extLst>
                <a:ext uri="{FF2B5EF4-FFF2-40B4-BE49-F238E27FC236}">
                  <a16:creationId xmlns:a16="http://schemas.microsoft.com/office/drawing/2014/main" id="{59DF6197-39C7-0AC2-6EF4-F560C14B6304}"/>
                </a:ext>
              </a:extLst>
            </p:cNvPr>
            <p:cNvCxnSpPr>
              <a:cxnSpLocks/>
            </p:cNvCxnSpPr>
            <p:nvPr/>
          </p:nvCxnSpPr>
          <p:spPr>
            <a:xfrm>
              <a:off x="4009546" y="5509375"/>
              <a:ext cx="3662309" cy="35045"/>
            </a:xfrm>
            <a:prstGeom prst="straightConnector1">
              <a:avLst/>
            </a:prstGeom>
            <a:ln>
              <a:tailEnd type="triangle"/>
            </a:ln>
          </p:spPr>
          <p:style>
            <a:lnRef idx="1">
              <a:schemeClr val="accent6"/>
            </a:lnRef>
            <a:fillRef idx="0">
              <a:schemeClr val="accent6"/>
            </a:fillRef>
            <a:effectRef idx="0">
              <a:schemeClr val="accent6"/>
            </a:effectRef>
            <a:fontRef idx="minor">
              <a:schemeClr val="tx1"/>
            </a:fontRef>
          </p:style>
        </p:cxnSp>
        <p:sp>
          <p:nvSpPr>
            <p:cNvPr id="117" name="Oval 116">
              <a:extLst>
                <a:ext uri="{FF2B5EF4-FFF2-40B4-BE49-F238E27FC236}">
                  <a16:creationId xmlns:a16="http://schemas.microsoft.com/office/drawing/2014/main" id="{BE3D0337-1AA3-3299-D0CF-367E72BC2021}"/>
                </a:ext>
              </a:extLst>
            </p:cNvPr>
            <p:cNvSpPr/>
            <p:nvPr/>
          </p:nvSpPr>
          <p:spPr>
            <a:xfrm>
              <a:off x="5453193" y="5363443"/>
              <a:ext cx="342900" cy="342900"/>
            </a:xfrm>
            <a:prstGeom prst="ellipse">
              <a:avLst/>
            </a:prstGeom>
            <a:ln>
              <a:noFill/>
            </a:ln>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r>
                <a:rPr lang="en-US" dirty="0"/>
                <a:t>+</a:t>
              </a:r>
            </a:p>
          </p:txBody>
        </p:sp>
      </p:grpSp>
      <p:sp>
        <p:nvSpPr>
          <p:cNvPr id="9" name="Title 20">
            <a:extLst>
              <a:ext uri="{FF2B5EF4-FFF2-40B4-BE49-F238E27FC236}">
                <a16:creationId xmlns:a16="http://schemas.microsoft.com/office/drawing/2014/main" id="{879438BF-F441-5C09-5AD4-4240CE6B6997}"/>
              </a:ext>
            </a:extLst>
          </p:cNvPr>
          <p:cNvSpPr>
            <a:spLocks noGrp="1"/>
          </p:cNvSpPr>
          <p:nvPr>
            <p:ph type="title"/>
          </p:nvPr>
        </p:nvSpPr>
        <p:spPr>
          <a:xfrm>
            <a:off x="838200" y="-7984"/>
            <a:ext cx="10515600" cy="851794"/>
          </a:xfrm>
        </p:spPr>
        <p:txBody>
          <a:bodyPr/>
          <a:lstStyle/>
          <a:p>
            <a:pPr algn="ctr"/>
            <a:r>
              <a:rPr lang="fi-FI" dirty="0"/>
              <a:t>GENERALIZED I/E MODEL</a:t>
            </a:r>
            <a:endParaRPr lang="en-US" dirty="0"/>
          </a:p>
        </p:txBody>
      </p:sp>
      <p:sp>
        <p:nvSpPr>
          <p:cNvPr id="15" name="Text Placeholder 83">
            <a:extLst>
              <a:ext uri="{FF2B5EF4-FFF2-40B4-BE49-F238E27FC236}">
                <a16:creationId xmlns:a16="http://schemas.microsoft.com/office/drawing/2014/main" id="{D21AB7CA-72AC-D5DE-7158-949F8AEA7772}"/>
              </a:ext>
            </a:extLst>
          </p:cNvPr>
          <p:cNvSpPr txBox="1">
            <a:spLocks/>
          </p:cNvSpPr>
          <p:nvPr/>
        </p:nvSpPr>
        <p:spPr>
          <a:xfrm>
            <a:off x="191767" y="4147371"/>
            <a:ext cx="1890030" cy="302186"/>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1800" b="1" kern="1200">
                <a:solidFill>
                  <a:schemeClr val="accent3"/>
                </a:solidFill>
                <a:latin typeface="+mj-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400" dirty="0">
                <a:solidFill>
                  <a:schemeClr val="accent6"/>
                </a:solidFill>
              </a:rPr>
              <a:t>NEGATIVE</a:t>
            </a:r>
          </a:p>
          <a:p>
            <a:r>
              <a:rPr lang="en-US" sz="2400" dirty="0">
                <a:solidFill>
                  <a:schemeClr val="accent6"/>
                </a:solidFill>
              </a:rPr>
              <a:t>CROSS-DOMAIN</a:t>
            </a:r>
          </a:p>
        </p:txBody>
      </p:sp>
      <p:sp>
        <p:nvSpPr>
          <p:cNvPr id="17" name="TextBox 16">
            <a:extLst>
              <a:ext uri="{FF2B5EF4-FFF2-40B4-BE49-F238E27FC236}">
                <a16:creationId xmlns:a16="http://schemas.microsoft.com/office/drawing/2014/main" id="{05A56458-11B4-A566-BC87-8DDD5F656C7B}"/>
              </a:ext>
            </a:extLst>
          </p:cNvPr>
          <p:cNvSpPr txBox="1"/>
          <p:nvPr/>
        </p:nvSpPr>
        <p:spPr>
          <a:xfrm>
            <a:off x="9736116" y="6220182"/>
            <a:ext cx="2455884" cy="600164"/>
          </a:xfrm>
          <a:prstGeom prst="rect">
            <a:avLst/>
          </a:prstGeom>
          <a:noFill/>
        </p:spPr>
        <p:txBody>
          <a:bodyPr wrap="square">
            <a:spAutoFit/>
          </a:bodyPr>
          <a:lstStyle/>
          <a:p>
            <a:pPr algn="r">
              <a:spcBef>
                <a:spcPts val="0"/>
              </a:spcBef>
            </a:pPr>
            <a:r>
              <a:rPr lang="en-US" sz="1100" dirty="0"/>
              <a:t>(</a:t>
            </a:r>
            <a:r>
              <a:rPr lang="en-US" sz="1100" dirty="0" err="1"/>
              <a:t>Möller</a:t>
            </a:r>
            <a:r>
              <a:rPr lang="en-US" sz="1100" dirty="0"/>
              <a:t>, 2016;</a:t>
            </a:r>
          </a:p>
          <a:p>
            <a:pPr algn="r">
              <a:spcBef>
                <a:spcPts val="0"/>
              </a:spcBef>
            </a:pPr>
            <a:r>
              <a:rPr lang="en-US" sz="1100" dirty="0" err="1"/>
              <a:t>Möller</a:t>
            </a:r>
            <a:r>
              <a:rPr lang="en-US" sz="1100" dirty="0"/>
              <a:t> &amp; Marsh, 2013;</a:t>
            </a:r>
          </a:p>
          <a:p>
            <a:pPr algn="r">
              <a:spcBef>
                <a:spcPts val="0"/>
              </a:spcBef>
            </a:pPr>
            <a:r>
              <a:rPr lang="en-US" sz="1100" dirty="0"/>
              <a:t>Van </a:t>
            </a:r>
            <a:r>
              <a:rPr lang="en-US" sz="1100" dirty="0" err="1"/>
              <a:t>Zanden</a:t>
            </a:r>
            <a:r>
              <a:rPr lang="en-US" sz="1100" dirty="0"/>
              <a:t> et al, 2017)</a:t>
            </a:r>
          </a:p>
        </p:txBody>
      </p:sp>
      <p:sp>
        <p:nvSpPr>
          <p:cNvPr id="18" name="Rectangle: Rounded Corners 17">
            <a:extLst>
              <a:ext uri="{FF2B5EF4-FFF2-40B4-BE49-F238E27FC236}">
                <a16:creationId xmlns:a16="http://schemas.microsoft.com/office/drawing/2014/main" id="{3901D82C-5DA1-4BF7-18FB-DF707BBA5903}"/>
              </a:ext>
            </a:extLst>
          </p:cNvPr>
          <p:cNvSpPr/>
          <p:nvPr/>
        </p:nvSpPr>
        <p:spPr>
          <a:xfrm>
            <a:off x="2911896" y="3257414"/>
            <a:ext cx="776480" cy="776479"/>
          </a:xfrm>
          <a:prstGeom prst="roundRect">
            <a:avLst/>
          </a:prstGeom>
          <a:solidFill>
            <a:schemeClr val="bg1"/>
          </a:solidFill>
          <a:ln w="3810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accent3"/>
                </a:solidFill>
              </a:rPr>
              <a:t>Girl</a:t>
            </a:r>
          </a:p>
        </p:txBody>
      </p:sp>
    </p:spTree>
    <p:extLst>
      <p:ext uri="{BB962C8B-B14F-4D97-AF65-F5344CB8AC3E}">
        <p14:creationId xmlns:p14="http://schemas.microsoft.com/office/powerpoint/2010/main" val="148213060"/>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3"/>
                                        </p:tgtEl>
                                        <p:attrNameLst>
                                          <p:attrName>style.visibility</p:attrName>
                                        </p:attrNameLst>
                                      </p:cBhvr>
                                      <p:to>
                                        <p:strVal val="visible"/>
                                      </p:to>
                                    </p:set>
                                    <p:animEffect transition="in" filter="fade">
                                      <p:cBhvr>
                                        <p:cTn id="7" dur="1000"/>
                                        <p:tgtEl>
                                          <p:spTgt spid="43"/>
                                        </p:tgtEl>
                                      </p:cBhvr>
                                    </p:animEffect>
                                    <p:anim calcmode="lin" valueType="num">
                                      <p:cBhvr>
                                        <p:cTn id="8" dur="1000" fill="hold"/>
                                        <p:tgtEl>
                                          <p:spTgt spid="43"/>
                                        </p:tgtEl>
                                        <p:attrNameLst>
                                          <p:attrName>ppt_x</p:attrName>
                                        </p:attrNameLst>
                                      </p:cBhvr>
                                      <p:tavLst>
                                        <p:tav tm="0">
                                          <p:val>
                                            <p:strVal val="#ppt_x"/>
                                          </p:val>
                                        </p:tav>
                                        <p:tav tm="100000">
                                          <p:val>
                                            <p:strVal val="#ppt_x"/>
                                          </p:val>
                                        </p:tav>
                                      </p:tavLst>
                                    </p:anim>
                                    <p:anim calcmode="lin" valueType="num">
                                      <p:cBhvr>
                                        <p:cTn id="9" dur="1000" fill="hold"/>
                                        <p:tgtEl>
                                          <p:spTgt spid="43"/>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22" presetClass="entr" presetSubtype="8" fill="hold" nodeType="after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wipe(left)">
                                      <p:cBhvr>
                                        <p:cTn id="13" dur="500"/>
                                        <p:tgtEl>
                                          <p:spTgt spid="2"/>
                                        </p:tgtEl>
                                      </p:cBhvr>
                                    </p:animEffect>
                                  </p:childTnLst>
                                </p:cTn>
                              </p:par>
                              <p:par>
                                <p:cTn id="14" presetID="22" presetClass="entr" presetSubtype="8" fill="hold" nodeType="withEffect">
                                  <p:stCondLst>
                                    <p:cond delay="0"/>
                                  </p:stCondLst>
                                  <p:childTnLst>
                                    <p:set>
                                      <p:cBhvr>
                                        <p:cTn id="15" dur="1" fill="hold">
                                          <p:stCondLst>
                                            <p:cond delay="0"/>
                                          </p:stCondLst>
                                        </p:cTn>
                                        <p:tgtEl>
                                          <p:spTgt spid="3"/>
                                        </p:tgtEl>
                                        <p:attrNameLst>
                                          <p:attrName>style.visibility</p:attrName>
                                        </p:attrNameLst>
                                      </p:cBhvr>
                                      <p:to>
                                        <p:strVal val="visible"/>
                                      </p:to>
                                    </p:set>
                                    <p:animEffect transition="in" filter="wipe(left)">
                                      <p:cBhvr>
                                        <p:cTn id="16" dur="500"/>
                                        <p:tgtEl>
                                          <p:spTgt spid="3"/>
                                        </p:tgtEl>
                                      </p:cBhvr>
                                    </p:animEffect>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15"/>
                                        </p:tgtEl>
                                        <p:attrNameLst>
                                          <p:attrName>style.visibility</p:attrName>
                                        </p:attrNameLst>
                                      </p:cBhvr>
                                      <p:to>
                                        <p:strVal val="visible"/>
                                      </p:to>
                                    </p:set>
                                    <p:animEffect transition="in" filter="fade">
                                      <p:cBhvr>
                                        <p:cTn id="21" dur="1000"/>
                                        <p:tgtEl>
                                          <p:spTgt spid="15"/>
                                        </p:tgtEl>
                                      </p:cBhvr>
                                    </p:animEffect>
                                    <p:anim calcmode="lin" valueType="num">
                                      <p:cBhvr>
                                        <p:cTn id="22" dur="1000" fill="hold"/>
                                        <p:tgtEl>
                                          <p:spTgt spid="15"/>
                                        </p:tgtEl>
                                        <p:attrNameLst>
                                          <p:attrName>ppt_x</p:attrName>
                                        </p:attrNameLst>
                                      </p:cBhvr>
                                      <p:tavLst>
                                        <p:tav tm="0">
                                          <p:val>
                                            <p:strVal val="#ppt_x"/>
                                          </p:val>
                                        </p:tav>
                                        <p:tav tm="100000">
                                          <p:val>
                                            <p:strVal val="#ppt_x"/>
                                          </p:val>
                                        </p:tav>
                                      </p:tavLst>
                                    </p:anim>
                                    <p:anim calcmode="lin" valueType="num">
                                      <p:cBhvr>
                                        <p:cTn id="23" dur="1000" fill="hold"/>
                                        <p:tgtEl>
                                          <p:spTgt spid="15"/>
                                        </p:tgtEl>
                                        <p:attrNameLst>
                                          <p:attrName>ppt_y</p:attrName>
                                        </p:attrNameLst>
                                      </p:cBhvr>
                                      <p:tavLst>
                                        <p:tav tm="0">
                                          <p:val>
                                            <p:strVal val="#ppt_y+.1"/>
                                          </p:val>
                                        </p:tav>
                                        <p:tav tm="100000">
                                          <p:val>
                                            <p:strVal val="#ppt_y"/>
                                          </p:val>
                                        </p:tav>
                                      </p:tavLst>
                                    </p:anim>
                                  </p:childTnLst>
                                </p:cTn>
                              </p:par>
                            </p:childTnLst>
                          </p:cTn>
                        </p:par>
                        <p:par>
                          <p:cTn id="24" fill="hold">
                            <p:stCondLst>
                              <p:cond delay="1000"/>
                            </p:stCondLst>
                            <p:childTnLst>
                              <p:par>
                                <p:cTn id="25" presetID="22" presetClass="entr" presetSubtype="8" fill="hold" nodeType="afterEffect">
                                  <p:stCondLst>
                                    <p:cond delay="0"/>
                                  </p:stCondLst>
                                  <p:childTnLst>
                                    <p:set>
                                      <p:cBhvr>
                                        <p:cTn id="26" dur="1" fill="hold">
                                          <p:stCondLst>
                                            <p:cond delay="0"/>
                                          </p:stCondLst>
                                        </p:cTn>
                                        <p:tgtEl>
                                          <p:spTgt spid="5"/>
                                        </p:tgtEl>
                                        <p:attrNameLst>
                                          <p:attrName>style.visibility</p:attrName>
                                        </p:attrNameLst>
                                      </p:cBhvr>
                                      <p:to>
                                        <p:strVal val="visible"/>
                                      </p:to>
                                    </p:set>
                                    <p:animEffect transition="in" filter="wipe(left)">
                                      <p:cBhvr>
                                        <p:cTn id="27" dur="500"/>
                                        <p:tgtEl>
                                          <p:spTgt spid="5"/>
                                        </p:tgtEl>
                                      </p:cBhvr>
                                    </p:animEffect>
                                  </p:childTnLst>
                                </p:cTn>
                              </p:par>
                              <p:par>
                                <p:cTn id="28" presetID="22" presetClass="entr" presetSubtype="8" fill="hold" nodeType="withEffect">
                                  <p:stCondLst>
                                    <p:cond delay="0"/>
                                  </p:stCondLst>
                                  <p:childTnLst>
                                    <p:set>
                                      <p:cBhvr>
                                        <p:cTn id="29" dur="1" fill="hold">
                                          <p:stCondLst>
                                            <p:cond delay="0"/>
                                          </p:stCondLst>
                                        </p:cTn>
                                        <p:tgtEl>
                                          <p:spTgt spid="6"/>
                                        </p:tgtEl>
                                        <p:attrNameLst>
                                          <p:attrName>style.visibility</p:attrName>
                                        </p:attrNameLst>
                                      </p:cBhvr>
                                      <p:to>
                                        <p:strVal val="visible"/>
                                      </p:to>
                                    </p:set>
                                    <p:animEffect transition="in" filter="wipe(left)">
                                      <p:cBhvr>
                                        <p:cTn id="30" dur="500"/>
                                        <p:tgtEl>
                                          <p:spTgt spid="6"/>
                                        </p:tgtEl>
                                      </p:cBhvr>
                                    </p:animEffect>
                                  </p:childTnLst>
                                </p:cTn>
                              </p:par>
                            </p:childTnLst>
                          </p:cTn>
                        </p:par>
                      </p:childTnLst>
                    </p:cTn>
                  </p:par>
                  <p:par>
                    <p:cTn id="31" fill="hold">
                      <p:stCondLst>
                        <p:cond delay="indefinite"/>
                      </p:stCondLst>
                      <p:childTnLst>
                        <p:par>
                          <p:cTn id="32" fill="hold">
                            <p:stCondLst>
                              <p:cond delay="0"/>
                            </p:stCondLst>
                            <p:childTnLst>
                              <p:par>
                                <p:cTn id="33" presetID="22" presetClass="entr" presetSubtype="8" fill="hold" grpId="0" nodeType="clickEffect">
                                  <p:stCondLst>
                                    <p:cond delay="0"/>
                                  </p:stCondLst>
                                  <p:childTnLst>
                                    <p:set>
                                      <p:cBhvr>
                                        <p:cTn id="34" dur="1" fill="hold">
                                          <p:stCondLst>
                                            <p:cond delay="0"/>
                                          </p:stCondLst>
                                        </p:cTn>
                                        <p:tgtEl>
                                          <p:spTgt spid="18"/>
                                        </p:tgtEl>
                                        <p:attrNameLst>
                                          <p:attrName>style.visibility</p:attrName>
                                        </p:attrNameLst>
                                      </p:cBhvr>
                                      <p:to>
                                        <p:strVal val="visible"/>
                                      </p:to>
                                    </p:set>
                                    <p:animEffect transition="in" filter="wipe(left)">
                                      <p:cBhvr>
                                        <p:cTn id="35" dur="500"/>
                                        <p:tgtEl>
                                          <p:spTgt spid="18"/>
                                        </p:tgtEl>
                                      </p:cBhvr>
                                    </p:animEffect>
                                  </p:childTnLst>
                                </p:cTn>
                              </p:par>
                              <p:par>
                                <p:cTn id="36" presetID="22" presetClass="entr" presetSubtype="8" fill="hold" grpId="0" nodeType="withEffect">
                                  <p:stCondLst>
                                    <p:cond delay="0"/>
                                  </p:stCondLst>
                                  <p:childTnLst>
                                    <p:set>
                                      <p:cBhvr>
                                        <p:cTn id="37" dur="1" fill="hold">
                                          <p:stCondLst>
                                            <p:cond delay="0"/>
                                          </p:stCondLst>
                                        </p:cTn>
                                        <p:tgtEl>
                                          <p:spTgt spid="78"/>
                                        </p:tgtEl>
                                        <p:attrNameLst>
                                          <p:attrName>style.visibility</p:attrName>
                                        </p:attrNameLst>
                                      </p:cBhvr>
                                      <p:to>
                                        <p:strVal val="visible"/>
                                      </p:to>
                                    </p:set>
                                    <p:animEffect transition="in" filter="wipe(left)">
                                      <p:cBhvr>
                                        <p:cTn id="38" dur="500"/>
                                        <p:tgtEl>
                                          <p:spTgt spid="78"/>
                                        </p:tgtEl>
                                      </p:cBhvr>
                                    </p:animEffect>
                                  </p:childTnLst>
                                </p:cTn>
                              </p:par>
                              <p:par>
                                <p:cTn id="39" presetID="22" presetClass="entr" presetSubtype="8" fill="hold" grpId="0" nodeType="withEffect">
                                  <p:stCondLst>
                                    <p:cond delay="0"/>
                                  </p:stCondLst>
                                  <p:childTnLst>
                                    <p:set>
                                      <p:cBhvr>
                                        <p:cTn id="40" dur="1" fill="hold">
                                          <p:stCondLst>
                                            <p:cond delay="0"/>
                                          </p:stCondLst>
                                        </p:cTn>
                                        <p:tgtEl>
                                          <p:spTgt spid="99"/>
                                        </p:tgtEl>
                                        <p:attrNameLst>
                                          <p:attrName>style.visibility</p:attrName>
                                        </p:attrNameLst>
                                      </p:cBhvr>
                                      <p:to>
                                        <p:strVal val="visible"/>
                                      </p:to>
                                    </p:set>
                                    <p:animEffect transition="in" filter="wipe(left)">
                                      <p:cBhvr>
                                        <p:cTn id="41" dur="500"/>
                                        <p:tgtEl>
                                          <p:spTgt spid="99"/>
                                        </p:tgtEl>
                                      </p:cBhvr>
                                    </p:animEffect>
                                  </p:childTnLst>
                                </p:cTn>
                              </p:par>
                              <p:par>
                                <p:cTn id="42" presetID="22" presetClass="entr" presetSubtype="8" fill="hold" grpId="0" nodeType="withEffect">
                                  <p:stCondLst>
                                    <p:cond delay="0"/>
                                  </p:stCondLst>
                                  <p:childTnLst>
                                    <p:set>
                                      <p:cBhvr>
                                        <p:cTn id="43" dur="1" fill="hold">
                                          <p:stCondLst>
                                            <p:cond delay="0"/>
                                          </p:stCondLst>
                                        </p:cTn>
                                        <p:tgtEl>
                                          <p:spTgt spid="81"/>
                                        </p:tgtEl>
                                        <p:attrNameLst>
                                          <p:attrName>style.visibility</p:attrName>
                                        </p:attrNameLst>
                                      </p:cBhvr>
                                      <p:to>
                                        <p:strVal val="visible"/>
                                      </p:to>
                                    </p:set>
                                    <p:animEffect transition="in" filter="wipe(left)">
                                      <p:cBhvr>
                                        <p:cTn id="44" dur="500"/>
                                        <p:tgtEl>
                                          <p:spTgt spid="81"/>
                                        </p:tgtEl>
                                      </p:cBhvr>
                                    </p:animEffect>
                                  </p:childTnLst>
                                </p:cTn>
                              </p:par>
                              <p:par>
                                <p:cTn id="45" presetID="22" presetClass="entr" presetSubtype="8" fill="hold" grpId="0" nodeType="withEffect">
                                  <p:stCondLst>
                                    <p:cond delay="0"/>
                                  </p:stCondLst>
                                  <p:childTnLst>
                                    <p:set>
                                      <p:cBhvr>
                                        <p:cTn id="46" dur="1" fill="hold">
                                          <p:stCondLst>
                                            <p:cond delay="0"/>
                                          </p:stCondLst>
                                        </p:cTn>
                                        <p:tgtEl>
                                          <p:spTgt spid="100"/>
                                        </p:tgtEl>
                                        <p:attrNameLst>
                                          <p:attrName>style.visibility</p:attrName>
                                        </p:attrNameLst>
                                      </p:cBhvr>
                                      <p:to>
                                        <p:strVal val="visible"/>
                                      </p:to>
                                    </p:set>
                                    <p:animEffect transition="in" filter="wipe(left)">
                                      <p:cBhvr>
                                        <p:cTn id="47" dur="500"/>
                                        <p:tgtEl>
                                          <p:spTgt spid="10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 grpId="0"/>
      <p:bldP spid="78" grpId="0" animBg="1"/>
      <p:bldP spid="81" grpId="0" animBg="1"/>
      <p:bldP spid="99" grpId="0"/>
      <p:bldP spid="100" grpId="0"/>
      <p:bldP spid="15" grpId="0"/>
      <p:bldP spid="18" grpId="0" animBg="1"/>
    </p:bldLst>
  </p:timing>
</p:sld>
</file>

<file path=ppt/slides/slide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pic>
        <p:nvPicPr>
          <p:cNvPr id="20" name="Picture 19" descr="Diagram&#10;&#10;Description automatically generated">
            <a:extLst>
              <a:ext uri="{FF2B5EF4-FFF2-40B4-BE49-F238E27FC236}">
                <a16:creationId xmlns:a16="http://schemas.microsoft.com/office/drawing/2014/main" id="{B026058A-EAF9-48D5-9E46-F87DD1DF1CF2}"/>
              </a:ext>
            </a:extLst>
          </p:cNvPr>
          <p:cNvPicPr>
            <a:picLocks noChangeAspect="1"/>
          </p:cNvPicPr>
          <p:nvPr/>
        </p:nvPicPr>
        <p:blipFill>
          <a:blip r:embed="rId2"/>
          <a:stretch>
            <a:fillRect/>
          </a:stretch>
        </p:blipFill>
        <p:spPr>
          <a:xfrm>
            <a:off x="2279445" y="963168"/>
            <a:ext cx="7956959" cy="5620039"/>
          </a:xfrm>
          <a:prstGeom prst="rect">
            <a:avLst/>
          </a:prstGeom>
        </p:spPr>
      </p:pic>
      <p:sp>
        <p:nvSpPr>
          <p:cNvPr id="27" name="Oval 26">
            <a:extLst>
              <a:ext uri="{FF2B5EF4-FFF2-40B4-BE49-F238E27FC236}">
                <a16:creationId xmlns:a16="http://schemas.microsoft.com/office/drawing/2014/main" id="{63EC416F-9647-8621-BF09-9C7E9DBD4A48}"/>
              </a:ext>
            </a:extLst>
          </p:cNvPr>
          <p:cNvSpPr/>
          <p:nvPr/>
        </p:nvSpPr>
        <p:spPr>
          <a:xfrm>
            <a:off x="-393406" y="-574902"/>
            <a:ext cx="2876867" cy="2876867"/>
          </a:xfrm>
          <a:prstGeom prst="ellipse">
            <a:avLst/>
          </a:prstGeom>
          <a:solidFill>
            <a:srgbClr val="0070C0">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8" name="Picture 27" descr="Icon&#10;&#10;Description automatically generated">
            <a:extLst>
              <a:ext uri="{FF2B5EF4-FFF2-40B4-BE49-F238E27FC236}">
                <a16:creationId xmlns:a16="http://schemas.microsoft.com/office/drawing/2014/main" id="{DD081C95-B960-3805-9CF9-B982969B583C}"/>
              </a:ext>
            </a:extLst>
          </p:cNvPr>
          <p:cNvPicPr>
            <a:picLocks noChangeAspect="1"/>
          </p:cNvPicPr>
          <p:nvPr/>
        </p:nvPicPr>
        <p:blipFill>
          <a:blip r:embed="rId3"/>
          <a:stretch>
            <a:fillRect/>
          </a:stretch>
        </p:blipFill>
        <p:spPr>
          <a:xfrm>
            <a:off x="88107" y="-37916"/>
            <a:ext cx="1952128" cy="1952128"/>
          </a:xfrm>
          <a:prstGeom prst="rect">
            <a:avLst/>
          </a:prstGeom>
        </p:spPr>
      </p:pic>
      <p:sp>
        <p:nvSpPr>
          <p:cNvPr id="18" name="Title 17">
            <a:extLst>
              <a:ext uri="{FF2B5EF4-FFF2-40B4-BE49-F238E27FC236}">
                <a16:creationId xmlns:a16="http://schemas.microsoft.com/office/drawing/2014/main" id="{4F31E47F-E8BE-42FE-8DEE-69A40572D5E2}"/>
              </a:ext>
            </a:extLst>
          </p:cNvPr>
          <p:cNvSpPr>
            <a:spLocks noGrp="1"/>
          </p:cNvSpPr>
          <p:nvPr>
            <p:ph type="title"/>
          </p:nvPr>
        </p:nvSpPr>
        <p:spPr>
          <a:xfrm>
            <a:off x="230124" y="323850"/>
            <a:ext cx="11731752" cy="630936"/>
          </a:xfrm>
        </p:spPr>
        <p:txBody>
          <a:bodyPr/>
          <a:lstStyle/>
          <a:p>
            <a:pPr algn="ctr"/>
            <a:r>
              <a:rPr lang="fi-FI" sz="3200" dirty="0" err="1"/>
              <a:t>Situated</a:t>
            </a:r>
            <a:r>
              <a:rPr lang="fi-FI" sz="3200" dirty="0"/>
              <a:t> </a:t>
            </a:r>
            <a:r>
              <a:rPr lang="fi-FI" sz="3200" dirty="0" err="1"/>
              <a:t>Expectancy</a:t>
            </a:r>
            <a:r>
              <a:rPr lang="fi-FI" sz="3200" dirty="0"/>
              <a:t> Value </a:t>
            </a:r>
            <a:r>
              <a:rPr lang="fi-FI" sz="3200" dirty="0" err="1"/>
              <a:t>Theory</a:t>
            </a:r>
            <a:endParaRPr lang="en-US" sz="3200" dirty="0"/>
          </a:p>
        </p:txBody>
      </p:sp>
      <p:sp>
        <p:nvSpPr>
          <p:cNvPr id="21" name="Oval 20">
            <a:extLst>
              <a:ext uri="{FF2B5EF4-FFF2-40B4-BE49-F238E27FC236}">
                <a16:creationId xmlns:a16="http://schemas.microsoft.com/office/drawing/2014/main" id="{885F517D-2964-439D-8228-4A3636DB3B3F}"/>
              </a:ext>
            </a:extLst>
          </p:cNvPr>
          <p:cNvSpPr/>
          <p:nvPr/>
        </p:nvSpPr>
        <p:spPr>
          <a:xfrm>
            <a:off x="8727681" y="5507736"/>
            <a:ext cx="515380" cy="515380"/>
          </a:xfrm>
          <a:prstGeom prst="ellipse">
            <a:avLst/>
          </a:prstGeom>
          <a:solidFill>
            <a:schemeClr val="bg1"/>
          </a:solidFill>
          <a:ln w="381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accent5"/>
                </a:solidFill>
              </a:rPr>
              <a:t>2</a:t>
            </a:r>
          </a:p>
        </p:txBody>
      </p:sp>
      <p:sp>
        <p:nvSpPr>
          <p:cNvPr id="23" name="Oval 22">
            <a:extLst>
              <a:ext uri="{FF2B5EF4-FFF2-40B4-BE49-F238E27FC236}">
                <a16:creationId xmlns:a16="http://schemas.microsoft.com/office/drawing/2014/main" id="{BF0E99A0-6637-4891-8C5F-D56ED3F8738A}"/>
              </a:ext>
            </a:extLst>
          </p:cNvPr>
          <p:cNvSpPr/>
          <p:nvPr/>
        </p:nvSpPr>
        <p:spPr>
          <a:xfrm>
            <a:off x="4032615" y="4591284"/>
            <a:ext cx="515379" cy="515379"/>
          </a:xfrm>
          <a:prstGeom prst="ellipse">
            <a:avLst/>
          </a:prstGeom>
          <a:solidFill>
            <a:schemeClr val="bg1"/>
          </a:solidFill>
          <a:ln w="3810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i-FI" sz="2000" dirty="0">
                <a:solidFill>
                  <a:schemeClr val="accent3"/>
                </a:solidFill>
              </a:rPr>
              <a:t>3</a:t>
            </a:r>
            <a:endParaRPr lang="en-US" sz="2000" dirty="0">
              <a:solidFill>
                <a:schemeClr val="accent3"/>
              </a:solidFill>
            </a:endParaRPr>
          </a:p>
        </p:txBody>
      </p:sp>
      <p:sp>
        <p:nvSpPr>
          <p:cNvPr id="24" name="Oval 23">
            <a:extLst>
              <a:ext uri="{FF2B5EF4-FFF2-40B4-BE49-F238E27FC236}">
                <a16:creationId xmlns:a16="http://schemas.microsoft.com/office/drawing/2014/main" id="{AE72F90C-381C-40E2-A90A-E424D8B05261}"/>
              </a:ext>
            </a:extLst>
          </p:cNvPr>
          <p:cNvSpPr/>
          <p:nvPr/>
        </p:nvSpPr>
        <p:spPr>
          <a:xfrm>
            <a:off x="4032614" y="2857050"/>
            <a:ext cx="515379" cy="515379"/>
          </a:xfrm>
          <a:prstGeom prst="ellipse">
            <a:avLst/>
          </a:prstGeom>
          <a:solidFill>
            <a:schemeClr val="bg1"/>
          </a:solidFill>
          <a:ln w="381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accent4"/>
                </a:solidFill>
              </a:rPr>
              <a:t>1</a:t>
            </a:r>
          </a:p>
        </p:txBody>
      </p:sp>
      <p:sp>
        <p:nvSpPr>
          <p:cNvPr id="8" name="Text Placeholder 16">
            <a:extLst>
              <a:ext uri="{FF2B5EF4-FFF2-40B4-BE49-F238E27FC236}">
                <a16:creationId xmlns:a16="http://schemas.microsoft.com/office/drawing/2014/main" id="{F705CC84-E0A8-4F66-84CB-CC546304158C}"/>
              </a:ext>
            </a:extLst>
          </p:cNvPr>
          <p:cNvSpPr txBox="1">
            <a:spLocks/>
          </p:cNvSpPr>
          <p:nvPr/>
        </p:nvSpPr>
        <p:spPr>
          <a:xfrm>
            <a:off x="10236404" y="6327690"/>
            <a:ext cx="1813567" cy="511034"/>
          </a:xfrm>
          <a:prstGeom prst="rect">
            <a:avLst/>
          </a:prstGeom>
        </p:spPr>
        <p:txBody>
          <a:bodyPr vert="horz" lIns="0" tIns="45720" rIns="0" bIns="45720" rtlCol="0">
            <a:noAutofit/>
          </a:bodyPr>
          <a:lstStyle>
            <a:lvl1pPr marL="0" indent="0" algn="l" defTabSz="914400" rtl="0" eaLnBrk="1" latinLnBrk="0" hangingPunct="1">
              <a:lnSpc>
                <a:spcPct val="100000"/>
              </a:lnSpc>
              <a:spcBef>
                <a:spcPts val="1000"/>
              </a:spcBef>
              <a:buFont typeface="Arial" panose="020B0604020202020204" pitchFamily="34" charset="0"/>
              <a:buNone/>
              <a:defRPr sz="1100"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1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1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1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1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r">
              <a:spcBef>
                <a:spcPts val="0"/>
              </a:spcBef>
            </a:pPr>
            <a:r>
              <a:rPr lang="en-US" dirty="0"/>
              <a:t>(Eccles et al., 1983; </a:t>
            </a:r>
          </a:p>
          <a:p>
            <a:pPr algn="r">
              <a:spcBef>
                <a:spcPts val="0"/>
              </a:spcBef>
            </a:pPr>
            <a:r>
              <a:rPr lang="en-US" dirty="0"/>
              <a:t>Eccles &amp; </a:t>
            </a:r>
            <a:r>
              <a:rPr lang="en-US" dirty="0" err="1"/>
              <a:t>Wigfield</a:t>
            </a:r>
            <a:r>
              <a:rPr lang="en-US" dirty="0"/>
              <a:t>, 2020)</a:t>
            </a:r>
          </a:p>
        </p:txBody>
      </p:sp>
    </p:spTree>
    <p:extLst>
      <p:ext uri="{BB962C8B-B14F-4D97-AF65-F5344CB8AC3E}">
        <p14:creationId xmlns:p14="http://schemas.microsoft.com/office/powerpoint/2010/main" val="3940418198"/>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fade">
                                      <p:cBhvr>
                                        <p:cTn id="7" dur="500"/>
                                        <p:tgtEl>
                                          <p:spTgt spid="2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1"/>
                                        </p:tgtEl>
                                        <p:attrNameLst>
                                          <p:attrName>style.visibility</p:attrName>
                                        </p:attrNameLst>
                                      </p:cBhvr>
                                      <p:to>
                                        <p:strVal val="visible"/>
                                      </p:to>
                                    </p:set>
                                    <p:animEffect transition="in" filter="fade">
                                      <p:cBhvr>
                                        <p:cTn id="12" dur="500"/>
                                        <p:tgtEl>
                                          <p:spTgt spid="21"/>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3"/>
                                        </p:tgtEl>
                                        <p:attrNameLst>
                                          <p:attrName>style.visibility</p:attrName>
                                        </p:attrNameLst>
                                      </p:cBhvr>
                                      <p:to>
                                        <p:strVal val="visible"/>
                                      </p:to>
                                    </p:set>
                                    <p:animEffect transition="in" filter="fade">
                                      <p:cBhvr>
                                        <p:cTn id="17"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23" grpId="0" animBg="1"/>
      <p:bldP spid="2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7030A0">
            <a:alpha val="10000"/>
          </a:srgbClr>
        </a:solidFill>
        <a:effectLst/>
      </p:bgPr>
    </p:bg>
    <p:spTree>
      <p:nvGrpSpPr>
        <p:cNvPr id="1" name=""/>
        <p:cNvGrpSpPr/>
        <p:nvPr/>
      </p:nvGrpSpPr>
      <p:grpSpPr>
        <a:xfrm>
          <a:off x="0" y="0"/>
          <a:ext cx="0" cy="0"/>
          <a:chOff x="0" y="0"/>
          <a:chExt cx="0" cy="0"/>
        </a:xfrm>
      </p:grpSpPr>
      <p:sp>
        <p:nvSpPr>
          <p:cNvPr id="17" name="Text Placeholder 16">
            <a:extLst>
              <a:ext uri="{FF2B5EF4-FFF2-40B4-BE49-F238E27FC236}">
                <a16:creationId xmlns:a16="http://schemas.microsoft.com/office/drawing/2014/main" id="{6A44816B-378D-41B5-84D7-39CECE2E452E}"/>
              </a:ext>
            </a:extLst>
          </p:cNvPr>
          <p:cNvSpPr>
            <a:spLocks noGrp="1"/>
          </p:cNvSpPr>
          <p:nvPr>
            <p:ph type="body" sz="quarter" idx="11"/>
          </p:nvPr>
        </p:nvSpPr>
        <p:spPr>
          <a:xfrm>
            <a:off x="1708935" y="2522925"/>
            <a:ext cx="8774130" cy="1077004"/>
          </a:xfrm>
        </p:spPr>
        <p:txBody>
          <a:bodyPr/>
          <a:lstStyle/>
          <a:p>
            <a:pPr algn="ctr"/>
            <a:r>
              <a:rPr lang="en-US" sz="2800" dirty="0"/>
              <a:t>To what extent do adolescents’ achievement and gender associate to their parents’ (academic) beliefs about them?</a:t>
            </a:r>
          </a:p>
          <a:p>
            <a:pPr algn="ctr"/>
            <a:endParaRPr lang="en-US" sz="2800" dirty="0"/>
          </a:p>
          <a:p>
            <a:pPr algn="ctr"/>
            <a:r>
              <a:rPr lang="en-US" sz="2800" dirty="0"/>
              <a:t>To what extent does it align with the students’ own associations?</a:t>
            </a:r>
          </a:p>
        </p:txBody>
      </p:sp>
      <p:sp>
        <p:nvSpPr>
          <p:cNvPr id="34" name="Title 33">
            <a:extLst>
              <a:ext uri="{FF2B5EF4-FFF2-40B4-BE49-F238E27FC236}">
                <a16:creationId xmlns:a16="http://schemas.microsoft.com/office/drawing/2014/main" id="{F28D01B5-A5BC-45A3-8718-13BDC694F21C}"/>
              </a:ext>
            </a:extLst>
          </p:cNvPr>
          <p:cNvSpPr>
            <a:spLocks noGrp="1"/>
          </p:cNvSpPr>
          <p:nvPr>
            <p:ph type="title"/>
          </p:nvPr>
        </p:nvSpPr>
        <p:spPr/>
        <p:txBody>
          <a:bodyPr/>
          <a:lstStyle/>
          <a:p>
            <a:pPr algn="ctr"/>
            <a:r>
              <a:rPr lang="en-US" dirty="0"/>
              <a:t>Research Questions</a:t>
            </a:r>
          </a:p>
        </p:txBody>
      </p:sp>
      <p:sp>
        <p:nvSpPr>
          <p:cNvPr id="2" name="Oval 1">
            <a:extLst>
              <a:ext uri="{FF2B5EF4-FFF2-40B4-BE49-F238E27FC236}">
                <a16:creationId xmlns:a16="http://schemas.microsoft.com/office/drawing/2014/main" id="{E5FAD6CD-D1B8-87DF-28E3-A3069E42EB4F}"/>
              </a:ext>
            </a:extLst>
          </p:cNvPr>
          <p:cNvSpPr/>
          <p:nvPr/>
        </p:nvSpPr>
        <p:spPr>
          <a:xfrm>
            <a:off x="-393406" y="-574902"/>
            <a:ext cx="2876867" cy="2876867"/>
          </a:xfrm>
          <a:prstGeom prst="ellipse">
            <a:avLst/>
          </a:prstGeom>
          <a:solidFill>
            <a:srgbClr val="0070C0">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descr="Icon&#10;&#10;Description automatically generated">
            <a:extLst>
              <a:ext uri="{FF2B5EF4-FFF2-40B4-BE49-F238E27FC236}">
                <a16:creationId xmlns:a16="http://schemas.microsoft.com/office/drawing/2014/main" id="{3E0F7878-3A7A-92AC-3456-7876E182CD61}"/>
              </a:ext>
            </a:extLst>
          </p:cNvPr>
          <p:cNvPicPr>
            <a:picLocks noChangeAspect="1"/>
          </p:cNvPicPr>
          <p:nvPr/>
        </p:nvPicPr>
        <p:blipFill>
          <a:blip r:embed="rId3"/>
          <a:stretch>
            <a:fillRect/>
          </a:stretch>
        </p:blipFill>
        <p:spPr>
          <a:xfrm>
            <a:off x="88107" y="-37916"/>
            <a:ext cx="1952128" cy="1952128"/>
          </a:xfrm>
          <a:prstGeom prst="rect">
            <a:avLst/>
          </a:prstGeom>
        </p:spPr>
      </p:pic>
      <p:grpSp>
        <p:nvGrpSpPr>
          <p:cNvPr id="4" name="Group 3">
            <a:extLst>
              <a:ext uri="{FF2B5EF4-FFF2-40B4-BE49-F238E27FC236}">
                <a16:creationId xmlns:a16="http://schemas.microsoft.com/office/drawing/2014/main" id="{E5FB4FA0-5C0C-FFC8-F249-4D0EFB33ADDF}"/>
              </a:ext>
            </a:extLst>
          </p:cNvPr>
          <p:cNvGrpSpPr/>
          <p:nvPr/>
        </p:nvGrpSpPr>
        <p:grpSpPr>
          <a:xfrm rot="291104">
            <a:off x="9589024" y="-115781"/>
            <a:ext cx="2507052" cy="2374494"/>
            <a:chOff x="6235945" y="1184342"/>
            <a:chExt cx="5535211" cy="5221395"/>
          </a:xfrm>
        </p:grpSpPr>
        <p:sp>
          <p:nvSpPr>
            <p:cNvPr id="5" name="Oval 4">
              <a:extLst>
                <a:ext uri="{FF2B5EF4-FFF2-40B4-BE49-F238E27FC236}">
                  <a16:creationId xmlns:a16="http://schemas.microsoft.com/office/drawing/2014/main" id="{E70D3096-182E-D218-0E13-7A83E7373E8F}"/>
                </a:ext>
                <a:ext uri="{C183D7F6-B498-43B3-948B-1728B52AA6E4}">
                  <adec:decorative xmlns:adec="http://schemas.microsoft.com/office/drawing/2017/decorative" val="1"/>
                </a:ext>
              </a:extLst>
            </p:cNvPr>
            <p:cNvSpPr/>
            <p:nvPr/>
          </p:nvSpPr>
          <p:spPr>
            <a:xfrm>
              <a:off x="6235945" y="3421916"/>
              <a:ext cx="2859081" cy="2879993"/>
            </a:xfrm>
            <a:prstGeom prst="ellipse">
              <a:avLst/>
            </a:prstGeom>
            <a:solidFill>
              <a:srgbClr val="0070C0">
                <a:alpha val="3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a:extLst>
                <a:ext uri="{FF2B5EF4-FFF2-40B4-BE49-F238E27FC236}">
                  <a16:creationId xmlns:a16="http://schemas.microsoft.com/office/drawing/2014/main" id="{A2B8A0E0-3B96-8D2C-4861-CF9D235AC647}"/>
                </a:ext>
                <a:ext uri="{C183D7F6-B498-43B3-948B-1728B52AA6E4}">
                  <adec:decorative xmlns:adec="http://schemas.microsoft.com/office/drawing/2017/decorative" val="1"/>
                </a:ext>
              </a:extLst>
            </p:cNvPr>
            <p:cNvSpPr/>
            <p:nvPr/>
          </p:nvSpPr>
          <p:spPr>
            <a:xfrm>
              <a:off x="8213416" y="2820748"/>
              <a:ext cx="3557740" cy="3583762"/>
            </a:xfrm>
            <a:prstGeom prst="ellipse">
              <a:avLst/>
            </a:prstGeom>
            <a:solidFill>
              <a:srgbClr val="C00000">
                <a:alpha val="3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a:extLst>
                <a:ext uri="{FF2B5EF4-FFF2-40B4-BE49-F238E27FC236}">
                  <a16:creationId xmlns:a16="http://schemas.microsoft.com/office/drawing/2014/main" id="{91167606-7660-128B-8056-FF264CD98ACB}"/>
                </a:ext>
                <a:ext uri="{C183D7F6-B498-43B3-948B-1728B52AA6E4}">
                  <adec:decorative xmlns:adec="http://schemas.microsoft.com/office/drawing/2017/decorative" val="1"/>
                </a:ext>
              </a:extLst>
            </p:cNvPr>
            <p:cNvPicPr>
              <a:picLocks noChangeAspect="1"/>
            </p:cNvPicPr>
            <p:nvPr/>
          </p:nvPicPr>
          <p:blipFill rotWithShape="1">
            <a:blip r:embed="rId4"/>
            <a:srcRect r="50403"/>
            <a:stretch/>
          </p:blipFill>
          <p:spPr>
            <a:xfrm rot="660645">
              <a:off x="8345104" y="1184342"/>
              <a:ext cx="2677262" cy="5221395"/>
            </a:xfrm>
            <a:prstGeom prst="rect">
              <a:avLst/>
            </a:prstGeom>
          </p:spPr>
        </p:pic>
        <p:pic>
          <p:nvPicPr>
            <p:cNvPr id="8" name="Picture 7">
              <a:extLst>
                <a:ext uri="{FF2B5EF4-FFF2-40B4-BE49-F238E27FC236}">
                  <a16:creationId xmlns:a16="http://schemas.microsoft.com/office/drawing/2014/main" id="{BE326A03-18AE-1500-52AB-32F79D784E3E}"/>
                </a:ext>
                <a:ext uri="{C183D7F6-B498-43B3-948B-1728B52AA6E4}">
                  <adec:decorative xmlns:adec="http://schemas.microsoft.com/office/drawing/2017/decorative" val="1"/>
                </a:ext>
              </a:extLst>
            </p:cNvPr>
            <p:cNvPicPr>
              <a:picLocks noChangeAspect="1"/>
            </p:cNvPicPr>
            <p:nvPr/>
          </p:nvPicPr>
          <p:blipFill rotWithShape="1">
            <a:blip r:embed="rId4"/>
            <a:srcRect l="50000"/>
            <a:stretch/>
          </p:blipFill>
          <p:spPr>
            <a:xfrm rot="20911531">
              <a:off x="6929755" y="2881767"/>
              <a:ext cx="1476416" cy="2947066"/>
            </a:xfrm>
            <a:prstGeom prst="rect">
              <a:avLst/>
            </a:prstGeom>
          </p:spPr>
        </p:pic>
        <p:pic>
          <p:nvPicPr>
            <p:cNvPr id="9" name="Picture 8">
              <a:extLst>
                <a:ext uri="{FF2B5EF4-FFF2-40B4-BE49-F238E27FC236}">
                  <a16:creationId xmlns:a16="http://schemas.microsoft.com/office/drawing/2014/main" id="{48B6FE23-341A-2CF6-C6EB-5E6B3A4A0F6B}"/>
                </a:ext>
                <a:ext uri="{C183D7F6-B498-43B3-948B-1728B52AA6E4}">
                  <adec:decorative xmlns:adec="http://schemas.microsoft.com/office/drawing/2017/decorative" val="1"/>
                </a:ext>
              </a:extLst>
            </p:cNvPr>
            <p:cNvPicPr>
              <a:picLocks noChangeAspect="1"/>
            </p:cNvPicPr>
            <p:nvPr/>
          </p:nvPicPr>
          <p:blipFill>
            <a:blip r:embed="rId5"/>
            <a:stretch>
              <a:fillRect/>
            </a:stretch>
          </p:blipFill>
          <p:spPr>
            <a:xfrm rot="2277492" flipH="1">
              <a:off x="10670496" y="5401144"/>
              <a:ext cx="455732" cy="455732"/>
            </a:xfrm>
            <a:prstGeom prst="rect">
              <a:avLst/>
            </a:prstGeom>
          </p:spPr>
        </p:pic>
        <p:pic>
          <p:nvPicPr>
            <p:cNvPr id="10" name="Picture 9">
              <a:extLst>
                <a:ext uri="{FF2B5EF4-FFF2-40B4-BE49-F238E27FC236}">
                  <a16:creationId xmlns:a16="http://schemas.microsoft.com/office/drawing/2014/main" id="{5ACF73C2-06E3-154A-D0C3-C48173B10E58}"/>
                </a:ext>
                <a:ext uri="{C183D7F6-B498-43B3-948B-1728B52AA6E4}">
                  <adec:decorative xmlns:adec="http://schemas.microsoft.com/office/drawing/2017/decorative" val="1"/>
                </a:ext>
              </a:extLst>
            </p:cNvPr>
            <p:cNvPicPr>
              <a:picLocks noChangeAspect="1"/>
            </p:cNvPicPr>
            <p:nvPr/>
          </p:nvPicPr>
          <p:blipFill>
            <a:blip r:embed="rId6"/>
            <a:stretch>
              <a:fillRect/>
            </a:stretch>
          </p:blipFill>
          <p:spPr>
            <a:xfrm rot="1800568" flipH="1">
              <a:off x="10998354" y="3612182"/>
              <a:ext cx="503213" cy="503213"/>
            </a:xfrm>
            <a:prstGeom prst="rect">
              <a:avLst/>
            </a:prstGeom>
          </p:spPr>
        </p:pic>
        <p:pic>
          <p:nvPicPr>
            <p:cNvPr id="11" name="Picture 10">
              <a:extLst>
                <a:ext uri="{FF2B5EF4-FFF2-40B4-BE49-F238E27FC236}">
                  <a16:creationId xmlns:a16="http://schemas.microsoft.com/office/drawing/2014/main" id="{3BFC9FA0-40EF-348E-5477-8F966C66E176}"/>
                </a:ext>
                <a:ext uri="{C183D7F6-B498-43B3-948B-1728B52AA6E4}">
                  <adec:decorative xmlns:adec="http://schemas.microsoft.com/office/drawing/2017/decorative" val="1"/>
                </a:ext>
              </a:extLst>
            </p:cNvPr>
            <p:cNvPicPr>
              <a:picLocks noChangeAspect="1"/>
            </p:cNvPicPr>
            <p:nvPr/>
          </p:nvPicPr>
          <p:blipFill>
            <a:blip r:embed="rId7"/>
            <a:stretch>
              <a:fillRect/>
            </a:stretch>
          </p:blipFill>
          <p:spPr>
            <a:xfrm rot="1245417">
              <a:off x="11170503" y="4194892"/>
              <a:ext cx="533467" cy="533467"/>
            </a:xfrm>
            <a:prstGeom prst="rect">
              <a:avLst/>
            </a:prstGeom>
          </p:spPr>
        </p:pic>
        <p:pic>
          <p:nvPicPr>
            <p:cNvPr id="12" name="Picture 11">
              <a:extLst>
                <a:ext uri="{FF2B5EF4-FFF2-40B4-BE49-F238E27FC236}">
                  <a16:creationId xmlns:a16="http://schemas.microsoft.com/office/drawing/2014/main" id="{AC80FE5C-C208-4EC9-05AA-92428D252FAB}"/>
                </a:ext>
                <a:ext uri="{C183D7F6-B498-43B3-948B-1728B52AA6E4}">
                  <adec:decorative xmlns:adec="http://schemas.microsoft.com/office/drawing/2017/decorative" val="1"/>
                </a:ext>
              </a:extLst>
            </p:cNvPr>
            <p:cNvPicPr>
              <a:picLocks noChangeAspect="1"/>
            </p:cNvPicPr>
            <p:nvPr/>
          </p:nvPicPr>
          <p:blipFill>
            <a:blip r:embed="rId7"/>
            <a:stretch>
              <a:fillRect/>
            </a:stretch>
          </p:blipFill>
          <p:spPr>
            <a:xfrm flipH="1" flipV="1">
              <a:off x="9997475" y="5759096"/>
              <a:ext cx="533467" cy="533467"/>
            </a:xfrm>
            <a:prstGeom prst="rect">
              <a:avLst/>
            </a:prstGeom>
          </p:spPr>
        </p:pic>
        <p:pic>
          <p:nvPicPr>
            <p:cNvPr id="13" name="Graphic 12">
              <a:extLst>
                <a:ext uri="{FF2B5EF4-FFF2-40B4-BE49-F238E27FC236}">
                  <a16:creationId xmlns:a16="http://schemas.microsoft.com/office/drawing/2014/main" id="{03EB8D19-4E87-64DA-CD12-8CFB6F20C29A}"/>
                </a:ext>
                <a:ext uri="{C183D7F6-B498-43B3-948B-1728B52AA6E4}">
                  <adec:decorative xmlns:adec="http://schemas.microsoft.com/office/drawing/2017/decorative" val="1"/>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11027058" y="4830916"/>
              <a:ext cx="525761" cy="525761"/>
            </a:xfrm>
            <a:prstGeom prst="rect">
              <a:avLst/>
            </a:prstGeom>
          </p:spPr>
        </p:pic>
        <p:pic>
          <p:nvPicPr>
            <p:cNvPr id="14" name="Picture 13">
              <a:extLst>
                <a:ext uri="{FF2B5EF4-FFF2-40B4-BE49-F238E27FC236}">
                  <a16:creationId xmlns:a16="http://schemas.microsoft.com/office/drawing/2014/main" id="{E8C8BBC8-308B-65C1-620E-C370B26BE8D4}"/>
                </a:ext>
                <a:ext uri="{C183D7F6-B498-43B3-948B-1728B52AA6E4}">
                  <adec:decorative xmlns:adec="http://schemas.microsoft.com/office/drawing/2017/decorative" val="1"/>
                </a:ext>
              </a:extLst>
            </p:cNvPr>
            <p:cNvPicPr>
              <a:picLocks noChangeAspect="1"/>
            </p:cNvPicPr>
            <p:nvPr/>
          </p:nvPicPr>
          <p:blipFill>
            <a:blip r:embed="rId5"/>
            <a:stretch>
              <a:fillRect/>
            </a:stretch>
          </p:blipFill>
          <p:spPr>
            <a:xfrm rot="19322508">
              <a:off x="6704435" y="5448651"/>
              <a:ext cx="331025" cy="331025"/>
            </a:xfrm>
            <a:prstGeom prst="rect">
              <a:avLst/>
            </a:prstGeom>
          </p:spPr>
        </p:pic>
        <p:pic>
          <p:nvPicPr>
            <p:cNvPr id="15" name="Picture 14">
              <a:extLst>
                <a:ext uri="{FF2B5EF4-FFF2-40B4-BE49-F238E27FC236}">
                  <a16:creationId xmlns:a16="http://schemas.microsoft.com/office/drawing/2014/main" id="{BB9ACB7D-8208-9D74-A2D5-78043666176F}"/>
                </a:ext>
                <a:ext uri="{C183D7F6-B498-43B3-948B-1728B52AA6E4}">
                  <adec:decorative xmlns:adec="http://schemas.microsoft.com/office/drawing/2017/decorative" val="1"/>
                </a:ext>
              </a:extLst>
            </p:cNvPr>
            <p:cNvPicPr>
              <a:picLocks noChangeAspect="1"/>
            </p:cNvPicPr>
            <p:nvPr/>
          </p:nvPicPr>
          <p:blipFill>
            <a:blip r:embed="rId6"/>
            <a:stretch>
              <a:fillRect/>
            </a:stretch>
          </p:blipFill>
          <p:spPr>
            <a:xfrm rot="19799432">
              <a:off x="6433474" y="4186434"/>
              <a:ext cx="365512" cy="365512"/>
            </a:xfrm>
            <a:prstGeom prst="rect">
              <a:avLst/>
            </a:prstGeom>
          </p:spPr>
        </p:pic>
        <p:pic>
          <p:nvPicPr>
            <p:cNvPr id="16" name="Picture 15">
              <a:extLst>
                <a:ext uri="{FF2B5EF4-FFF2-40B4-BE49-F238E27FC236}">
                  <a16:creationId xmlns:a16="http://schemas.microsoft.com/office/drawing/2014/main" id="{1CFA4A66-5CD3-83A9-783A-6D95E316953E}"/>
                </a:ext>
                <a:ext uri="{C183D7F6-B498-43B3-948B-1728B52AA6E4}">
                  <adec:decorative xmlns:adec="http://schemas.microsoft.com/office/drawing/2017/decorative" val="1"/>
                </a:ext>
              </a:extLst>
            </p:cNvPr>
            <p:cNvPicPr>
              <a:picLocks noChangeAspect="1"/>
            </p:cNvPicPr>
            <p:nvPr/>
          </p:nvPicPr>
          <p:blipFill>
            <a:blip r:embed="rId7"/>
            <a:stretch>
              <a:fillRect/>
            </a:stretch>
          </p:blipFill>
          <p:spPr>
            <a:xfrm rot="20354583" flipH="1">
              <a:off x="6369995" y="4595394"/>
              <a:ext cx="387488" cy="387488"/>
            </a:xfrm>
            <a:prstGeom prst="rect">
              <a:avLst/>
            </a:prstGeom>
          </p:spPr>
        </p:pic>
        <p:pic>
          <p:nvPicPr>
            <p:cNvPr id="18" name="Picture 17">
              <a:extLst>
                <a:ext uri="{FF2B5EF4-FFF2-40B4-BE49-F238E27FC236}">
                  <a16:creationId xmlns:a16="http://schemas.microsoft.com/office/drawing/2014/main" id="{6B4FB1EA-93EE-8D18-E974-14B377242D6E}"/>
                </a:ext>
                <a:ext uri="{C183D7F6-B498-43B3-948B-1728B52AA6E4}">
                  <adec:decorative xmlns:adec="http://schemas.microsoft.com/office/drawing/2017/decorative" val="1"/>
                </a:ext>
              </a:extLst>
            </p:cNvPr>
            <p:cNvPicPr>
              <a:picLocks noChangeAspect="1"/>
            </p:cNvPicPr>
            <p:nvPr/>
          </p:nvPicPr>
          <p:blipFill>
            <a:blip r:embed="rId7"/>
            <a:stretch>
              <a:fillRect/>
            </a:stretch>
          </p:blipFill>
          <p:spPr>
            <a:xfrm flipV="1">
              <a:off x="7059722" y="5844957"/>
              <a:ext cx="387488" cy="387488"/>
            </a:xfrm>
            <a:prstGeom prst="rect">
              <a:avLst/>
            </a:prstGeom>
          </p:spPr>
        </p:pic>
        <p:pic>
          <p:nvPicPr>
            <p:cNvPr id="19" name="Graphic 18">
              <a:extLst>
                <a:ext uri="{FF2B5EF4-FFF2-40B4-BE49-F238E27FC236}">
                  <a16:creationId xmlns:a16="http://schemas.microsoft.com/office/drawing/2014/main" id="{C2403863-BB1E-9659-58C5-D2A98CDB4306}"/>
                </a:ext>
                <a:ext uri="{C183D7F6-B498-43B3-948B-1728B52AA6E4}">
                  <adec:decorative xmlns:adec="http://schemas.microsoft.com/office/drawing/2017/decorative" val="1"/>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flipH="1">
              <a:off x="6422260" y="5077942"/>
              <a:ext cx="381890" cy="381890"/>
            </a:xfrm>
            <a:prstGeom prst="rect">
              <a:avLst/>
            </a:prstGeom>
          </p:spPr>
        </p:pic>
      </p:grpSp>
    </p:spTree>
    <p:extLst>
      <p:ext uri="{BB962C8B-B14F-4D97-AF65-F5344CB8AC3E}">
        <p14:creationId xmlns:p14="http://schemas.microsoft.com/office/powerpoint/2010/main" val="2471727853"/>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17">
                                            <p:txEl>
                                              <p:pRg st="0" end="0"/>
                                            </p:txEl>
                                          </p:spTgt>
                                        </p:tgtEl>
                                        <p:attrNameLst>
                                          <p:attrName>style.visibility</p:attrName>
                                        </p:attrNameLst>
                                      </p:cBhvr>
                                      <p:to>
                                        <p:strVal val="visible"/>
                                      </p:to>
                                    </p:set>
                                    <p:animEffect transition="in" filter="fade">
                                      <p:cBhvr>
                                        <p:cTn id="7" dur="500"/>
                                        <p:tgtEl>
                                          <p:spTgt spid="17">
                                            <p:txEl>
                                              <p:pRg st="0" end="0"/>
                                            </p:txEl>
                                          </p:spTgt>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7">
                                            <p:txEl>
                                              <p:pRg st="2" end="2"/>
                                            </p:txEl>
                                          </p:spTgt>
                                        </p:tgtEl>
                                        <p:attrNameLst>
                                          <p:attrName>style.visibility</p:attrName>
                                        </p:attrNameLst>
                                      </p:cBhvr>
                                      <p:to>
                                        <p:strVal val="visible"/>
                                      </p:to>
                                    </p:set>
                                    <p:animEffect transition="in" filter="fade">
                                      <p:cBhvr>
                                        <p:cTn id="11" dur="500"/>
                                        <p:tgtEl>
                                          <p:spTgt spid="1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Rectangle: Rounded Corners 38">
            <a:extLst>
              <a:ext uri="{FF2B5EF4-FFF2-40B4-BE49-F238E27FC236}">
                <a16:creationId xmlns:a16="http://schemas.microsoft.com/office/drawing/2014/main" id="{05B2A4EF-7C21-AB5F-DEE3-BF0307ECBACD}"/>
              </a:ext>
            </a:extLst>
          </p:cNvPr>
          <p:cNvSpPr/>
          <p:nvPr/>
        </p:nvSpPr>
        <p:spPr>
          <a:xfrm>
            <a:off x="9302462" y="-574902"/>
            <a:ext cx="2356209" cy="7846542"/>
          </a:xfrm>
          <a:prstGeom prst="roundRect">
            <a:avLst/>
          </a:prstGeom>
          <a:solidFill>
            <a:srgbClr val="7030A0">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Rounded Corners 3">
            <a:extLst>
              <a:ext uri="{FF2B5EF4-FFF2-40B4-BE49-F238E27FC236}">
                <a16:creationId xmlns:a16="http://schemas.microsoft.com/office/drawing/2014/main" id="{077EF6B6-DC0E-633C-4E33-C9801A792C91}"/>
              </a:ext>
            </a:extLst>
          </p:cNvPr>
          <p:cNvSpPr/>
          <p:nvPr/>
        </p:nvSpPr>
        <p:spPr>
          <a:xfrm>
            <a:off x="-960847" y="-988542"/>
            <a:ext cx="5061694" cy="7846542"/>
          </a:xfrm>
          <a:prstGeom prst="roundRect">
            <a:avLst/>
          </a:prstGeom>
          <a:solidFill>
            <a:srgbClr val="7030A0">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a:extLst>
              <a:ext uri="{FF2B5EF4-FFF2-40B4-BE49-F238E27FC236}">
                <a16:creationId xmlns:a16="http://schemas.microsoft.com/office/drawing/2014/main" id="{1850311D-18A2-7E9C-F7C4-9D2B7DCD86C4}"/>
              </a:ext>
            </a:extLst>
          </p:cNvPr>
          <p:cNvSpPr/>
          <p:nvPr/>
        </p:nvSpPr>
        <p:spPr>
          <a:xfrm>
            <a:off x="-393405" y="-574901"/>
            <a:ext cx="2273418" cy="2359190"/>
          </a:xfrm>
          <a:prstGeom prst="ellipse">
            <a:avLst/>
          </a:prstGeom>
          <a:solidFill>
            <a:srgbClr val="0070C0">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descr="Icon&#10;&#10;Description automatically generated">
            <a:extLst>
              <a:ext uri="{FF2B5EF4-FFF2-40B4-BE49-F238E27FC236}">
                <a16:creationId xmlns:a16="http://schemas.microsoft.com/office/drawing/2014/main" id="{46A0E1A4-508F-A0F9-38BA-5DDE86A17610}"/>
              </a:ext>
            </a:extLst>
          </p:cNvPr>
          <p:cNvPicPr>
            <a:picLocks noChangeAspect="1"/>
          </p:cNvPicPr>
          <p:nvPr/>
        </p:nvPicPr>
        <p:blipFill>
          <a:blip r:embed="rId3"/>
          <a:stretch>
            <a:fillRect/>
          </a:stretch>
        </p:blipFill>
        <p:spPr>
          <a:xfrm>
            <a:off x="88107" y="-37916"/>
            <a:ext cx="1420433" cy="1420433"/>
          </a:xfrm>
          <a:prstGeom prst="rect">
            <a:avLst/>
          </a:prstGeom>
        </p:spPr>
      </p:pic>
      <p:sp>
        <p:nvSpPr>
          <p:cNvPr id="12" name="Title 33">
            <a:extLst>
              <a:ext uri="{FF2B5EF4-FFF2-40B4-BE49-F238E27FC236}">
                <a16:creationId xmlns:a16="http://schemas.microsoft.com/office/drawing/2014/main" id="{7FE287AC-E612-87FA-2BAF-71F3CE8FF5F4}"/>
              </a:ext>
            </a:extLst>
          </p:cNvPr>
          <p:cNvSpPr txBox="1">
            <a:spLocks/>
          </p:cNvSpPr>
          <p:nvPr/>
        </p:nvSpPr>
        <p:spPr>
          <a:xfrm rot="16200000">
            <a:off x="-1770003" y="3983533"/>
            <a:ext cx="4692343" cy="630936"/>
          </a:xfrm>
          <a:prstGeom prst="rect">
            <a:avLst/>
          </a:prstGeom>
        </p:spPr>
        <p:txBody>
          <a:bodyPr vert="horz" lIns="91440" tIns="45720" rIns="91440" bIns="45720" rtlCol="0" anchor="t" anchorCtr="0">
            <a:noAutofit/>
          </a:bodyPr>
          <a:lstStyle>
            <a:lvl1pPr algn="ctr" defTabSz="914400" rtl="0" eaLnBrk="1" latinLnBrk="0" hangingPunct="1">
              <a:lnSpc>
                <a:spcPct val="90000"/>
              </a:lnSpc>
              <a:spcBef>
                <a:spcPts val="1000"/>
              </a:spcBef>
              <a:buNone/>
              <a:defRPr sz="3600" b="1" kern="1200" cap="all" baseline="0">
                <a:solidFill>
                  <a:schemeClr val="tx1"/>
                </a:solidFill>
                <a:latin typeface="+mj-lt"/>
                <a:ea typeface="+mj-ea"/>
                <a:cs typeface="+mj-cs"/>
              </a:defRPr>
            </a:lvl1pPr>
          </a:lstStyle>
          <a:p>
            <a:pPr algn="l"/>
            <a:r>
              <a:rPr lang="fi-FI" dirty="0"/>
              <a:t>M</a:t>
            </a:r>
            <a:r>
              <a:rPr lang="en-US" dirty="0"/>
              <a:t>ETHODS </a:t>
            </a:r>
          </a:p>
        </p:txBody>
      </p:sp>
      <p:sp>
        <p:nvSpPr>
          <p:cNvPr id="38" name="Text Placeholder 31">
            <a:extLst>
              <a:ext uri="{FF2B5EF4-FFF2-40B4-BE49-F238E27FC236}">
                <a16:creationId xmlns:a16="http://schemas.microsoft.com/office/drawing/2014/main" id="{9DED3EEF-8586-FF09-374A-BDEBB676781C}"/>
              </a:ext>
            </a:extLst>
          </p:cNvPr>
          <p:cNvSpPr txBox="1">
            <a:spLocks/>
          </p:cNvSpPr>
          <p:nvPr/>
        </p:nvSpPr>
        <p:spPr>
          <a:xfrm>
            <a:off x="1069043" y="2582045"/>
            <a:ext cx="2465188" cy="361356"/>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2000" b="1" kern="1200">
                <a:solidFill>
                  <a:schemeClr val="accent4"/>
                </a:solidFill>
                <a:latin typeface="+mj-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400" dirty="0">
                <a:solidFill>
                  <a:schemeClr val="accent5"/>
                </a:solidFill>
              </a:rPr>
              <a:t>PARENTS</a:t>
            </a:r>
          </a:p>
        </p:txBody>
      </p:sp>
      <p:sp>
        <p:nvSpPr>
          <p:cNvPr id="40" name="Text Placeholder 32">
            <a:extLst>
              <a:ext uri="{FF2B5EF4-FFF2-40B4-BE49-F238E27FC236}">
                <a16:creationId xmlns:a16="http://schemas.microsoft.com/office/drawing/2014/main" id="{AF3388D4-06D2-4A10-DC14-0602DBDD9BA0}"/>
              </a:ext>
            </a:extLst>
          </p:cNvPr>
          <p:cNvSpPr>
            <a:spLocks noGrp="1"/>
          </p:cNvSpPr>
          <p:nvPr>
            <p:ph type="body" sz="quarter" idx="11"/>
          </p:nvPr>
        </p:nvSpPr>
        <p:spPr>
          <a:xfrm>
            <a:off x="1069043" y="2915507"/>
            <a:ext cx="2465188" cy="310672"/>
          </a:xfrm>
        </p:spPr>
        <p:txBody>
          <a:bodyPr/>
          <a:lstStyle/>
          <a:p>
            <a:pPr>
              <a:spcBef>
                <a:spcPts val="600"/>
              </a:spcBef>
            </a:pPr>
            <a:r>
              <a:rPr lang="en-US" sz="1600" dirty="0"/>
              <a:t>Moms (885); Dads (204)</a:t>
            </a:r>
          </a:p>
        </p:txBody>
      </p:sp>
      <p:sp>
        <p:nvSpPr>
          <p:cNvPr id="41" name="Text Placeholder 37">
            <a:extLst>
              <a:ext uri="{FF2B5EF4-FFF2-40B4-BE49-F238E27FC236}">
                <a16:creationId xmlns:a16="http://schemas.microsoft.com/office/drawing/2014/main" id="{15D7B9E8-58AB-67AB-6B02-C1A953E93D7C}"/>
              </a:ext>
            </a:extLst>
          </p:cNvPr>
          <p:cNvSpPr txBox="1">
            <a:spLocks/>
          </p:cNvSpPr>
          <p:nvPr/>
        </p:nvSpPr>
        <p:spPr>
          <a:xfrm>
            <a:off x="1030766" y="3326304"/>
            <a:ext cx="2769172" cy="401946"/>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2000" b="1" kern="1200">
                <a:solidFill>
                  <a:schemeClr val="accent3"/>
                </a:solidFill>
                <a:latin typeface="+mj-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fi-FI" sz="2400" dirty="0">
                <a:solidFill>
                  <a:srgbClr val="C00000"/>
                </a:solidFill>
              </a:rPr>
              <a:t>A</a:t>
            </a:r>
            <a:r>
              <a:rPr lang="en-US" sz="2400" dirty="0">
                <a:solidFill>
                  <a:srgbClr val="C00000"/>
                </a:solidFill>
              </a:rPr>
              <a:t>DOLESCENTS</a:t>
            </a:r>
          </a:p>
        </p:txBody>
      </p:sp>
      <p:sp>
        <p:nvSpPr>
          <p:cNvPr id="42" name="Text Placeholder 38">
            <a:extLst>
              <a:ext uri="{FF2B5EF4-FFF2-40B4-BE49-F238E27FC236}">
                <a16:creationId xmlns:a16="http://schemas.microsoft.com/office/drawing/2014/main" id="{D41ED455-18AC-537A-1415-DF116FA62AE2}"/>
              </a:ext>
            </a:extLst>
          </p:cNvPr>
          <p:cNvSpPr txBox="1">
            <a:spLocks/>
          </p:cNvSpPr>
          <p:nvPr/>
        </p:nvSpPr>
        <p:spPr>
          <a:xfrm>
            <a:off x="1064171" y="3596295"/>
            <a:ext cx="2146217" cy="589779"/>
          </a:xfrm>
          <a:prstGeom prst="rect">
            <a:avLst/>
          </a:prstGeom>
        </p:spPr>
        <p:txBody>
          <a:bodyPr vert="horz" lIns="91440" tIns="45720" rIns="91440" bIns="45720" rtlCol="0">
            <a:noAutofit/>
          </a:bodyPr>
          <a:lstStyle>
            <a:lvl1pPr marL="0" indent="0" algn="l" defTabSz="914400" rtl="0" eaLnBrk="1" latinLnBrk="0" hangingPunct="1">
              <a:lnSpc>
                <a:spcPct val="100000"/>
              </a:lnSpc>
              <a:spcBef>
                <a:spcPts val="1000"/>
              </a:spcBef>
              <a:buFont typeface="Arial" panose="020B0604020202020204" pitchFamily="34" charset="0"/>
              <a:buNone/>
              <a:defRPr sz="1200"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1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1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1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1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Bef>
                <a:spcPts val="600"/>
              </a:spcBef>
            </a:pPr>
            <a:r>
              <a:rPr lang="en-US" sz="1600" dirty="0"/>
              <a:t>Grade 8 &amp; 10</a:t>
            </a:r>
          </a:p>
          <a:p>
            <a:pPr>
              <a:spcBef>
                <a:spcPts val="600"/>
              </a:spcBef>
            </a:pPr>
            <a:r>
              <a:rPr lang="en-US" sz="1600" dirty="0"/>
              <a:t>Girls (487); Boys (404)</a:t>
            </a:r>
          </a:p>
        </p:txBody>
      </p:sp>
      <p:sp>
        <p:nvSpPr>
          <p:cNvPr id="43" name="Text Placeholder 83">
            <a:extLst>
              <a:ext uri="{FF2B5EF4-FFF2-40B4-BE49-F238E27FC236}">
                <a16:creationId xmlns:a16="http://schemas.microsoft.com/office/drawing/2014/main" id="{60FC4A66-3FF3-263C-3231-77CC4841CCEE}"/>
              </a:ext>
            </a:extLst>
          </p:cNvPr>
          <p:cNvSpPr txBox="1">
            <a:spLocks/>
          </p:cNvSpPr>
          <p:nvPr/>
        </p:nvSpPr>
        <p:spPr>
          <a:xfrm>
            <a:off x="1051388" y="5185217"/>
            <a:ext cx="2159000" cy="302186"/>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1800" b="1" kern="1200">
                <a:solidFill>
                  <a:schemeClr val="accent3"/>
                </a:solidFill>
                <a:latin typeface="+mj-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400" dirty="0">
                <a:solidFill>
                  <a:srgbClr val="FFC000"/>
                </a:solidFill>
              </a:rPr>
              <a:t>MODEL &amp; MEASUREMENT</a:t>
            </a:r>
          </a:p>
        </p:txBody>
      </p:sp>
      <p:sp>
        <p:nvSpPr>
          <p:cNvPr id="47" name="Text Placeholder 84">
            <a:extLst>
              <a:ext uri="{FF2B5EF4-FFF2-40B4-BE49-F238E27FC236}">
                <a16:creationId xmlns:a16="http://schemas.microsoft.com/office/drawing/2014/main" id="{38C5738A-5CDF-3BD2-B790-76858740E6CE}"/>
              </a:ext>
            </a:extLst>
          </p:cNvPr>
          <p:cNvSpPr txBox="1">
            <a:spLocks/>
          </p:cNvSpPr>
          <p:nvPr/>
        </p:nvSpPr>
        <p:spPr>
          <a:xfrm>
            <a:off x="1040628" y="5882874"/>
            <a:ext cx="2657014" cy="391241"/>
          </a:xfrm>
          <a:prstGeom prst="rect">
            <a:avLst/>
          </a:prstGeom>
        </p:spPr>
        <p:txBody>
          <a:bodyPr vert="horz" lIns="91440" tIns="45720" rIns="91440" bIns="45720" rtlCol="0">
            <a:noAutofit/>
          </a:bodyPr>
          <a:lstStyle>
            <a:lvl1pPr marL="0" indent="0" algn="l" defTabSz="914400" rtl="0" eaLnBrk="1" latinLnBrk="0" hangingPunct="1">
              <a:lnSpc>
                <a:spcPct val="100000"/>
              </a:lnSpc>
              <a:spcBef>
                <a:spcPts val="1000"/>
              </a:spcBef>
              <a:buFont typeface="Arial" panose="020B0604020202020204" pitchFamily="34" charset="0"/>
              <a:buNone/>
              <a:defRPr sz="1100"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1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1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1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1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Bef>
                <a:spcPts val="600"/>
              </a:spcBef>
            </a:pPr>
            <a:r>
              <a:rPr lang="en-US" sz="1600" dirty="0"/>
              <a:t>Structural Equation Modeling</a:t>
            </a:r>
          </a:p>
          <a:p>
            <a:pPr>
              <a:spcBef>
                <a:spcPts val="600"/>
              </a:spcBef>
            </a:pPr>
            <a:r>
              <a:rPr lang="en-US" sz="1600" dirty="0"/>
              <a:t>Testing GI/E patterns</a:t>
            </a:r>
          </a:p>
        </p:txBody>
      </p:sp>
      <p:sp>
        <p:nvSpPr>
          <p:cNvPr id="49" name="Text Placeholder 37">
            <a:extLst>
              <a:ext uri="{FF2B5EF4-FFF2-40B4-BE49-F238E27FC236}">
                <a16:creationId xmlns:a16="http://schemas.microsoft.com/office/drawing/2014/main" id="{C4F01768-1D06-3ECF-1580-022C30C5DF5E}"/>
              </a:ext>
            </a:extLst>
          </p:cNvPr>
          <p:cNvSpPr txBox="1">
            <a:spLocks/>
          </p:cNvSpPr>
          <p:nvPr/>
        </p:nvSpPr>
        <p:spPr>
          <a:xfrm>
            <a:off x="1069041" y="4365666"/>
            <a:ext cx="2734691" cy="374003"/>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2000" b="1" kern="1200">
                <a:solidFill>
                  <a:schemeClr val="accent3"/>
                </a:solidFill>
                <a:latin typeface="+mj-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400" dirty="0"/>
              <a:t>GENDER</a:t>
            </a:r>
            <a:r>
              <a:rPr lang="en-US" sz="1600" dirty="0"/>
              <a:t> (CHILD)</a:t>
            </a:r>
            <a:endParaRPr lang="en-US" sz="2800" dirty="0"/>
          </a:p>
        </p:txBody>
      </p:sp>
      <p:sp>
        <p:nvSpPr>
          <p:cNvPr id="52" name="Text Placeholder 38">
            <a:extLst>
              <a:ext uri="{FF2B5EF4-FFF2-40B4-BE49-F238E27FC236}">
                <a16:creationId xmlns:a16="http://schemas.microsoft.com/office/drawing/2014/main" id="{76DF8F49-4BA8-BC8F-3AE3-440AB93D1A41}"/>
              </a:ext>
            </a:extLst>
          </p:cNvPr>
          <p:cNvSpPr txBox="1">
            <a:spLocks/>
          </p:cNvSpPr>
          <p:nvPr/>
        </p:nvSpPr>
        <p:spPr>
          <a:xfrm>
            <a:off x="1084170" y="4687790"/>
            <a:ext cx="2244213" cy="374003"/>
          </a:xfrm>
          <a:prstGeom prst="rect">
            <a:avLst/>
          </a:prstGeom>
        </p:spPr>
        <p:txBody>
          <a:bodyPr vert="horz" lIns="91440" tIns="45720" rIns="91440" bIns="45720" rtlCol="0">
            <a:noAutofit/>
          </a:bodyPr>
          <a:lstStyle>
            <a:lvl1pPr marL="0" indent="0" algn="l" defTabSz="914400" rtl="0" eaLnBrk="1" latinLnBrk="0" hangingPunct="1">
              <a:lnSpc>
                <a:spcPct val="100000"/>
              </a:lnSpc>
              <a:spcBef>
                <a:spcPts val="1000"/>
              </a:spcBef>
              <a:buFont typeface="Arial" panose="020B0604020202020204" pitchFamily="34" charset="0"/>
              <a:buNone/>
              <a:defRPr sz="1200"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1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1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1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1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Bef>
                <a:spcPts val="600"/>
              </a:spcBef>
            </a:pPr>
            <a:r>
              <a:rPr lang="en-US" sz="1600" dirty="0"/>
              <a:t>Girls (487); Boys (404)</a:t>
            </a:r>
          </a:p>
        </p:txBody>
      </p:sp>
      <p:pic>
        <p:nvPicPr>
          <p:cNvPr id="72" name="Picture 71" descr="A logo with text and heads of people&#10;&#10;Description automatically generated">
            <a:extLst>
              <a:ext uri="{FF2B5EF4-FFF2-40B4-BE49-F238E27FC236}">
                <a16:creationId xmlns:a16="http://schemas.microsoft.com/office/drawing/2014/main" id="{E224D199-BFA6-9237-B412-1D8728478850}"/>
              </a:ext>
            </a:extLst>
          </p:cNvPr>
          <p:cNvPicPr>
            <a:picLocks noChangeAspect="1"/>
          </p:cNvPicPr>
          <p:nvPr/>
        </p:nvPicPr>
        <p:blipFill>
          <a:blip r:embed="rId4"/>
          <a:stretch>
            <a:fillRect/>
          </a:stretch>
        </p:blipFill>
        <p:spPr>
          <a:xfrm>
            <a:off x="3132741" y="121535"/>
            <a:ext cx="932473" cy="932473"/>
          </a:xfrm>
          <a:prstGeom prst="rect">
            <a:avLst/>
          </a:prstGeom>
        </p:spPr>
      </p:pic>
      <p:grpSp>
        <p:nvGrpSpPr>
          <p:cNvPr id="56" name="Group 55">
            <a:extLst>
              <a:ext uri="{FF2B5EF4-FFF2-40B4-BE49-F238E27FC236}">
                <a16:creationId xmlns:a16="http://schemas.microsoft.com/office/drawing/2014/main" id="{624A8B44-9A60-CBFA-6223-469649C94552}"/>
              </a:ext>
            </a:extLst>
          </p:cNvPr>
          <p:cNvGrpSpPr/>
          <p:nvPr/>
        </p:nvGrpSpPr>
        <p:grpSpPr>
          <a:xfrm rot="20831659">
            <a:off x="1497043" y="327526"/>
            <a:ext cx="1824214" cy="1727760"/>
            <a:chOff x="6235945" y="1184342"/>
            <a:chExt cx="5535211" cy="5221395"/>
          </a:xfrm>
        </p:grpSpPr>
        <p:sp>
          <p:nvSpPr>
            <p:cNvPr id="58" name="Oval 57">
              <a:extLst>
                <a:ext uri="{FF2B5EF4-FFF2-40B4-BE49-F238E27FC236}">
                  <a16:creationId xmlns:a16="http://schemas.microsoft.com/office/drawing/2014/main" id="{DCBECC9B-4FF4-ECA5-830C-ACB030C30766}"/>
                </a:ext>
                <a:ext uri="{C183D7F6-B498-43B3-948B-1728B52AA6E4}">
                  <adec:decorative xmlns:adec="http://schemas.microsoft.com/office/drawing/2017/decorative" val="1"/>
                </a:ext>
              </a:extLst>
            </p:cNvPr>
            <p:cNvSpPr/>
            <p:nvPr/>
          </p:nvSpPr>
          <p:spPr>
            <a:xfrm>
              <a:off x="6235945" y="3421916"/>
              <a:ext cx="2859081" cy="2879993"/>
            </a:xfrm>
            <a:prstGeom prst="ellipse">
              <a:avLst/>
            </a:prstGeom>
            <a:solidFill>
              <a:srgbClr val="0070C0">
                <a:alpha val="3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Oval 58">
              <a:extLst>
                <a:ext uri="{FF2B5EF4-FFF2-40B4-BE49-F238E27FC236}">
                  <a16:creationId xmlns:a16="http://schemas.microsoft.com/office/drawing/2014/main" id="{92152B0A-06C9-9283-8A1C-2960B2DDBFF3}"/>
                </a:ext>
                <a:ext uri="{C183D7F6-B498-43B3-948B-1728B52AA6E4}">
                  <adec:decorative xmlns:adec="http://schemas.microsoft.com/office/drawing/2017/decorative" val="1"/>
                </a:ext>
              </a:extLst>
            </p:cNvPr>
            <p:cNvSpPr/>
            <p:nvPr/>
          </p:nvSpPr>
          <p:spPr>
            <a:xfrm>
              <a:off x="8213416" y="2820748"/>
              <a:ext cx="3557740" cy="3583762"/>
            </a:xfrm>
            <a:prstGeom prst="ellipse">
              <a:avLst/>
            </a:prstGeom>
            <a:solidFill>
              <a:srgbClr val="C00000">
                <a:alpha val="3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0" name="Picture 59">
              <a:extLst>
                <a:ext uri="{FF2B5EF4-FFF2-40B4-BE49-F238E27FC236}">
                  <a16:creationId xmlns:a16="http://schemas.microsoft.com/office/drawing/2014/main" id="{7B3DCE49-DEED-2DE5-3427-C24A2E711832}"/>
                </a:ext>
                <a:ext uri="{C183D7F6-B498-43B3-948B-1728B52AA6E4}">
                  <adec:decorative xmlns:adec="http://schemas.microsoft.com/office/drawing/2017/decorative" val="1"/>
                </a:ext>
              </a:extLst>
            </p:cNvPr>
            <p:cNvPicPr>
              <a:picLocks noChangeAspect="1"/>
            </p:cNvPicPr>
            <p:nvPr/>
          </p:nvPicPr>
          <p:blipFill rotWithShape="1">
            <a:blip r:embed="rId5"/>
            <a:srcRect r="50403"/>
            <a:stretch/>
          </p:blipFill>
          <p:spPr>
            <a:xfrm rot="660645">
              <a:off x="8345104" y="1184342"/>
              <a:ext cx="2677262" cy="5221395"/>
            </a:xfrm>
            <a:prstGeom prst="rect">
              <a:avLst/>
            </a:prstGeom>
          </p:spPr>
        </p:pic>
        <p:pic>
          <p:nvPicPr>
            <p:cNvPr id="61" name="Picture 60">
              <a:extLst>
                <a:ext uri="{FF2B5EF4-FFF2-40B4-BE49-F238E27FC236}">
                  <a16:creationId xmlns:a16="http://schemas.microsoft.com/office/drawing/2014/main" id="{8EEA6B01-E522-42EE-2AE1-12446BB47C96}"/>
                </a:ext>
                <a:ext uri="{C183D7F6-B498-43B3-948B-1728B52AA6E4}">
                  <adec:decorative xmlns:adec="http://schemas.microsoft.com/office/drawing/2017/decorative" val="1"/>
                </a:ext>
              </a:extLst>
            </p:cNvPr>
            <p:cNvPicPr>
              <a:picLocks noChangeAspect="1"/>
            </p:cNvPicPr>
            <p:nvPr/>
          </p:nvPicPr>
          <p:blipFill rotWithShape="1">
            <a:blip r:embed="rId5"/>
            <a:srcRect l="50000"/>
            <a:stretch/>
          </p:blipFill>
          <p:spPr>
            <a:xfrm rot="20911531">
              <a:off x="6929755" y="2881767"/>
              <a:ext cx="1476416" cy="2947066"/>
            </a:xfrm>
            <a:prstGeom prst="rect">
              <a:avLst/>
            </a:prstGeom>
          </p:spPr>
        </p:pic>
        <p:pic>
          <p:nvPicPr>
            <p:cNvPr id="62" name="Picture 61">
              <a:extLst>
                <a:ext uri="{FF2B5EF4-FFF2-40B4-BE49-F238E27FC236}">
                  <a16:creationId xmlns:a16="http://schemas.microsoft.com/office/drawing/2014/main" id="{014DE3A9-AB05-A059-8526-2B266494D335}"/>
                </a:ext>
                <a:ext uri="{C183D7F6-B498-43B3-948B-1728B52AA6E4}">
                  <adec:decorative xmlns:adec="http://schemas.microsoft.com/office/drawing/2017/decorative" val="1"/>
                </a:ext>
              </a:extLst>
            </p:cNvPr>
            <p:cNvPicPr>
              <a:picLocks noChangeAspect="1"/>
            </p:cNvPicPr>
            <p:nvPr/>
          </p:nvPicPr>
          <p:blipFill>
            <a:blip r:embed="rId6"/>
            <a:stretch>
              <a:fillRect/>
            </a:stretch>
          </p:blipFill>
          <p:spPr>
            <a:xfrm rot="2277492" flipH="1">
              <a:off x="10670496" y="5401144"/>
              <a:ext cx="455732" cy="455732"/>
            </a:xfrm>
            <a:prstGeom prst="rect">
              <a:avLst/>
            </a:prstGeom>
          </p:spPr>
        </p:pic>
        <p:pic>
          <p:nvPicPr>
            <p:cNvPr id="63" name="Picture 62">
              <a:extLst>
                <a:ext uri="{FF2B5EF4-FFF2-40B4-BE49-F238E27FC236}">
                  <a16:creationId xmlns:a16="http://schemas.microsoft.com/office/drawing/2014/main" id="{D32A651B-207C-6135-2094-2B0626962625}"/>
                </a:ext>
                <a:ext uri="{C183D7F6-B498-43B3-948B-1728B52AA6E4}">
                  <adec:decorative xmlns:adec="http://schemas.microsoft.com/office/drawing/2017/decorative" val="1"/>
                </a:ext>
              </a:extLst>
            </p:cNvPr>
            <p:cNvPicPr>
              <a:picLocks noChangeAspect="1"/>
            </p:cNvPicPr>
            <p:nvPr/>
          </p:nvPicPr>
          <p:blipFill>
            <a:blip r:embed="rId7"/>
            <a:stretch>
              <a:fillRect/>
            </a:stretch>
          </p:blipFill>
          <p:spPr>
            <a:xfrm rot="1800568" flipH="1">
              <a:off x="10998354" y="3612182"/>
              <a:ext cx="503213" cy="503213"/>
            </a:xfrm>
            <a:prstGeom prst="rect">
              <a:avLst/>
            </a:prstGeom>
          </p:spPr>
        </p:pic>
        <p:pic>
          <p:nvPicPr>
            <p:cNvPr id="64" name="Picture 63">
              <a:extLst>
                <a:ext uri="{FF2B5EF4-FFF2-40B4-BE49-F238E27FC236}">
                  <a16:creationId xmlns:a16="http://schemas.microsoft.com/office/drawing/2014/main" id="{41809329-7761-1273-A165-F92FA62730A5}"/>
                </a:ext>
                <a:ext uri="{C183D7F6-B498-43B3-948B-1728B52AA6E4}">
                  <adec:decorative xmlns:adec="http://schemas.microsoft.com/office/drawing/2017/decorative" val="1"/>
                </a:ext>
              </a:extLst>
            </p:cNvPr>
            <p:cNvPicPr>
              <a:picLocks noChangeAspect="1"/>
            </p:cNvPicPr>
            <p:nvPr/>
          </p:nvPicPr>
          <p:blipFill>
            <a:blip r:embed="rId8"/>
            <a:stretch>
              <a:fillRect/>
            </a:stretch>
          </p:blipFill>
          <p:spPr>
            <a:xfrm rot="1245417">
              <a:off x="11170503" y="4194892"/>
              <a:ext cx="533467" cy="533467"/>
            </a:xfrm>
            <a:prstGeom prst="rect">
              <a:avLst/>
            </a:prstGeom>
          </p:spPr>
        </p:pic>
        <p:pic>
          <p:nvPicPr>
            <p:cNvPr id="65" name="Picture 64">
              <a:extLst>
                <a:ext uri="{FF2B5EF4-FFF2-40B4-BE49-F238E27FC236}">
                  <a16:creationId xmlns:a16="http://schemas.microsoft.com/office/drawing/2014/main" id="{FC0BD40F-9386-6236-DD77-8AD9F9A41ABC}"/>
                </a:ext>
                <a:ext uri="{C183D7F6-B498-43B3-948B-1728B52AA6E4}">
                  <adec:decorative xmlns:adec="http://schemas.microsoft.com/office/drawing/2017/decorative" val="1"/>
                </a:ext>
              </a:extLst>
            </p:cNvPr>
            <p:cNvPicPr>
              <a:picLocks noChangeAspect="1"/>
            </p:cNvPicPr>
            <p:nvPr/>
          </p:nvPicPr>
          <p:blipFill>
            <a:blip r:embed="rId8"/>
            <a:stretch>
              <a:fillRect/>
            </a:stretch>
          </p:blipFill>
          <p:spPr>
            <a:xfrm flipH="1" flipV="1">
              <a:off x="9997475" y="5759096"/>
              <a:ext cx="533467" cy="533467"/>
            </a:xfrm>
            <a:prstGeom prst="rect">
              <a:avLst/>
            </a:prstGeom>
          </p:spPr>
        </p:pic>
        <p:pic>
          <p:nvPicPr>
            <p:cNvPr id="66" name="Graphic 65">
              <a:extLst>
                <a:ext uri="{FF2B5EF4-FFF2-40B4-BE49-F238E27FC236}">
                  <a16:creationId xmlns:a16="http://schemas.microsoft.com/office/drawing/2014/main" id="{5E7278EF-B7C5-472E-3EB9-EB264729B335}"/>
                </a:ext>
                <a:ext uri="{C183D7F6-B498-43B3-948B-1728B52AA6E4}">
                  <adec:decorative xmlns:adec="http://schemas.microsoft.com/office/drawing/2017/decorative" val="1"/>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11027058" y="4830916"/>
              <a:ext cx="525761" cy="525761"/>
            </a:xfrm>
            <a:prstGeom prst="rect">
              <a:avLst/>
            </a:prstGeom>
          </p:spPr>
        </p:pic>
        <p:pic>
          <p:nvPicPr>
            <p:cNvPr id="67" name="Picture 66">
              <a:extLst>
                <a:ext uri="{FF2B5EF4-FFF2-40B4-BE49-F238E27FC236}">
                  <a16:creationId xmlns:a16="http://schemas.microsoft.com/office/drawing/2014/main" id="{CB3C5654-EFEF-4F56-432E-AA19C4656E88}"/>
                </a:ext>
                <a:ext uri="{C183D7F6-B498-43B3-948B-1728B52AA6E4}">
                  <adec:decorative xmlns:adec="http://schemas.microsoft.com/office/drawing/2017/decorative" val="1"/>
                </a:ext>
              </a:extLst>
            </p:cNvPr>
            <p:cNvPicPr>
              <a:picLocks noChangeAspect="1"/>
            </p:cNvPicPr>
            <p:nvPr/>
          </p:nvPicPr>
          <p:blipFill>
            <a:blip r:embed="rId6"/>
            <a:stretch>
              <a:fillRect/>
            </a:stretch>
          </p:blipFill>
          <p:spPr>
            <a:xfrm rot="19322508">
              <a:off x="6704435" y="5448651"/>
              <a:ext cx="331025" cy="331025"/>
            </a:xfrm>
            <a:prstGeom prst="rect">
              <a:avLst/>
            </a:prstGeom>
          </p:spPr>
        </p:pic>
        <p:pic>
          <p:nvPicPr>
            <p:cNvPr id="68" name="Picture 67">
              <a:extLst>
                <a:ext uri="{FF2B5EF4-FFF2-40B4-BE49-F238E27FC236}">
                  <a16:creationId xmlns:a16="http://schemas.microsoft.com/office/drawing/2014/main" id="{1F1CF79A-2662-3EE2-ACBE-DA756C481DBE}"/>
                </a:ext>
                <a:ext uri="{C183D7F6-B498-43B3-948B-1728B52AA6E4}">
                  <adec:decorative xmlns:adec="http://schemas.microsoft.com/office/drawing/2017/decorative" val="1"/>
                </a:ext>
              </a:extLst>
            </p:cNvPr>
            <p:cNvPicPr>
              <a:picLocks noChangeAspect="1"/>
            </p:cNvPicPr>
            <p:nvPr/>
          </p:nvPicPr>
          <p:blipFill>
            <a:blip r:embed="rId7"/>
            <a:stretch>
              <a:fillRect/>
            </a:stretch>
          </p:blipFill>
          <p:spPr>
            <a:xfrm rot="19799432">
              <a:off x="6433474" y="4186434"/>
              <a:ext cx="365512" cy="365512"/>
            </a:xfrm>
            <a:prstGeom prst="rect">
              <a:avLst/>
            </a:prstGeom>
          </p:spPr>
        </p:pic>
        <p:pic>
          <p:nvPicPr>
            <p:cNvPr id="69" name="Picture 68">
              <a:extLst>
                <a:ext uri="{FF2B5EF4-FFF2-40B4-BE49-F238E27FC236}">
                  <a16:creationId xmlns:a16="http://schemas.microsoft.com/office/drawing/2014/main" id="{580BAD31-1A0B-246D-72C0-2ED391D14092}"/>
                </a:ext>
                <a:ext uri="{C183D7F6-B498-43B3-948B-1728B52AA6E4}">
                  <adec:decorative xmlns:adec="http://schemas.microsoft.com/office/drawing/2017/decorative" val="1"/>
                </a:ext>
              </a:extLst>
            </p:cNvPr>
            <p:cNvPicPr>
              <a:picLocks noChangeAspect="1"/>
            </p:cNvPicPr>
            <p:nvPr/>
          </p:nvPicPr>
          <p:blipFill>
            <a:blip r:embed="rId8"/>
            <a:stretch>
              <a:fillRect/>
            </a:stretch>
          </p:blipFill>
          <p:spPr>
            <a:xfrm rot="20354583" flipH="1">
              <a:off x="6369995" y="4595394"/>
              <a:ext cx="387488" cy="387488"/>
            </a:xfrm>
            <a:prstGeom prst="rect">
              <a:avLst/>
            </a:prstGeom>
          </p:spPr>
        </p:pic>
        <p:pic>
          <p:nvPicPr>
            <p:cNvPr id="70" name="Picture 69">
              <a:extLst>
                <a:ext uri="{FF2B5EF4-FFF2-40B4-BE49-F238E27FC236}">
                  <a16:creationId xmlns:a16="http://schemas.microsoft.com/office/drawing/2014/main" id="{2A1BE97C-3E1E-AA11-0810-04D1CAC68B18}"/>
                </a:ext>
                <a:ext uri="{C183D7F6-B498-43B3-948B-1728B52AA6E4}">
                  <adec:decorative xmlns:adec="http://schemas.microsoft.com/office/drawing/2017/decorative" val="1"/>
                </a:ext>
              </a:extLst>
            </p:cNvPr>
            <p:cNvPicPr>
              <a:picLocks noChangeAspect="1"/>
            </p:cNvPicPr>
            <p:nvPr/>
          </p:nvPicPr>
          <p:blipFill>
            <a:blip r:embed="rId8"/>
            <a:stretch>
              <a:fillRect/>
            </a:stretch>
          </p:blipFill>
          <p:spPr>
            <a:xfrm flipV="1">
              <a:off x="7059722" y="5844957"/>
              <a:ext cx="387488" cy="387488"/>
            </a:xfrm>
            <a:prstGeom prst="rect">
              <a:avLst/>
            </a:prstGeom>
          </p:spPr>
        </p:pic>
        <p:pic>
          <p:nvPicPr>
            <p:cNvPr id="71" name="Graphic 70">
              <a:extLst>
                <a:ext uri="{FF2B5EF4-FFF2-40B4-BE49-F238E27FC236}">
                  <a16:creationId xmlns:a16="http://schemas.microsoft.com/office/drawing/2014/main" id="{6DCDC9EE-A6A1-6D52-6FD4-BD2A61E1C1EB}"/>
                </a:ext>
                <a:ext uri="{C183D7F6-B498-43B3-948B-1728B52AA6E4}">
                  <adec:decorative xmlns:adec="http://schemas.microsoft.com/office/drawing/2017/decorative" val="1"/>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flipH="1">
              <a:off x="6422260" y="5077942"/>
              <a:ext cx="381890" cy="381890"/>
            </a:xfrm>
            <a:prstGeom prst="rect">
              <a:avLst/>
            </a:prstGeom>
          </p:spPr>
        </p:pic>
      </p:grpSp>
      <p:sp>
        <p:nvSpPr>
          <p:cNvPr id="73" name="Rectangle: Rounded Corners 72">
            <a:extLst>
              <a:ext uri="{FF2B5EF4-FFF2-40B4-BE49-F238E27FC236}">
                <a16:creationId xmlns:a16="http://schemas.microsoft.com/office/drawing/2014/main" id="{398FF66C-1119-BA0A-CC05-0187D6178C39}"/>
              </a:ext>
            </a:extLst>
          </p:cNvPr>
          <p:cNvSpPr/>
          <p:nvPr/>
        </p:nvSpPr>
        <p:spPr>
          <a:xfrm>
            <a:off x="4255833" y="570086"/>
            <a:ext cx="1384320" cy="1457992"/>
          </a:xfrm>
          <a:prstGeom prst="round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74" name="Rectangle: Rounded Corners 73">
            <a:extLst>
              <a:ext uri="{FF2B5EF4-FFF2-40B4-BE49-F238E27FC236}">
                <a16:creationId xmlns:a16="http://schemas.microsoft.com/office/drawing/2014/main" id="{29B8589C-1DE5-5BC3-1ECF-F91CFE5A15AC}"/>
              </a:ext>
            </a:extLst>
          </p:cNvPr>
          <p:cNvSpPr/>
          <p:nvPr/>
        </p:nvSpPr>
        <p:spPr>
          <a:xfrm>
            <a:off x="4297634" y="3040760"/>
            <a:ext cx="776480" cy="776479"/>
          </a:xfrm>
          <a:prstGeom prst="roundRect">
            <a:avLst/>
          </a:prstGeom>
          <a:solidFill>
            <a:schemeClr val="bg1"/>
          </a:solidFill>
          <a:ln w="3810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accent3"/>
                </a:solidFill>
              </a:rPr>
              <a:t>Girl</a:t>
            </a:r>
          </a:p>
        </p:txBody>
      </p:sp>
      <p:sp>
        <p:nvSpPr>
          <p:cNvPr id="75" name="Text Placeholder 15">
            <a:extLst>
              <a:ext uri="{FF2B5EF4-FFF2-40B4-BE49-F238E27FC236}">
                <a16:creationId xmlns:a16="http://schemas.microsoft.com/office/drawing/2014/main" id="{3F1F7626-4989-4D62-B687-8038532D2C6E}"/>
              </a:ext>
            </a:extLst>
          </p:cNvPr>
          <p:cNvSpPr>
            <a:spLocks noGrp="1"/>
          </p:cNvSpPr>
          <p:nvPr>
            <p:ph type="body" sz="quarter" idx="10"/>
          </p:nvPr>
        </p:nvSpPr>
        <p:spPr>
          <a:xfrm rot="5400000" flipH="1">
            <a:off x="11183785" y="1549395"/>
            <a:ext cx="1412017" cy="302186"/>
          </a:xfrm>
        </p:spPr>
        <p:txBody>
          <a:bodyPr/>
          <a:lstStyle/>
          <a:p>
            <a:pPr algn="ctr"/>
            <a:r>
              <a:rPr lang="fi-FI" dirty="0"/>
              <a:t>MATH</a:t>
            </a:r>
            <a:endParaRPr lang="en-US" dirty="0"/>
          </a:p>
        </p:txBody>
      </p:sp>
      <p:sp>
        <p:nvSpPr>
          <p:cNvPr id="76" name="Text Placeholder 15">
            <a:extLst>
              <a:ext uri="{FF2B5EF4-FFF2-40B4-BE49-F238E27FC236}">
                <a16:creationId xmlns:a16="http://schemas.microsoft.com/office/drawing/2014/main" id="{EE96868C-211D-3D54-31F0-4DD2D6E88F6C}"/>
              </a:ext>
            </a:extLst>
          </p:cNvPr>
          <p:cNvSpPr txBox="1">
            <a:spLocks/>
          </p:cNvSpPr>
          <p:nvPr/>
        </p:nvSpPr>
        <p:spPr>
          <a:xfrm rot="5400000" flipH="1">
            <a:off x="10983039" y="4660942"/>
            <a:ext cx="1796396" cy="302186"/>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2000" b="1" kern="1200">
                <a:solidFill>
                  <a:schemeClr val="accent4"/>
                </a:solidFill>
                <a:latin typeface="+mj-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r>
              <a:rPr lang="fi-FI" dirty="0">
                <a:solidFill>
                  <a:schemeClr val="accent6">
                    <a:lumMod val="75000"/>
                  </a:schemeClr>
                </a:solidFill>
              </a:rPr>
              <a:t>FINNISH</a:t>
            </a:r>
            <a:endParaRPr lang="en-US" dirty="0">
              <a:solidFill>
                <a:schemeClr val="accent6">
                  <a:lumMod val="75000"/>
                </a:schemeClr>
              </a:solidFill>
            </a:endParaRPr>
          </a:p>
        </p:txBody>
      </p:sp>
      <p:sp>
        <p:nvSpPr>
          <p:cNvPr id="77" name="Rectangle: Rounded Corners 76">
            <a:extLst>
              <a:ext uri="{FF2B5EF4-FFF2-40B4-BE49-F238E27FC236}">
                <a16:creationId xmlns:a16="http://schemas.microsoft.com/office/drawing/2014/main" id="{C6F5EC47-E58E-C04D-BB5E-E80D0FE14281}"/>
              </a:ext>
            </a:extLst>
          </p:cNvPr>
          <p:cNvSpPr/>
          <p:nvPr/>
        </p:nvSpPr>
        <p:spPr>
          <a:xfrm>
            <a:off x="9793160" y="914697"/>
            <a:ext cx="1384320" cy="765769"/>
          </a:xfrm>
          <a:prstGeom prst="roundRect">
            <a:avLst/>
          </a:prstGeom>
          <a:solidFill>
            <a:schemeClr val="accent4">
              <a:lumMod val="20000"/>
              <a:lumOff val="80000"/>
            </a:schemeClr>
          </a:solidFill>
          <a:ln w="28575"/>
        </p:spPr>
        <p:style>
          <a:lnRef idx="2">
            <a:schemeClr val="accent5"/>
          </a:lnRef>
          <a:fillRef idx="1">
            <a:schemeClr val="lt1"/>
          </a:fillRef>
          <a:effectRef idx="0">
            <a:schemeClr val="accent5"/>
          </a:effectRef>
          <a:fontRef idx="minor">
            <a:schemeClr val="dk1"/>
          </a:fontRef>
        </p:style>
        <p:txBody>
          <a:bodyPr rtlCol="0" anchor="ctr"/>
          <a:lstStyle/>
          <a:p>
            <a:pPr algn="ctr"/>
            <a:r>
              <a:rPr lang="fi-FI" sz="1600" dirty="0" err="1"/>
              <a:t>Ability</a:t>
            </a:r>
            <a:endParaRPr lang="en-US" sz="1600" dirty="0"/>
          </a:p>
        </p:txBody>
      </p:sp>
      <p:sp>
        <p:nvSpPr>
          <p:cNvPr id="78" name="Rectangle: Rounded Corners 77">
            <a:extLst>
              <a:ext uri="{FF2B5EF4-FFF2-40B4-BE49-F238E27FC236}">
                <a16:creationId xmlns:a16="http://schemas.microsoft.com/office/drawing/2014/main" id="{F10E3364-AAF5-F991-34CF-C0BEADFCAFE1}"/>
              </a:ext>
            </a:extLst>
          </p:cNvPr>
          <p:cNvSpPr/>
          <p:nvPr/>
        </p:nvSpPr>
        <p:spPr>
          <a:xfrm>
            <a:off x="9793160" y="1761515"/>
            <a:ext cx="1374219" cy="765769"/>
          </a:xfrm>
          <a:prstGeom prst="roundRect">
            <a:avLst/>
          </a:prstGeom>
          <a:solidFill>
            <a:schemeClr val="accent4">
              <a:lumMod val="20000"/>
              <a:lumOff val="80000"/>
            </a:schemeClr>
          </a:solidFill>
          <a:ln w="28575"/>
        </p:spPr>
        <p:style>
          <a:lnRef idx="2">
            <a:schemeClr val="accent5"/>
          </a:lnRef>
          <a:fillRef idx="1">
            <a:schemeClr val="lt1"/>
          </a:fillRef>
          <a:effectRef idx="0">
            <a:schemeClr val="accent5"/>
          </a:effectRef>
          <a:fontRef idx="minor">
            <a:schemeClr val="dk1"/>
          </a:fontRef>
        </p:style>
        <p:txBody>
          <a:bodyPr rtlCol="0" anchor="ctr"/>
          <a:lstStyle/>
          <a:p>
            <a:pPr algn="ctr"/>
            <a:r>
              <a:rPr lang="fi-FI" sz="1600" dirty="0" err="1"/>
              <a:t>Values</a:t>
            </a:r>
            <a:endParaRPr lang="en-US" sz="1600" dirty="0"/>
          </a:p>
        </p:txBody>
      </p:sp>
      <p:sp>
        <p:nvSpPr>
          <p:cNvPr id="80" name="Rectangle: Rounded Corners 79">
            <a:extLst>
              <a:ext uri="{FF2B5EF4-FFF2-40B4-BE49-F238E27FC236}">
                <a16:creationId xmlns:a16="http://schemas.microsoft.com/office/drawing/2014/main" id="{80359423-DB97-1185-5BB4-0529013030B6}"/>
              </a:ext>
            </a:extLst>
          </p:cNvPr>
          <p:cNvSpPr/>
          <p:nvPr/>
        </p:nvSpPr>
        <p:spPr>
          <a:xfrm>
            <a:off x="9794760" y="5132568"/>
            <a:ext cx="1384320" cy="765769"/>
          </a:xfrm>
          <a:prstGeom prst="roundRect">
            <a:avLst/>
          </a:prstGeom>
          <a:solidFill>
            <a:schemeClr val="accent6">
              <a:lumMod val="60000"/>
              <a:lumOff val="40000"/>
              <a:alpha val="20000"/>
            </a:schemeClr>
          </a:solidFill>
          <a:ln w="28575"/>
        </p:spPr>
        <p:style>
          <a:lnRef idx="2">
            <a:schemeClr val="accent5"/>
          </a:lnRef>
          <a:fillRef idx="1">
            <a:schemeClr val="lt1"/>
          </a:fillRef>
          <a:effectRef idx="0">
            <a:schemeClr val="accent5"/>
          </a:effectRef>
          <a:fontRef idx="minor">
            <a:schemeClr val="dk1"/>
          </a:fontRef>
        </p:style>
        <p:txBody>
          <a:bodyPr rtlCol="0" anchor="ctr"/>
          <a:lstStyle/>
          <a:p>
            <a:pPr algn="ctr"/>
            <a:r>
              <a:rPr lang="fi-FI" sz="1600" dirty="0" err="1"/>
              <a:t>Ability</a:t>
            </a:r>
            <a:endParaRPr lang="en-US" sz="1600" dirty="0"/>
          </a:p>
        </p:txBody>
      </p:sp>
      <p:sp>
        <p:nvSpPr>
          <p:cNvPr id="81" name="Rectangle: Rounded Corners 80">
            <a:extLst>
              <a:ext uri="{FF2B5EF4-FFF2-40B4-BE49-F238E27FC236}">
                <a16:creationId xmlns:a16="http://schemas.microsoft.com/office/drawing/2014/main" id="{BB5E5473-78B7-C968-49DB-C2346A0EB355}"/>
              </a:ext>
            </a:extLst>
          </p:cNvPr>
          <p:cNvSpPr/>
          <p:nvPr/>
        </p:nvSpPr>
        <p:spPr>
          <a:xfrm>
            <a:off x="9798210" y="4283323"/>
            <a:ext cx="1374219" cy="765769"/>
          </a:xfrm>
          <a:prstGeom prst="roundRect">
            <a:avLst/>
          </a:prstGeom>
          <a:solidFill>
            <a:schemeClr val="accent6">
              <a:lumMod val="60000"/>
              <a:lumOff val="40000"/>
              <a:alpha val="20000"/>
            </a:schemeClr>
          </a:solidFill>
          <a:ln w="28575"/>
        </p:spPr>
        <p:style>
          <a:lnRef idx="2">
            <a:schemeClr val="accent5"/>
          </a:lnRef>
          <a:fillRef idx="1">
            <a:schemeClr val="lt1"/>
          </a:fillRef>
          <a:effectRef idx="0">
            <a:schemeClr val="accent5"/>
          </a:effectRef>
          <a:fontRef idx="minor">
            <a:schemeClr val="dk1"/>
          </a:fontRef>
        </p:style>
        <p:txBody>
          <a:bodyPr rtlCol="0" anchor="ctr"/>
          <a:lstStyle/>
          <a:p>
            <a:pPr algn="ctr"/>
            <a:r>
              <a:rPr lang="fi-FI" sz="1600" dirty="0" err="1"/>
              <a:t>Values</a:t>
            </a:r>
            <a:endParaRPr lang="en-US" sz="1600" dirty="0"/>
          </a:p>
        </p:txBody>
      </p:sp>
      <p:sp>
        <p:nvSpPr>
          <p:cNvPr id="83" name="Rectangle: Rounded Corners 82">
            <a:extLst>
              <a:ext uri="{FF2B5EF4-FFF2-40B4-BE49-F238E27FC236}">
                <a16:creationId xmlns:a16="http://schemas.microsoft.com/office/drawing/2014/main" id="{4D914CE5-536C-F639-3740-6977671FFE4C}"/>
              </a:ext>
            </a:extLst>
          </p:cNvPr>
          <p:cNvSpPr/>
          <p:nvPr/>
        </p:nvSpPr>
        <p:spPr>
          <a:xfrm>
            <a:off x="4565805" y="883998"/>
            <a:ext cx="776480" cy="776479"/>
          </a:xfrm>
          <a:prstGeom prst="roundRect">
            <a:avLst/>
          </a:prstGeom>
          <a:noFill/>
          <a:ln w="381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i-FI" sz="1400" dirty="0">
                <a:solidFill>
                  <a:schemeClr val="accent4"/>
                </a:solidFill>
              </a:rPr>
              <a:t>(</a:t>
            </a:r>
            <a:r>
              <a:rPr lang="fi-FI" sz="1400" dirty="0" err="1">
                <a:solidFill>
                  <a:schemeClr val="accent4"/>
                </a:solidFill>
              </a:rPr>
              <a:t>Prior</a:t>
            </a:r>
            <a:r>
              <a:rPr lang="fi-FI" sz="1400" dirty="0">
                <a:solidFill>
                  <a:schemeClr val="accent4"/>
                </a:solidFill>
              </a:rPr>
              <a:t>)A</a:t>
            </a:r>
            <a:r>
              <a:rPr lang="en-US" sz="1400" dirty="0" err="1">
                <a:solidFill>
                  <a:schemeClr val="accent4"/>
                </a:solidFill>
              </a:rPr>
              <a:t>ch</a:t>
            </a:r>
            <a:endParaRPr lang="en-US" sz="1400" dirty="0">
              <a:solidFill>
                <a:schemeClr val="accent4"/>
              </a:solidFill>
            </a:endParaRPr>
          </a:p>
        </p:txBody>
      </p:sp>
      <p:grpSp>
        <p:nvGrpSpPr>
          <p:cNvPr id="86" name="Group 85">
            <a:extLst>
              <a:ext uri="{FF2B5EF4-FFF2-40B4-BE49-F238E27FC236}">
                <a16:creationId xmlns:a16="http://schemas.microsoft.com/office/drawing/2014/main" id="{5018AC05-26BA-71F9-2510-9E2CA8ECBD0B}"/>
              </a:ext>
            </a:extLst>
          </p:cNvPr>
          <p:cNvGrpSpPr/>
          <p:nvPr/>
        </p:nvGrpSpPr>
        <p:grpSpPr>
          <a:xfrm>
            <a:off x="4255833" y="4829922"/>
            <a:ext cx="1384320" cy="1352770"/>
            <a:chOff x="4341603" y="4871314"/>
            <a:chExt cx="1384320" cy="1352770"/>
          </a:xfrm>
        </p:grpSpPr>
        <p:sp>
          <p:nvSpPr>
            <p:cNvPr id="87" name="Rectangle: Rounded Corners 86">
              <a:extLst>
                <a:ext uri="{FF2B5EF4-FFF2-40B4-BE49-F238E27FC236}">
                  <a16:creationId xmlns:a16="http://schemas.microsoft.com/office/drawing/2014/main" id="{68478BE4-61F9-4B18-6606-D17BB72A01B7}"/>
                </a:ext>
              </a:extLst>
            </p:cNvPr>
            <p:cNvSpPr/>
            <p:nvPr/>
          </p:nvSpPr>
          <p:spPr>
            <a:xfrm>
              <a:off x="4645879" y="5173589"/>
              <a:ext cx="776480" cy="776479"/>
            </a:xfrm>
            <a:prstGeom prst="roundRect">
              <a:avLst/>
            </a:prstGeom>
            <a:solidFill>
              <a:schemeClr val="bg1"/>
            </a:solidFill>
            <a:ln w="381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i-FI" sz="1400" dirty="0">
                  <a:solidFill>
                    <a:schemeClr val="accent4"/>
                  </a:solidFill>
                </a:rPr>
                <a:t>(</a:t>
              </a:r>
              <a:r>
                <a:rPr lang="fi-FI" sz="1400" dirty="0" err="1">
                  <a:solidFill>
                    <a:schemeClr val="accent4"/>
                  </a:solidFill>
                </a:rPr>
                <a:t>Prior</a:t>
              </a:r>
              <a:r>
                <a:rPr lang="fi-FI" sz="1400" dirty="0">
                  <a:solidFill>
                    <a:schemeClr val="accent4"/>
                  </a:solidFill>
                </a:rPr>
                <a:t>)A</a:t>
              </a:r>
              <a:r>
                <a:rPr lang="en-US" sz="1400" dirty="0" err="1">
                  <a:solidFill>
                    <a:schemeClr val="accent4"/>
                  </a:solidFill>
                </a:rPr>
                <a:t>ch</a:t>
              </a:r>
              <a:r>
                <a:rPr lang="en-US" sz="1400" dirty="0">
                  <a:solidFill>
                    <a:schemeClr val="accent4"/>
                  </a:solidFill>
                </a:rPr>
                <a:t> </a:t>
              </a:r>
            </a:p>
          </p:txBody>
        </p:sp>
        <p:sp>
          <p:nvSpPr>
            <p:cNvPr id="88" name="Rectangle: Rounded Corners 87">
              <a:extLst>
                <a:ext uri="{FF2B5EF4-FFF2-40B4-BE49-F238E27FC236}">
                  <a16:creationId xmlns:a16="http://schemas.microsoft.com/office/drawing/2014/main" id="{1900D84C-1D2D-F942-F447-FF322FA1BEE8}"/>
                </a:ext>
              </a:extLst>
            </p:cNvPr>
            <p:cNvSpPr/>
            <p:nvPr/>
          </p:nvSpPr>
          <p:spPr>
            <a:xfrm>
              <a:off x="4341603" y="4871314"/>
              <a:ext cx="1384320" cy="1352770"/>
            </a:xfrm>
            <a:prstGeom prst="roundRect">
              <a:avLst/>
            </a:prstGeom>
            <a:solidFill>
              <a:schemeClr val="accent6">
                <a:lumMod val="60000"/>
                <a:lumOff val="40000"/>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dirty="0"/>
            </a:p>
          </p:txBody>
        </p:sp>
      </p:grpSp>
      <p:sp>
        <p:nvSpPr>
          <p:cNvPr id="99" name="TextBox 98">
            <a:extLst>
              <a:ext uri="{FF2B5EF4-FFF2-40B4-BE49-F238E27FC236}">
                <a16:creationId xmlns:a16="http://schemas.microsoft.com/office/drawing/2014/main" id="{90B73008-9E43-DF82-2CBA-27BCD7B90348}"/>
              </a:ext>
            </a:extLst>
          </p:cNvPr>
          <p:cNvSpPr txBox="1"/>
          <p:nvPr/>
        </p:nvSpPr>
        <p:spPr>
          <a:xfrm>
            <a:off x="9704779" y="2574677"/>
            <a:ext cx="1564282" cy="461665"/>
          </a:xfrm>
          <a:prstGeom prst="rect">
            <a:avLst/>
          </a:prstGeom>
          <a:noFill/>
        </p:spPr>
        <p:txBody>
          <a:bodyPr wrap="square" rtlCol="0">
            <a:spAutoFit/>
          </a:bodyPr>
          <a:lstStyle/>
          <a:p>
            <a:pPr algn="ctr"/>
            <a:r>
              <a:rPr lang="en-US" sz="1200" b="1" i="1" dirty="0">
                <a:solidFill>
                  <a:schemeClr val="bg1">
                    <a:lumMod val="75000"/>
                  </a:schemeClr>
                </a:solidFill>
              </a:rPr>
              <a:t>Intrinsic • Attainment Utility • Cost</a:t>
            </a:r>
            <a:endParaRPr lang="en-US" sz="1200" dirty="0">
              <a:solidFill>
                <a:schemeClr val="bg1">
                  <a:lumMod val="75000"/>
                </a:schemeClr>
              </a:solidFill>
            </a:endParaRPr>
          </a:p>
        </p:txBody>
      </p:sp>
      <p:sp>
        <p:nvSpPr>
          <p:cNvPr id="100" name="TextBox 99">
            <a:extLst>
              <a:ext uri="{FF2B5EF4-FFF2-40B4-BE49-F238E27FC236}">
                <a16:creationId xmlns:a16="http://schemas.microsoft.com/office/drawing/2014/main" id="{A79926FD-0898-7D06-96C5-69DDDAE5089D}"/>
              </a:ext>
            </a:extLst>
          </p:cNvPr>
          <p:cNvSpPr txBox="1"/>
          <p:nvPr/>
        </p:nvSpPr>
        <p:spPr>
          <a:xfrm>
            <a:off x="9698128" y="6008176"/>
            <a:ext cx="1564282" cy="461665"/>
          </a:xfrm>
          <a:prstGeom prst="rect">
            <a:avLst/>
          </a:prstGeom>
          <a:noFill/>
        </p:spPr>
        <p:txBody>
          <a:bodyPr wrap="square" rtlCol="0">
            <a:spAutoFit/>
          </a:bodyPr>
          <a:lstStyle/>
          <a:p>
            <a:pPr algn="ctr"/>
            <a:r>
              <a:rPr lang="en-US" sz="1200" b="1" i="1" dirty="0">
                <a:solidFill>
                  <a:schemeClr val="bg1">
                    <a:lumMod val="75000"/>
                  </a:schemeClr>
                </a:solidFill>
              </a:rPr>
              <a:t>Intrinsic • Attainment Utility • Cost</a:t>
            </a:r>
            <a:endParaRPr lang="en-US" sz="1200" dirty="0">
              <a:solidFill>
                <a:schemeClr val="bg1">
                  <a:lumMod val="75000"/>
                </a:schemeClr>
              </a:solidFill>
            </a:endParaRPr>
          </a:p>
        </p:txBody>
      </p:sp>
      <p:grpSp>
        <p:nvGrpSpPr>
          <p:cNvPr id="5" name="Group 4">
            <a:extLst>
              <a:ext uri="{FF2B5EF4-FFF2-40B4-BE49-F238E27FC236}">
                <a16:creationId xmlns:a16="http://schemas.microsoft.com/office/drawing/2014/main" id="{42774246-E735-70E3-F66B-753DAAAA5DC6}"/>
              </a:ext>
            </a:extLst>
          </p:cNvPr>
          <p:cNvGrpSpPr/>
          <p:nvPr/>
        </p:nvGrpSpPr>
        <p:grpSpPr>
          <a:xfrm>
            <a:off x="5640153" y="1806807"/>
            <a:ext cx="3675016" cy="3699500"/>
            <a:chOff x="5640153" y="1806807"/>
            <a:chExt cx="3675016" cy="3699500"/>
          </a:xfrm>
        </p:grpSpPr>
        <p:cxnSp>
          <p:nvCxnSpPr>
            <p:cNvPr id="113" name="Straight Arrow Connector 112">
              <a:extLst>
                <a:ext uri="{FF2B5EF4-FFF2-40B4-BE49-F238E27FC236}">
                  <a16:creationId xmlns:a16="http://schemas.microsoft.com/office/drawing/2014/main" id="{85673C61-7942-2B17-F9A6-37303E134633}"/>
                </a:ext>
              </a:extLst>
            </p:cNvPr>
            <p:cNvCxnSpPr>
              <a:stCxn id="88" idx="3"/>
            </p:cNvCxnSpPr>
            <p:nvPr/>
          </p:nvCxnSpPr>
          <p:spPr>
            <a:xfrm flipV="1">
              <a:off x="5640153" y="1806807"/>
              <a:ext cx="3675016" cy="3699500"/>
            </a:xfrm>
            <a:prstGeom prst="straightConnector1">
              <a:avLst/>
            </a:prstGeom>
            <a:ln>
              <a:tailEnd type="triangle"/>
            </a:ln>
          </p:spPr>
          <p:style>
            <a:lnRef idx="1">
              <a:schemeClr val="accent6"/>
            </a:lnRef>
            <a:fillRef idx="0">
              <a:schemeClr val="accent6"/>
            </a:fillRef>
            <a:effectRef idx="0">
              <a:schemeClr val="accent6"/>
            </a:effectRef>
            <a:fontRef idx="minor">
              <a:schemeClr val="tx1"/>
            </a:fontRef>
          </p:style>
        </p:cxnSp>
        <p:sp>
          <p:nvSpPr>
            <p:cNvPr id="114" name="Oval 113">
              <a:extLst>
                <a:ext uri="{FF2B5EF4-FFF2-40B4-BE49-F238E27FC236}">
                  <a16:creationId xmlns:a16="http://schemas.microsoft.com/office/drawing/2014/main" id="{84244B90-026F-AC6E-CEE2-7C52EB30C46C}"/>
                </a:ext>
              </a:extLst>
            </p:cNvPr>
            <p:cNvSpPr/>
            <p:nvPr/>
          </p:nvSpPr>
          <p:spPr>
            <a:xfrm>
              <a:off x="7014107" y="3766248"/>
              <a:ext cx="342900" cy="342900"/>
            </a:xfrm>
            <a:prstGeom prst="ellipse">
              <a:avLst/>
            </a:prstGeom>
            <a:ln>
              <a:noFill/>
            </a:ln>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r>
                <a:rPr lang="en-US" dirty="0"/>
                <a:t>-</a:t>
              </a:r>
            </a:p>
          </p:txBody>
        </p:sp>
      </p:grpSp>
      <p:grpSp>
        <p:nvGrpSpPr>
          <p:cNvPr id="6" name="Group 5">
            <a:extLst>
              <a:ext uri="{FF2B5EF4-FFF2-40B4-BE49-F238E27FC236}">
                <a16:creationId xmlns:a16="http://schemas.microsoft.com/office/drawing/2014/main" id="{D4E6F9F4-34A7-88F0-8E64-1F3448A91635}"/>
              </a:ext>
            </a:extLst>
          </p:cNvPr>
          <p:cNvGrpSpPr/>
          <p:nvPr/>
        </p:nvGrpSpPr>
        <p:grpSpPr>
          <a:xfrm>
            <a:off x="5640153" y="1299082"/>
            <a:ext cx="3662309" cy="3833115"/>
            <a:chOff x="5640153" y="1299082"/>
            <a:chExt cx="3662309" cy="3833115"/>
          </a:xfrm>
        </p:grpSpPr>
        <p:cxnSp>
          <p:nvCxnSpPr>
            <p:cNvPr id="103" name="Straight Arrow Connector 102">
              <a:extLst>
                <a:ext uri="{FF2B5EF4-FFF2-40B4-BE49-F238E27FC236}">
                  <a16:creationId xmlns:a16="http://schemas.microsoft.com/office/drawing/2014/main" id="{97638B2A-9F9A-86EE-F3B9-16B589B5EF8E}"/>
                </a:ext>
              </a:extLst>
            </p:cNvPr>
            <p:cNvCxnSpPr>
              <a:cxnSpLocks/>
              <a:stCxn id="73" idx="3"/>
            </p:cNvCxnSpPr>
            <p:nvPr/>
          </p:nvCxnSpPr>
          <p:spPr>
            <a:xfrm>
              <a:off x="5640153" y="1299082"/>
              <a:ext cx="3662309" cy="3833115"/>
            </a:xfrm>
            <a:prstGeom prst="straightConnector1">
              <a:avLst/>
            </a:prstGeom>
            <a:ln>
              <a:tailEnd type="triangle"/>
            </a:ln>
          </p:spPr>
          <p:style>
            <a:lnRef idx="1">
              <a:schemeClr val="accent4"/>
            </a:lnRef>
            <a:fillRef idx="0">
              <a:schemeClr val="accent4"/>
            </a:fillRef>
            <a:effectRef idx="0">
              <a:schemeClr val="accent4"/>
            </a:effectRef>
            <a:fontRef idx="minor">
              <a:schemeClr val="tx1"/>
            </a:fontRef>
          </p:style>
        </p:cxnSp>
        <p:sp>
          <p:nvSpPr>
            <p:cNvPr id="115" name="Oval 114">
              <a:extLst>
                <a:ext uri="{FF2B5EF4-FFF2-40B4-BE49-F238E27FC236}">
                  <a16:creationId xmlns:a16="http://schemas.microsoft.com/office/drawing/2014/main" id="{D42A4023-979B-E133-4507-49F7628648FD}"/>
                </a:ext>
              </a:extLst>
            </p:cNvPr>
            <p:cNvSpPr/>
            <p:nvPr/>
          </p:nvSpPr>
          <p:spPr>
            <a:xfrm>
              <a:off x="7014107" y="2756734"/>
              <a:ext cx="342900" cy="342900"/>
            </a:xfrm>
            <a:prstGeom prst="ellipse">
              <a:avLst/>
            </a:prstGeom>
            <a:solidFill>
              <a:schemeClr val="accent4"/>
            </a:solidFill>
            <a:ln>
              <a:noFill/>
            </a:ln>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r>
                <a:rPr lang="en-US" dirty="0"/>
                <a:t>-</a:t>
              </a:r>
            </a:p>
          </p:txBody>
        </p:sp>
      </p:grpSp>
      <p:grpSp>
        <p:nvGrpSpPr>
          <p:cNvPr id="2" name="Group 1">
            <a:extLst>
              <a:ext uri="{FF2B5EF4-FFF2-40B4-BE49-F238E27FC236}">
                <a16:creationId xmlns:a16="http://schemas.microsoft.com/office/drawing/2014/main" id="{61F798D7-DF74-A3C0-87A5-0E499FB90A53}"/>
              </a:ext>
            </a:extLst>
          </p:cNvPr>
          <p:cNvGrpSpPr/>
          <p:nvPr/>
        </p:nvGrpSpPr>
        <p:grpSpPr>
          <a:xfrm>
            <a:off x="5640153" y="1141721"/>
            <a:ext cx="3662309" cy="342900"/>
            <a:chOff x="5640153" y="1141721"/>
            <a:chExt cx="3662309" cy="342900"/>
          </a:xfrm>
        </p:grpSpPr>
        <p:cxnSp>
          <p:nvCxnSpPr>
            <p:cNvPr id="102" name="Straight Arrow Connector 101">
              <a:extLst>
                <a:ext uri="{FF2B5EF4-FFF2-40B4-BE49-F238E27FC236}">
                  <a16:creationId xmlns:a16="http://schemas.microsoft.com/office/drawing/2014/main" id="{556BB7B2-D6DE-F103-96F0-CB9A1A1EAF01}"/>
                </a:ext>
              </a:extLst>
            </p:cNvPr>
            <p:cNvCxnSpPr>
              <a:stCxn id="73" idx="3"/>
            </p:cNvCxnSpPr>
            <p:nvPr/>
          </p:nvCxnSpPr>
          <p:spPr>
            <a:xfrm flipV="1">
              <a:off x="5640153" y="1297581"/>
              <a:ext cx="3662309" cy="1501"/>
            </a:xfrm>
            <a:prstGeom prst="straightConnector1">
              <a:avLst/>
            </a:prstGeom>
            <a:ln>
              <a:tailEnd type="triangle"/>
            </a:ln>
          </p:spPr>
          <p:style>
            <a:lnRef idx="1">
              <a:schemeClr val="accent4"/>
            </a:lnRef>
            <a:fillRef idx="0">
              <a:schemeClr val="accent4"/>
            </a:fillRef>
            <a:effectRef idx="0">
              <a:schemeClr val="accent4"/>
            </a:effectRef>
            <a:fontRef idx="minor">
              <a:schemeClr val="tx1"/>
            </a:fontRef>
          </p:style>
        </p:cxnSp>
        <p:sp>
          <p:nvSpPr>
            <p:cNvPr id="116" name="Oval 115">
              <a:extLst>
                <a:ext uri="{FF2B5EF4-FFF2-40B4-BE49-F238E27FC236}">
                  <a16:creationId xmlns:a16="http://schemas.microsoft.com/office/drawing/2014/main" id="{7094F796-2359-83C7-8EFA-A72B175F6D39}"/>
                </a:ext>
              </a:extLst>
            </p:cNvPr>
            <p:cNvSpPr/>
            <p:nvPr/>
          </p:nvSpPr>
          <p:spPr>
            <a:xfrm>
              <a:off x="7016257" y="1141721"/>
              <a:ext cx="342900" cy="342900"/>
            </a:xfrm>
            <a:prstGeom prst="ellipse">
              <a:avLst/>
            </a:prstGeom>
            <a:solidFill>
              <a:schemeClr val="accent4"/>
            </a:solidFill>
            <a:ln>
              <a:noFill/>
            </a:ln>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r>
                <a:rPr lang="en-US" dirty="0"/>
                <a:t>+</a:t>
              </a:r>
            </a:p>
          </p:txBody>
        </p:sp>
      </p:grpSp>
      <p:grpSp>
        <p:nvGrpSpPr>
          <p:cNvPr id="3" name="Group 2">
            <a:extLst>
              <a:ext uri="{FF2B5EF4-FFF2-40B4-BE49-F238E27FC236}">
                <a16:creationId xmlns:a16="http://schemas.microsoft.com/office/drawing/2014/main" id="{B33EB051-642D-BBED-19A7-F064472F66A0}"/>
              </a:ext>
            </a:extLst>
          </p:cNvPr>
          <p:cNvGrpSpPr/>
          <p:nvPr/>
        </p:nvGrpSpPr>
        <p:grpSpPr>
          <a:xfrm>
            <a:off x="5640153" y="5349545"/>
            <a:ext cx="3662309" cy="342900"/>
            <a:chOff x="5640153" y="5349545"/>
            <a:chExt cx="3662309" cy="342900"/>
          </a:xfrm>
        </p:grpSpPr>
        <p:cxnSp>
          <p:nvCxnSpPr>
            <p:cNvPr id="111" name="Straight Arrow Connector 110">
              <a:extLst>
                <a:ext uri="{FF2B5EF4-FFF2-40B4-BE49-F238E27FC236}">
                  <a16:creationId xmlns:a16="http://schemas.microsoft.com/office/drawing/2014/main" id="{59DF6197-39C7-0AC2-6EF4-F560C14B6304}"/>
                </a:ext>
              </a:extLst>
            </p:cNvPr>
            <p:cNvCxnSpPr>
              <a:stCxn id="88" idx="3"/>
            </p:cNvCxnSpPr>
            <p:nvPr/>
          </p:nvCxnSpPr>
          <p:spPr>
            <a:xfrm>
              <a:off x="5640153" y="5506307"/>
              <a:ext cx="3662309" cy="35045"/>
            </a:xfrm>
            <a:prstGeom prst="straightConnector1">
              <a:avLst/>
            </a:prstGeom>
            <a:ln>
              <a:tailEnd type="triangle"/>
            </a:ln>
          </p:spPr>
          <p:style>
            <a:lnRef idx="1">
              <a:schemeClr val="accent6"/>
            </a:lnRef>
            <a:fillRef idx="0">
              <a:schemeClr val="accent6"/>
            </a:fillRef>
            <a:effectRef idx="0">
              <a:schemeClr val="accent6"/>
            </a:effectRef>
            <a:fontRef idx="minor">
              <a:schemeClr val="tx1"/>
            </a:fontRef>
          </p:style>
        </p:cxnSp>
        <p:sp>
          <p:nvSpPr>
            <p:cNvPr id="117" name="Oval 116">
              <a:extLst>
                <a:ext uri="{FF2B5EF4-FFF2-40B4-BE49-F238E27FC236}">
                  <a16:creationId xmlns:a16="http://schemas.microsoft.com/office/drawing/2014/main" id="{BE3D0337-1AA3-3299-D0CF-367E72BC2021}"/>
                </a:ext>
              </a:extLst>
            </p:cNvPr>
            <p:cNvSpPr/>
            <p:nvPr/>
          </p:nvSpPr>
          <p:spPr>
            <a:xfrm>
              <a:off x="7014107" y="5349545"/>
              <a:ext cx="342900" cy="342900"/>
            </a:xfrm>
            <a:prstGeom prst="ellipse">
              <a:avLst/>
            </a:prstGeom>
            <a:ln>
              <a:noFill/>
            </a:ln>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r>
                <a:rPr lang="en-US" dirty="0"/>
                <a:t>+</a:t>
              </a:r>
            </a:p>
          </p:txBody>
        </p:sp>
      </p:grpSp>
      <p:cxnSp>
        <p:nvCxnSpPr>
          <p:cNvPr id="119" name="Straight Arrow Connector 118">
            <a:extLst>
              <a:ext uri="{FF2B5EF4-FFF2-40B4-BE49-F238E27FC236}">
                <a16:creationId xmlns:a16="http://schemas.microsoft.com/office/drawing/2014/main" id="{C650540F-1ADC-7BAC-3E96-562025FAC4BC}"/>
              </a:ext>
            </a:extLst>
          </p:cNvPr>
          <p:cNvCxnSpPr>
            <a:stCxn id="74" idx="0"/>
            <a:endCxn id="73" idx="2"/>
          </p:cNvCxnSpPr>
          <p:nvPr/>
        </p:nvCxnSpPr>
        <p:spPr>
          <a:xfrm flipV="1">
            <a:off x="4685874" y="2028078"/>
            <a:ext cx="262119" cy="1012682"/>
          </a:xfrm>
          <a:prstGeom prst="straightConnector1">
            <a:avLst/>
          </a:prstGeom>
          <a:ln>
            <a:solidFill>
              <a:schemeClr val="accent3">
                <a:alpha val="50000"/>
              </a:schemeClr>
            </a:solidFill>
            <a:tailEnd type="triangle"/>
          </a:ln>
        </p:spPr>
        <p:style>
          <a:lnRef idx="1">
            <a:schemeClr val="accent3"/>
          </a:lnRef>
          <a:fillRef idx="0">
            <a:schemeClr val="accent3"/>
          </a:fillRef>
          <a:effectRef idx="0">
            <a:schemeClr val="accent3"/>
          </a:effectRef>
          <a:fontRef idx="minor">
            <a:schemeClr val="tx1"/>
          </a:fontRef>
        </p:style>
      </p:cxnSp>
      <p:cxnSp>
        <p:nvCxnSpPr>
          <p:cNvPr id="121" name="Straight Arrow Connector 120">
            <a:extLst>
              <a:ext uri="{FF2B5EF4-FFF2-40B4-BE49-F238E27FC236}">
                <a16:creationId xmlns:a16="http://schemas.microsoft.com/office/drawing/2014/main" id="{A4583A02-897A-5776-8CF0-A08E6FD6E253}"/>
              </a:ext>
            </a:extLst>
          </p:cNvPr>
          <p:cNvCxnSpPr>
            <a:stCxn id="74" idx="2"/>
            <a:endCxn id="88" idx="0"/>
          </p:cNvCxnSpPr>
          <p:nvPr/>
        </p:nvCxnSpPr>
        <p:spPr>
          <a:xfrm>
            <a:off x="4685874" y="3817239"/>
            <a:ext cx="262119" cy="1012683"/>
          </a:xfrm>
          <a:prstGeom prst="straightConnector1">
            <a:avLst/>
          </a:prstGeom>
          <a:ln>
            <a:solidFill>
              <a:schemeClr val="accent3">
                <a:alpha val="50000"/>
              </a:schemeClr>
            </a:solidFill>
            <a:tailEnd type="triangle"/>
          </a:ln>
        </p:spPr>
        <p:style>
          <a:lnRef idx="1">
            <a:schemeClr val="accent3"/>
          </a:lnRef>
          <a:fillRef idx="0">
            <a:schemeClr val="accent3"/>
          </a:fillRef>
          <a:effectRef idx="0">
            <a:schemeClr val="accent3"/>
          </a:effectRef>
          <a:fontRef idx="minor">
            <a:schemeClr val="tx1"/>
          </a:fontRef>
        </p:style>
      </p:cxnSp>
      <p:cxnSp>
        <p:nvCxnSpPr>
          <p:cNvPr id="124" name="Straight Arrow Connector 123">
            <a:extLst>
              <a:ext uri="{FF2B5EF4-FFF2-40B4-BE49-F238E27FC236}">
                <a16:creationId xmlns:a16="http://schemas.microsoft.com/office/drawing/2014/main" id="{CC57ED46-04FB-6DBF-C152-84EECC02C160}"/>
              </a:ext>
            </a:extLst>
          </p:cNvPr>
          <p:cNvCxnSpPr>
            <a:stCxn id="74" idx="3"/>
          </p:cNvCxnSpPr>
          <p:nvPr/>
        </p:nvCxnSpPr>
        <p:spPr>
          <a:xfrm flipV="1">
            <a:off x="5074114" y="1551053"/>
            <a:ext cx="4228348" cy="1877947"/>
          </a:xfrm>
          <a:prstGeom prst="straightConnector1">
            <a:avLst/>
          </a:prstGeom>
          <a:ln>
            <a:solidFill>
              <a:schemeClr val="accent3">
                <a:alpha val="50000"/>
              </a:schemeClr>
            </a:solidFill>
            <a:tailEnd type="triangle"/>
          </a:ln>
        </p:spPr>
        <p:style>
          <a:lnRef idx="1">
            <a:schemeClr val="accent3"/>
          </a:lnRef>
          <a:fillRef idx="0">
            <a:schemeClr val="accent3"/>
          </a:fillRef>
          <a:effectRef idx="0">
            <a:schemeClr val="accent3"/>
          </a:effectRef>
          <a:fontRef idx="minor">
            <a:schemeClr val="tx1"/>
          </a:fontRef>
        </p:style>
      </p:cxnSp>
      <p:cxnSp>
        <p:nvCxnSpPr>
          <p:cNvPr id="125" name="Straight Arrow Connector 124">
            <a:extLst>
              <a:ext uri="{FF2B5EF4-FFF2-40B4-BE49-F238E27FC236}">
                <a16:creationId xmlns:a16="http://schemas.microsoft.com/office/drawing/2014/main" id="{7441D47A-F546-A297-1CCF-E082E921F2E1}"/>
              </a:ext>
            </a:extLst>
          </p:cNvPr>
          <p:cNvCxnSpPr>
            <a:cxnSpLocks/>
            <a:stCxn id="74" idx="3"/>
          </p:cNvCxnSpPr>
          <p:nvPr/>
        </p:nvCxnSpPr>
        <p:spPr>
          <a:xfrm>
            <a:off x="5074114" y="3429000"/>
            <a:ext cx="4250219" cy="1908441"/>
          </a:xfrm>
          <a:prstGeom prst="straightConnector1">
            <a:avLst/>
          </a:prstGeom>
          <a:ln>
            <a:solidFill>
              <a:schemeClr val="accent3">
                <a:alpha val="50000"/>
              </a:schemeClr>
            </a:solidFill>
            <a:tailEnd type="triangle"/>
          </a:ln>
        </p:spPr>
        <p:style>
          <a:lnRef idx="1">
            <a:schemeClr val="accent3"/>
          </a:lnRef>
          <a:fillRef idx="0">
            <a:schemeClr val="accent3"/>
          </a:fillRef>
          <a:effectRef idx="0">
            <a:schemeClr val="accent3"/>
          </a:effectRef>
          <a:fontRef idx="minor">
            <a:schemeClr val="tx1"/>
          </a:fontRef>
        </p:style>
      </p:cxnSp>
    </p:spTree>
    <p:extLst>
      <p:ext uri="{BB962C8B-B14F-4D97-AF65-F5344CB8AC3E}">
        <p14:creationId xmlns:p14="http://schemas.microsoft.com/office/powerpoint/2010/main" val="2391518120"/>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8"/>
                                        </p:tgtEl>
                                        <p:attrNameLst>
                                          <p:attrName>style.visibility</p:attrName>
                                        </p:attrNameLst>
                                      </p:cBhvr>
                                      <p:to>
                                        <p:strVal val="visible"/>
                                      </p:to>
                                    </p:set>
                                    <p:animEffect transition="in" filter="fade">
                                      <p:cBhvr>
                                        <p:cTn id="7" dur="1000"/>
                                        <p:tgtEl>
                                          <p:spTgt spid="38"/>
                                        </p:tgtEl>
                                      </p:cBhvr>
                                    </p:animEffect>
                                    <p:anim calcmode="lin" valueType="num">
                                      <p:cBhvr>
                                        <p:cTn id="8" dur="1000" fill="hold"/>
                                        <p:tgtEl>
                                          <p:spTgt spid="38"/>
                                        </p:tgtEl>
                                        <p:attrNameLst>
                                          <p:attrName>ppt_x</p:attrName>
                                        </p:attrNameLst>
                                      </p:cBhvr>
                                      <p:tavLst>
                                        <p:tav tm="0">
                                          <p:val>
                                            <p:strVal val="#ppt_x"/>
                                          </p:val>
                                        </p:tav>
                                        <p:tav tm="100000">
                                          <p:val>
                                            <p:strVal val="#ppt_x"/>
                                          </p:val>
                                        </p:tav>
                                      </p:tavLst>
                                    </p:anim>
                                    <p:anim calcmode="lin" valueType="num">
                                      <p:cBhvr>
                                        <p:cTn id="9" dur="1000" fill="hold"/>
                                        <p:tgtEl>
                                          <p:spTgt spid="38"/>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40">
                                            <p:txEl>
                                              <p:pRg st="0" end="0"/>
                                            </p:txEl>
                                          </p:spTgt>
                                        </p:tgtEl>
                                        <p:attrNameLst>
                                          <p:attrName>style.visibility</p:attrName>
                                        </p:attrNameLst>
                                      </p:cBhvr>
                                      <p:to>
                                        <p:strVal val="visible"/>
                                      </p:to>
                                    </p:set>
                                    <p:animEffect transition="in" filter="fade">
                                      <p:cBhvr>
                                        <p:cTn id="12" dur="1000"/>
                                        <p:tgtEl>
                                          <p:spTgt spid="40">
                                            <p:txEl>
                                              <p:pRg st="0" end="0"/>
                                            </p:txEl>
                                          </p:spTgt>
                                        </p:tgtEl>
                                      </p:cBhvr>
                                    </p:animEffect>
                                    <p:anim calcmode="lin" valueType="num">
                                      <p:cBhvr>
                                        <p:cTn id="13" dur="1000" fill="hold"/>
                                        <p:tgtEl>
                                          <p:spTgt spid="40">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40">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41"/>
                                        </p:tgtEl>
                                        <p:attrNameLst>
                                          <p:attrName>style.visibility</p:attrName>
                                        </p:attrNameLst>
                                      </p:cBhvr>
                                      <p:to>
                                        <p:strVal val="visible"/>
                                      </p:to>
                                    </p:set>
                                    <p:animEffect transition="in" filter="fade">
                                      <p:cBhvr>
                                        <p:cTn id="19" dur="1000"/>
                                        <p:tgtEl>
                                          <p:spTgt spid="41"/>
                                        </p:tgtEl>
                                      </p:cBhvr>
                                    </p:animEffect>
                                    <p:anim calcmode="lin" valueType="num">
                                      <p:cBhvr>
                                        <p:cTn id="20" dur="1000" fill="hold"/>
                                        <p:tgtEl>
                                          <p:spTgt spid="41"/>
                                        </p:tgtEl>
                                        <p:attrNameLst>
                                          <p:attrName>ppt_x</p:attrName>
                                        </p:attrNameLst>
                                      </p:cBhvr>
                                      <p:tavLst>
                                        <p:tav tm="0">
                                          <p:val>
                                            <p:strVal val="#ppt_x"/>
                                          </p:val>
                                        </p:tav>
                                        <p:tav tm="100000">
                                          <p:val>
                                            <p:strVal val="#ppt_x"/>
                                          </p:val>
                                        </p:tav>
                                      </p:tavLst>
                                    </p:anim>
                                    <p:anim calcmode="lin" valueType="num">
                                      <p:cBhvr>
                                        <p:cTn id="21" dur="1000" fill="hold"/>
                                        <p:tgtEl>
                                          <p:spTgt spid="41"/>
                                        </p:tgtEl>
                                        <p:attrNameLst>
                                          <p:attrName>ppt_y</p:attrName>
                                        </p:attrNameLst>
                                      </p:cBhvr>
                                      <p:tavLst>
                                        <p:tav tm="0">
                                          <p:val>
                                            <p:strVal val="#ppt_y+.1"/>
                                          </p:val>
                                        </p:tav>
                                        <p:tav tm="100000">
                                          <p:val>
                                            <p:strVal val="#ppt_y"/>
                                          </p:val>
                                        </p:tav>
                                      </p:tavLst>
                                    </p:anim>
                                  </p:childTnLst>
                                </p:cTn>
                              </p:par>
                              <p:par>
                                <p:cTn id="22" presetID="42" presetClass="entr" presetSubtype="0" fill="hold" grpId="0" nodeType="withEffect">
                                  <p:stCondLst>
                                    <p:cond delay="0"/>
                                  </p:stCondLst>
                                  <p:childTnLst>
                                    <p:set>
                                      <p:cBhvr>
                                        <p:cTn id="23" dur="1" fill="hold">
                                          <p:stCondLst>
                                            <p:cond delay="0"/>
                                          </p:stCondLst>
                                        </p:cTn>
                                        <p:tgtEl>
                                          <p:spTgt spid="42"/>
                                        </p:tgtEl>
                                        <p:attrNameLst>
                                          <p:attrName>style.visibility</p:attrName>
                                        </p:attrNameLst>
                                      </p:cBhvr>
                                      <p:to>
                                        <p:strVal val="visible"/>
                                      </p:to>
                                    </p:set>
                                    <p:animEffect transition="in" filter="fade">
                                      <p:cBhvr>
                                        <p:cTn id="24" dur="1000"/>
                                        <p:tgtEl>
                                          <p:spTgt spid="42"/>
                                        </p:tgtEl>
                                      </p:cBhvr>
                                    </p:animEffect>
                                    <p:anim calcmode="lin" valueType="num">
                                      <p:cBhvr>
                                        <p:cTn id="25" dur="1000" fill="hold"/>
                                        <p:tgtEl>
                                          <p:spTgt spid="42"/>
                                        </p:tgtEl>
                                        <p:attrNameLst>
                                          <p:attrName>ppt_x</p:attrName>
                                        </p:attrNameLst>
                                      </p:cBhvr>
                                      <p:tavLst>
                                        <p:tav tm="0">
                                          <p:val>
                                            <p:strVal val="#ppt_x"/>
                                          </p:val>
                                        </p:tav>
                                        <p:tav tm="100000">
                                          <p:val>
                                            <p:strVal val="#ppt_x"/>
                                          </p:val>
                                        </p:tav>
                                      </p:tavLst>
                                    </p:anim>
                                    <p:anim calcmode="lin" valueType="num">
                                      <p:cBhvr>
                                        <p:cTn id="26" dur="1000" fill="hold"/>
                                        <p:tgtEl>
                                          <p:spTgt spid="42"/>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grpId="0" nodeType="clickEffect">
                                  <p:stCondLst>
                                    <p:cond delay="0"/>
                                  </p:stCondLst>
                                  <p:childTnLst>
                                    <p:set>
                                      <p:cBhvr>
                                        <p:cTn id="30" dur="1" fill="hold">
                                          <p:stCondLst>
                                            <p:cond delay="0"/>
                                          </p:stCondLst>
                                        </p:cTn>
                                        <p:tgtEl>
                                          <p:spTgt spid="49"/>
                                        </p:tgtEl>
                                        <p:attrNameLst>
                                          <p:attrName>style.visibility</p:attrName>
                                        </p:attrNameLst>
                                      </p:cBhvr>
                                      <p:to>
                                        <p:strVal val="visible"/>
                                      </p:to>
                                    </p:set>
                                    <p:animEffect transition="in" filter="fade">
                                      <p:cBhvr>
                                        <p:cTn id="31" dur="1000"/>
                                        <p:tgtEl>
                                          <p:spTgt spid="49"/>
                                        </p:tgtEl>
                                      </p:cBhvr>
                                    </p:animEffect>
                                    <p:anim calcmode="lin" valueType="num">
                                      <p:cBhvr>
                                        <p:cTn id="32" dur="1000" fill="hold"/>
                                        <p:tgtEl>
                                          <p:spTgt spid="49"/>
                                        </p:tgtEl>
                                        <p:attrNameLst>
                                          <p:attrName>ppt_x</p:attrName>
                                        </p:attrNameLst>
                                      </p:cBhvr>
                                      <p:tavLst>
                                        <p:tav tm="0">
                                          <p:val>
                                            <p:strVal val="#ppt_x"/>
                                          </p:val>
                                        </p:tav>
                                        <p:tav tm="100000">
                                          <p:val>
                                            <p:strVal val="#ppt_x"/>
                                          </p:val>
                                        </p:tav>
                                      </p:tavLst>
                                    </p:anim>
                                    <p:anim calcmode="lin" valueType="num">
                                      <p:cBhvr>
                                        <p:cTn id="33" dur="1000" fill="hold"/>
                                        <p:tgtEl>
                                          <p:spTgt spid="49"/>
                                        </p:tgtEl>
                                        <p:attrNameLst>
                                          <p:attrName>ppt_y</p:attrName>
                                        </p:attrNameLst>
                                      </p:cBhvr>
                                      <p:tavLst>
                                        <p:tav tm="0">
                                          <p:val>
                                            <p:strVal val="#ppt_y+.1"/>
                                          </p:val>
                                        </p:tav>
                                        <p:tav tm="100000">
                                          <p:val>
                                            <p:strVal val="#ppt_y"/>
                                          </p:val>
                                        </p:tav>
                                      </p:tavLst>
                                    </p:anim>
                                  </p:childTnLst>
                                </p:cTn>
                              </p:par>
                              <p:par>
                                <p:cTn id="34" presetID="42" presetClass="entr" presetSubtype="0" fill="hold" grpId="0" nodeType="withEffect">
                                  <p:stCondLst>
                                    <p:cond delay="0"/>
                                  </p:stCondLst>
                                  <p:childTnLst>
                                    <p:set>
                                      <p:cBhvr>
                                        <p:cTn id="35" dur="1" fill="hold">
                                          <p:stCondLst>
                                            <p:cond delay="0"/>
                                          </p:stCondLst>
                                        </p:cTn>
                                        <p:tgtEl>
                                          <p:spTgt spid="52"/>
                                        </p:tgtEl>
                                        <p:attrNameLst>
                                          <p:attrName>style.visibility</p:attrName>
                                        </p:attrNameLst>
                                      </p:cBhvr>
                                      <p:to>
                                        <p:strVal val="visible"/>
                                      </p:to>
                                    </p:set>
                                    <p:animEffect transition="in" filter="fade">
                                      <p:cBhvr>
                                        <p:cTn id="36" dur="1000"/>
                                        <p:tgtEl>
                                          <p:spTgt spid="52"/>
                                        </p:tgtEl>
                                      </p:cBhvr>
                                    </p:animEffect>
                                    <p:anim calcmode="lin" valueType="num">
                                      <p:cBhvr>
                                        <p:cTn id="37" dur="1000" fill="hold"/>
                                        <p:tgtEl>
                                          <p:spTgt spid="52"/>
                                        </p:tgtEl>
                                        <p:attrNameLst>
                                          <p:attrName>ppt_x</p:attrName>
                                        </p:attrNameLst>
                                      </p:cBhvr>
                                      <p:tavLst>
                                        <p:tav tm="0">
                                          <p:val>
                                            <p:strVal val="#ppt_x"/>
                                          </p:val>
                                        </p:tav>
                                        <p:tav tm="100000">
                                          <p:val>
                                            <p:strVal val="#ppt_x"/>
                                          </p:val>
                                        </p:tav>
                                      </p:tavLst>
                                    </p:anim>
                                    <p:anim calcmode="lin" valueType="num">
                                      <p:cBhvr>
                                        <p:cTn id="38" dur="1000" fill="hold"/>
                                        <p:tgtEl>
                                          <p:spTgt spid="52"/>
                                        </p:tgtEl>
                                        <p:attrNameLst>
                                          <p:attrName>ppt_y</p:attrName>
                                        </p:attrNameLst>
                                      </p:cBhvr>
                                      <p:tavLst>
                                        <p:tav tm="0">
                                          <p:val>
                                            <p:strVal val="#ppt_y+.1"/>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42" presetClass="entr" presetSubtype="0" fill="hold" grpId="0" nodeType="clickEffect">
                                  <p:stCondLst>
                                    <p:cond delay="0"/>
                                  </p:stCondLst>
                                  <p:childTnLst>
                                    <p:set>
                                      <p:cBhvr>
                                        <p:cTn id="42" dur="1" fill="hold">
                                          <p:stCondLst>
                                            <p:cond delay="0"/>
                                          </p:stCondLst>
                                        </p:cTn>
                                        <p:tgtEl>
                                          <p:spTgt spid="43"/>
                                        </p:tgtEl>
                                        <p:attrNameLst>
                                          <p:attrName>style.visibility</p:attrName>
                                        </p:attrNameLst>
                                      </p:cBhvr>
                                      <p:to>
                                        <p:strVal val="visible"/>
                                      </p:to>
                                    </p:set>
                                    <p:animEffect transition="in" filter="fade">
                                      <p:cBhvr>
                                        <p:cTn id="43" dur="1000"/>
                                        <p:tgtEl>
                                          <p:spTgt spid="43"/>
                                        </p:tgtEl>
                                      </p:cBhvr>
                                    </p:animEffect>
                                    <p:anim calcmode="lin" valueType="num">
                                      <p:cBhvr>
                                        <p:cTn id="44" dur="1000" fill="hold"/>
                                        <p:tgtEl>
                                          <p:spTgt spid="43"/>
                                        </p:tgtEl>
                                        <p:attrNameLst>
                                          <p:attrName>ppt_x</p:attrName>
                                        </p:attrNameLst>
                                      </p:cBhvr>
                                      <p:tavLst>
                                        <p:tav tm="0">
                                          <p:val>
                                            <p:strVal val="#ppt_x"/>
                                          </p:val>
                                        </p:tav>
                                        <p:tav tm="100000">
                                          <p:val>
                                            <p:strVal val="#ppt_x"/>
                                          </p:val>
                                        </p:tav>
                                      </p:tavLst>
                                    </p:anim>
                                    <p:anim calcmode="lin" valueType="num">
                                      <p:cBhvr>
                                        <p:cTn id="45" dur="1000" fill="hold"/>
                                        <p:tgtEl>
                                          <p:spTgt spid="43"/>
                                        </p:tgtEl>
                                        <p:attrNameLst>
                                          <p:attrName>ppt_y</p:attrName>
                                        </p:attrNameLst>
                                      </p:cBhvr>
                                      <p:tavLst>
                                        <p:tav tm="0">
                                          <p:val>
                                            <p:strVal val="#ppt_y+.1"/>
                                          </p:val>
                                        </p:tav>
                                        <p:tav tm="100000">
                                          <p:val>
                                            <p:strVal val="#ppt_y"/>
                                          </p:val>
                                        </p:tav>
                                      </p:tavLst>
                                    </p:anim>
                                  </p:childTnLst>
                                </p:cTn>
                              </p:par>
                              <p:par>
                                <p:cTn id="46" presetID="42" presetClass="entr" presetSubtype="0" fill="hold" grpId="0" nodeType="withEffect">
                                  <p:stCondLst>
                                    <p:cond delay="0"/>
                                  </p:stCondLst>
                                  <p:childTnLst>
                                    <p:set>
                                      <p:cBhvr>
                                        <p:cTn id="47" dur="1" fill="hold">
                                          <p:stCondLst>
                                            <p:cond delay="0"/>
                                          </p:stCondLst>
                                        </p:cTn>
                                        <p:tgtEl>
                                          <p:spTgt spid="47"/>
                                        </p:tgtEl>
                                        <p:attrNameLst>
                                          <p:attrName>style.visibility</p:attrName>
                                        </p:attrNameLst>
                                      </p:cBhvr>
                                      <p:to>
                                        <p:strVal val="visible"/>
                                      </p:to>
                                    </p:set>
                                    <p:animEffect transition="in" filter="fade">
                                      <p:cBhvr>
                                        <p:cTn id="48" dur="1000"/>
                                        <p:tgtEl>
                                          <p:spTgt spid="47"/>
                                        </p:tgtEl>
                                      </p:cBhvr>
                                    </p:animEffect>
                                    <p:anim calcmode="lin" valueType="num">
                                      <p:cBhvr>
                                        <p:cTn id="49" dur="1000" fill="hold"/>
                                        <p:tgtEl>
                                          <p:spTgt spid="47"/>
                                        </p:tgtEl>
                                        <p:attrNameLst>
                                          <p:attrName>ppt_x</p:attrName>
                                        </p:attrNameLst>
                                      </p:cBhvr>
                                      <p:tavLst>
                                        <p:tav tm="0">
                                          <p:val>
                                            <p:strVal val="#ppt_x"/>
                                          </p:val>
                                        </p:tav>
                                        <p:tav tm="100000">
                                          <p:val>
                                            <p:strVal val="#ppt_x"/>
                                          </p:val>
                                        </p:tav>
                                      </p:tavLst>
                                    </p:anim>
                                    <p:anim calcmode="lin" valueType="num">
                                      <p:cBhvr>
                                        <p:cTn id="50" dur="1000" fill="hold"/>
                                        <p:tgtEl>
                                          <p:spTgt spid="47"/>
                                        </p:tgtEl>
                                        <p:attrNameLst>
                                          <p:attrName>ppt_y</p:attrName>
                                        </p:attrNameLst>
                                      </p:cBhvr>
                                      <p:tavLst>
                                        <p:tav tm="0">
                                          <p:val>
                                            <p:strVal val="#ppt_y+.1"/>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2" presetClass="entr" presetSubtype="8" fill="hold" grpId="0" nodeType="clickEffect">
                                  <p:stCondLst>
                                    <p:cond delay="0"/>
                                  </p:stCondLst>
                                  <p:childTnLst>
                                    <p:set>
                                      <p:cBhvr>
                                        <p:cTn id="54" dur="1" fill="hold">
                                          <p:stCondLst>
                                            <p:cond delay="0"/>
                                          </p:stCondLst>
                                        </p:cTn>
                                        <p:tgtEl>
                                          <p:spTgt spid="73"/>
                                        </p:tgtEl>
                                        <p:attrNameLst>
                                          <p:attrName>style.visibility</p:attrName>
                                        </p:attrNameLst>
                                      </p:cBhvr>
                                      <p:to>
                                        <p:strVal val="visible"/>
                                      </p:to>
                                    </p:set>
                                    <p:animEffect transition="in" filter="wipe(left)">
                                      <p:cBhvr>
                                        <p:cTn id="55" dur="500"/>
                                        <p:tgtEl>
                                          <p:spTgt spid="73"/>
                                        </p:tgtEl>
                                      </p:cBhvr>
                                    </p:animEffect>
                                  </p:childTnLst>
                                </p:cTn>
                              </p:par>
                              <p:par>
                                <p:cTn id="56" presetID="22" presetClass="entr" presetSubtype="8" fill="hold" nodeType="withEffect">
                                  <p:stCondLst>
                                    <p:cond delay="0"/>
                                  </p:stCondLst>
                                  <p:childTnLst>
                                    <p:set>
                                      <p:cBhvr>
                                        <p:cTn id="57" dur="1" fill="hold">
                                          <p:stCondLst>
                                            <p:cond delay="0"/>
                                          </p:stCondLst>
                                        </p:cTn>
                                        <p:tgtEl>
                                          <p:spTgt spid="86"/>
                                        </p:tgtEl>
                                        <p:attrNameLst>
                                          <p:attrName>style.visibility</p:attrName>
                                        </p:attrNameLst>
                                      </p:cBhvr>
                                      <p:to>
                                        <p:strVal val="visible"/>
                                      </p:to>
                                    </p:set>
                                    <p:animEffect transition="in" filter="wipe(left)">
                                      <p:cBhvr>
                                        <p:cTn id="58" dur="500"/>
                                        <p:tgtEl>
                                          <p:spTgt spid="86"/>
                                        </p:tgtEl>
                                      </p:cBhvr>
                                    </p:animEffect>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grpId="0" nodeType="clickEffect">
                                  <p:stCondLst>
                                    <p:cond delay="0"/>
                                  </p:stCondLst>
                                  <p:childTnLst>
                                    <p:set>
                                      <p:cBhvr>
                                        <p:cTn id="62" dur="1" fill="hold">
                                          <p:stCondLst>
                                            <p:cond delay="0"/>
                                          </p:stCondLst>
                                        </p:cTn>
                                        <p:tgtEl>
                                          <p:spTgt spid="77"/>
                                        </p:tgtEl>
                                        <p:attrNameLst>
                                          <p:attrName>style.visibility</p:attrName>
                                        </p:attrNameLst>
                                      </p:cBhvr>
                                      <p:to>
                                        <p:strVal val="visible"/>
                                      </p:to>
                                    </p:set>
                                    <p:animEffect transition="in" filter="fade">
                                      <p:cBhvr>
                                        <p:cTn id="63" dur="1000"/>
                                        <p:tgtEl>
                                          <p:spTgt spid="77"/>
                                        </p:tgtEl>
                                      </p:cBhvr>
                                    </p:animEffect>
                                    <p:anim calcmode="lin" valueType="num">
                                      <p:cBhvr>
                                        <p:cTn id="64" dur="1000" fill="hold"/>
                                        <p:tgtEl>
                                          <p:spTgt spid="77"/>
                                        </p:tgtEl>
                                        <p:attrNameLst>
                                          <p:attrName>ppt_x</p:attrName>
                                        </p:attrNameLst>
                                      </p:cBhvr>
                                      <p:tavLst>
                                        <p:tav tm="0">
                                          <p:val>
                                            <p:strVal val="#ppt_x"/>
                                          </p:val>
                                        </p:tav>
                                        <p:tav tm="100000">
                                          <p:val>
                                            <p:strVal val="#ppt_x"/>
                                          </p:val>
                                        </p:tav>
                                      </p:tavLst>
                                    </p:anim>
                                    <p:anim calcmode="lin" valueType="num">
                                      <p:cBhvr>
                                        <p:cTn id="65" dur="1000" fill="hold"/>
                                        <p:tgtEl>
                                          <p:spTgt spid="77"/>
                                        </p:tgtEl>
                                        <p:attrNameLst>
                                          <p:attrName>ppt_y</p:attrName>
                                        </p:attrNameLst>
                                      </p:cBhvr>
                                      <p:tavLst>
                                        <p:tav tm="0">
                                          <p:val>
                                            <p:strVal val="#ppt_y+.1"/>
                                          </p:val>
                                        </p:tav>
                                        <p:tav tm="100000">
                                          <p:val>
                                            <p:strVal val="#ppt_y"/>
                                          </p:val>
                                        </p:tav>
                                      </p:tavLst>
                                    </p:anim>
                                  </p:childTnLst>
                                </p:cTn>
                              </p:par>
                              <p:par>
                                <p:cTn id="66" presetID="42" presetClass="entr" presetSubtype="0" fill="hold" grpId="0" nodeType="withEffect">
                                  <p:stCondLst>
                                    <p:cond delay="0"/>
                                  </p:stCondLst>
                                  <p:childTnLst>
                                    <p:set>
                                      <p:cBhvr>
                                        <p:cTn id="67" dur="1" fill="hold">
                                          <p:stCondLst>
                                            <p:cond delay="0"/>
                                          </p:stCondLst>
                                        </p:cTn>
                                        <p:tgtEl>
                                          <p:spTgt spid="78"/>
                                        </p:tgtEl>
                                        <p:attrNameLst>
                                          <p:attrName>style.visibility</p:attrName>
                                        </p:attrNameLst>
                                      </p:cBhvr>
                                      <p:to>
                                        <p:strVal val="visible"/>
                                      </p:to>
                                    </p:set>
                                    <p:animEffect transition="in" filter="fade">
                                      <p:cBhvr>
                                        <p:cTn id="68" dur="1000"/>
                                        <p:tgtEl>
                                          <p:spTgt spid="78"/>
                                        </p:tgtEl>
                                      </p:cBhvr>
                                    </p:animEffect>
                                    <p:anim calcmode="lin" valueType="num">
                                      <p:cBhvr>
                                        <p:cTn id="69" dur="1000" fill="hold"/>
                                        <p:tgtEl>
                                          <p:spTgt spid="78"/>
                                        </p:tgtEl>
                                        <p:attrNameLst>
                                          <p:attrName>ppt_x</p:attrName>
                                        </p:attrNameLst>
                                      </p:cBhvr>
                                      <p:tavLst>
                                        <p:tav tm="0">
                                          <p:val>
                                            <p:strVal val="#ppt_x"/>
                                          </p:val>
                                        </p:tav>
                                        <p:tav tm="100000">
                                          <p:val>
                                            <p:strVal val="#ppt_x"/>
                                          </p:val>
                                        </p:tav>
                                      </p:tavLst>
                                    </p:anim>
                                    <p:anim calcmode="lin" valueType="num">
                                      <p:cBhvr>
                                        <p:cTn id="70" dur="1000" fill="hold"/>
                                        <p:tgtEl>
                                          <p:spTgt spid="78"/>
                                        </p:tgtEl>
                                        <p:attrNameLst>
                                          <p:attrName>ppt_y</p:attrName>
                                        </p:attrNameLst>
                                      </p:cBhvr>
                                      <p:tavLst>
                                        <p:tav tm="0">
                                          <p:val>
                                            <p:strVal val="#ppt_y+.1"/>
                                          </p:val>
                                        </p:tav>
                                        <p:tav tm="100000">
                                          <p:val>
                                            <p:strVal val="#ppt_y"/>
                                          </p:val>
                                        </p:tav>
                                      </p:tavLst>
                                    </p:anim>
                                  </p:childTnLst>
                                </p:cTn>
                              </p:par>
                              <p:par>
                                <p:cTn id="71" presetID="42" presetClass="entr" presetSubtype="0" fill="hold" grpId="0" nodeType="withEffect">
                                  <p:stCondLst>
                                    <p:cond delay="0"/>
                                  </p:stCondLst>
                                  <p:childTnLst>
                                    <p:set>
                                      <p:cBhvr>
                                        <p:cTn id="72" dur="1" fill="hold">
                                          <p:stCondLst>
                                            <p:cond delay="0"/>
                                          </p:stCondLst>
                                        </p:cTn>
                                        <p:tgtEl>
                                          <p:spTgt spid="99"/>
                                        </p:tgtEl>
                                        <p:attrNameLst>
                                          <p:attrName>style.visibility</p:attrName>
                                        </p:attrNameLst>
                                      </p:cBhvr>
                                      <p:to>
                                        <p:strVal val="visible"/>
                                      </p:to>
                                    </p:set>
                                    <p:animEffect transition="in" filter="fade">
                                      <p:cBhvr>
                                        <p:cTn id="73" dur="1000"/>
                                        <p:tgtEl>
                                          <p:spTgt spid="99"/>
                                        </p:tgtEl>
                                      </p:cBhvr>
                                    </p:animEffect>
                                    <p:anim calcmode="lin" valueType="num">
                                      <p:cBhvr>
                                        <p:cTn id="74" dur="1000" fill="hold"/>
                                        <p:tgtEl>
                                          <p:spTgt spid="99"/>
                                        </p:tgtEl>
                                        <p:attrNameLst>
                                          <p:attrName>ppt_x</p:attrName>
                                        </p:attrNameLst>
                                      </p:cBhvr>
                                      <p:tavLst>
                                        <p:tav tm="0">
                                          <p:val>
                                            <p:strVal val="#ppt_x"/>
                                          </p:val>
                                        </p:tav>
                                        <p:tav tm="100000">
                                          <p:val>
                                            <p:strVal val="#ppt_x"/>
                                          </p:val>
                                        </p:tav>
                                      </p:tavLst>
                                    </p:anim>
                                    <p:anim calcmode="lin" valueType="num">
                                      <p:cBhvr>
                                        <p:cTn id="75" dur="1000" fill="hold"/>
                                        <p:tgtEl>
                                          <p:spTgt spid="99"/>
                                        </p:tgtEl>
                                        <p:attrNameLst>
                                          <p:attrName>ppt_y</p:attrName>
                                        </p:attrNameLst>
                                      </p:cBhvr>
                                      <p:tavLst>
                                        <p:tav tm="0">
                                          <p:val>
                                            <p:strVal val="#ppt_y+.1"/>
                                          </p:val>
                                        </p:tav>
                                        <p:tav tm="100000">
                                          <p:val>
                                            <p:strVal val="#ppt_y"/>
                                          </p:val>
                                        </p:tav>
                                      </p:tavLst>
                                    </p:anim>
                                  </p:childTnLst>
                                </p:cTn>
                              </p:par>
                              <p:par>
                                <p:cTn id="76" presetID="42" presetClass="entr" presetSubtype="0" fill="hold" grpId="0" nodeType="withEffect">
                                  <p:stCondLst>
                                    <p:cond delay="0"/>
                                  </p:stCondLst>
                                  <p:childTnLst>
                                    <p:set>
                                      <p:cBhvr>
                                        <p:cTn id="77" dur="1" fill="hold">
                                          <p:stCondLst>
                                            <p:cond delay="0"/>
                                          </p:stCondLst>
                                        </p:cTn>
                                        <p:tgtEl>
                                          <p:spTgt spid="81"/>
                                        </p:tgtEl>
                                        <p:attrNameLst>
                                          <p:attrName>style.visibility</p:attrName>
                                        </p:attrNameLst>
                                      </p:cBhvr>
                                      <p:to>
                                        <p:strVal val="visible"/>
                                      </p:to>
                                    </p:set>
                                    <p:animEffect transition="in" filter="fade">
                                      <p:cBhvr>
                                        <p:cTn id="78" dur="1000"/>
                                        <p:tgtEl>
                                          <p:spTgt spid="81"/>
                                        </p:tgtEl>
                                      </p:cBhvr>
                                    </p:animEffect>
                                    <p:anim calcmode="lin" valueType="num">
                                      <p:cBhvr>
                                        <p:cTn id="79" dur="1000" fill="hold"/>
                                        <p:tgtEl>
                                          <p:spTgt spid="81"/>
                                        </p:tgtEl>
                                        <p:attrNameLst>
                                          <p:attrName>ppt_x</p:attrName>
                                        </p:attrNameLst>
                                      </p:cBhvr>
                                      <p:tavLst>
                                        <p:tav tm="0">
                                          <p:val>
                                            <p:strVal val="#ppt_x"/>
                                          </p:val>
                                        </p:tav>
                                        <p:tav tm="100000">
                                          <p:val>
                                            <p:strVal val="#ppt_x"/>
                                          </p:val>
                                        </p:tav>
                                      </p:tavLst>
                                    </p:anim>
                                    <p:anim calcmode="lin" valueType="num">
                                      <p:cBhvr>
                                        <p:cTn id="80" dur="1000" fill="hold"/>
                                        <p:tgtEl>
                                          <p:spTgt spid="81"/>
                                        </p:tgtEl>
                                        <p:attrNameLst>
                                          <p:attrName>ppt_y</p:attrName>
                                        </p:attrNameLst>
                                      </p:cBhvr>
                                      <p:tavLst>
                                        <p:tav tm="0">
                                          <p:val>
                                            <p:strVal val="#ppt_y+.1"/>
                                          </p:val>
                                        </p:tav>
                                        <p:tav tm="100000">
                                          <p:val>
                                            <p:strVal val="#ppt_y"/>
                                          </p:val>
                                        </p:tav>
                                      </p:tavLst>
                                    </p:anim>
                                  </p:childTnLst>
                                </p:cTn>
                              </p:par>
                              <p:par>
                                <p:cTn id="81" presetID="42" presetClass="entr" presetSubtype="0" fill="hold" grpId="0" nodeType="withEffect">
                                  <p:stCondLst>
                                    <p:cond delay="0"/>
                                  </p:stCondLst>
                                  <p:childTnLst>
                                    <p:set>
                                      <p:cBhvr>
                                        <p:cTn id="82" dur="1" fill="hold">
                                          <p:stCondLst>
                                            <p:cond delay="0"/>
                                          </p:stCondLst>
                                        </p:cTn>
                                        <p:tgtEl>
                                          <p:spTgt spid="80"/>
                                        </p:tgtEl>
                                        <p:attrNameLst>
                                          <p:attrName>style.visibility</p:attrName>
                                        </p:attrNameLst>
                                      </p:cBhvr>
                                      <p:to>
                                        <p:strVal val="visible"/>
                                      </p:to>
                                    </p:set>
                                    <p:animEffect transition="in" filter="fade">
                                      <p:cBhvr>
                                        <p:cTn id="83" dur="1000"/>
                                        <p:tgtEl>
                                          <p:spTgt spid="80"/>
                                        </p:tgtEl>
                                      </p:cBhvr>
                                    </p:animEffect>
                                    <p:anim calcmode="lin" valueType="num">
                                      <p:cBhvr>
                                        <p:cTn id="84" dur="1000" fill="hold"/>
                                        <p:tgtEl>
                                          <p:spTgt spid="80"/>
                                        </p:tgtEl>
                                        <p:attrNameLst>
                                          <p:attrName>ppt_x</p:attrName>
                                        </p:attrNameLst>
                                      </p:cBhvr>
                                      <p:tavLst>
                                        <p:tav tm="0">
                                          <p:val>
                                            <p:strVal val="#ppt_x"/>
                                          </p:val>
                                        </p:tav>
                                        <p:tav tm="100000">
                                          <p:val>
                                            <p:strVal val="#ppt_x"/>
                                          </p:val>
                                        </p:tav>
                                      </p:tavLst>
                                    </p:anim>
                                    <p:anim calcmode="lin" valueType="num">
                                      <p:cBhvr>
                                        <p:cTn id="85" dur="1000" fill="hold"/>
                                        <p:tgtEl>
                                          <p:spTgt spid="80"/>
                                        </p:tgtEl>
                                        <p:attrNameLst>
                                          <p:attrName>ppt_y</p:attrName>
                                        </p:attrNameLst>
                                      </p:cBhvr>
                                      <p:tavLst>
                                        <p:tav tm="0">
                                          <p:val>
                                            <p:strVal val="#ppt_y+.1"/>
                                          </p:val>
                                        </p:tav>
                                        <p:tav tm="100000">
                                          <p:val>
                                            <p:strVal val="#ppt_y"/>
                                          </p:val>
                                        </p:tav>
                                      </p:tavLst>
                                    </p:anim>
                                  </p:childTnLst>
                                </p:cTn>
                              </p:par>
                              <p:par>
                                <p:cTn id="86" presetID="42" presetClass="entr" presetSubtype="0" fill="hold" grpId="0" nodeType="withEffect">
                                  <p:stCondLst>
                                    <p:cond delay="0"/>
                                  </p:stCondLst>
                                  <p:childTnLst>
                                    <p:set>
                                      <p:cBhvr>
                                        <p:cTn id="87" dur="1" fill="hold">
                                          <p:stCondLst>
                                            <p:cond delay="0"/>
                                          </p:stCondLst>
                                        </p:cTn>
                                        <p:tgtEl>
                                          <p:spTgt spid="100"/>
                                        </p:tgtEl>
                                        <p:attrNameLst>
                                          <p:attrName>style.visibility</p:attrName>
                                        </p:attrNameLst>
                                      </p:cBhvr>
                                      <p:to>
                                        <p:strVal val="visible"/>
                                      </p:to>
                                    </p:set>
                                    <p:animEffect transition="in" filter="fade">
                                      <p:cBhvr>
                                        <p:cTn id="88" dur="1000"/>
                                        <p:tgtEl>
                                          <p:spTgt spid="100"/>
                                        </p:tgtEl>
                                      </p:cBhvr>
                                    </p:animEffect>
                                    <p:anim calcmode="lin" valueType="num">
                                      <p:cBhvr>
                                        <p:cTn id="89" dur="1000" fill="hold"/>
                                        <p:tgtEl>
                                          <p:spTgt spid="100"/>
                                        </p:tgtEl>
                                        <p:attrNameLst>
                                          <p:attrName>ppt_x</p:attrName>
                                        </p:attrNameLst>
                                      </p:cBhvr>
                                      <p:tavLst>
                                        <p:tav tm="0">
                                          <p:val>
                                            <p:strVal val="#ppt_x"/>
                                          </p:val>
                                        </p:tav>
                                        <p:tav tm="100000">
                                          <p:val>
                                            <p:strVal val="#ppt_x"/>
                                          </p:val>
                                        </p:tav>
                                      </p:tavLst>
                                    </p:anim>
                                    <p:anim calcmode="lin" valueType="num">
                                      <p:cBhvr>
                                        <p:cTn id="90" dur="1000" fill="hold"/>
                                        <p:tgtEl>
                                          <p:spTgt spid="100"/>
                                        </p:tgtEl>
                                        <p:attrNameLst>
                                          <p:attrName>ppt_y</p:attrName>
                                        </p:attrNameLst>
                                      </p:cBhvr>
                                      <p:tavLst>
                                        <p:tav tm="0">
                                          <p:val>
                                            <p:strVal val="#ppt_y+.1"/>
                                          </p:val>
                                        </p:tav>
                                        <p:tav tm="100000">
                                          <p:val>
                                            <p:strVal val="#ppt_y"/>
                                          </p:val>
                                        </p:tav>
                                      </p:tavLst>
                                    </p:anim>
                                  </p:childTnLst>
                                </p:cTn>
                              </p:par>
                            </p:childTnLst>
                          </p:cTn>
                        </p:par>
                      </p:childTnLst>
                    </p:cTn>
                  </p:par>
                  <p:par>
                    <p:cTn id="91" fill="hold">
                      <p:stCondLst>
                        <p:cond delay="indefinite"/>
                      </p:stCondLst>
                      <p:childTnLst>
                        <p:par>
                          <p:cTn id="92" fill="hold">
                            <p:stCondLst>
                              <p:cond delay="0"/>
                            </p:stCondLst>
                            <p:childTnLst>
                              <p:par>
                                <p:cTn id="93" presetID="22" presetClass="entr" presetSubtype="8" fill="hold" nodeType="clickEffect">
                                  <p:stCondLst>
                                    <p:cond delay="0"/>
                                  </p:stCondLst>
                                  <p:childTnLst>
                                    <p:set>
                                      <p:cBhvr>
                                        <p:cTn id="94" dur="1" fill="hold">
                                          <p:stCondLst>
                                            <p:cond delay="0"/>
                                          </p:stCondLst>
                                        </p:cTn>
                                        <p:tgtEl>
                                          <p:spTgt spid="6"/>
                                        </p:tgtEl>
                                        <p:attrNameLst>
                                          <p:attrName>style.visibility</p:attrName>
                                        </p:attrNameLst>
                                      </p:cBhvr>
                                      <p:to>
                                        <p:strVal val="visible"/>
                                      </p:to>
                                    </p:set>
                                    <p:animEffect transition="in" filter="wipe(left)">
                                      <p:cBhvr>
                                        <p:cTn id="95" dur="500"/>
                                        <p:tgtEl>
                                          <p:spTgt spid="6"/>
                                        </p:tgtEl>
                                      </p:cBhvr>
                                    </p:animEffect>
                                  </p:childTnLst>
                                </p:cTn>
                              </p:par>
                            </p:childTnLst>
                          </p:cTn>
                        </p:par>
                        <p:par>
                          <p:cTn id="96" fill="hold">
                            <p:stCondLst>
                              <p:cond delay="500"/>
                            </p:stCondLst>
                            <p:childTnLst>
                              <p:par>
                                <p:cTn id="97" presetID="22" presetClass="entr" presetSubtype="8" fill="hold" nodeType="afterEffect">
                                  <p:stCondLst>
                                    <p:cond delay="0"/>
                                  </p:stCondLst>
                                  <p:childTnLst>
                                    <p:set>
                                      <p:cBhvr>
                                        <p:cTn id="98" dur="1" fill="hold">
                                          <p:stCondLst>
                                            <p:cond delay="0"/>
                                          </p:stCondLst>
                                        </p:cTn>
                                        <p:tgtEl>
                                          <p:spTgt spid="5"/>
                                        </p:tgtEl>
                                        <p:attrNameLst>
                                          <p:attrName>style.visibility</p:attrName>
                                        </p:attrNameLst>
                                      </p:cBhvr>
                                      <p:to>
                                        <p:strVal val="visible"/>
                                      </p:to>
                                    </p:set>
                                    <p:animEffect transition="in" filter="wipe(left)">
                                      <p:cBhvr>
                                        <p:cTn id="99" dur="500"/>
                                        <p:tgtEl>
                                          <p:spTgt spid="5"/>
                                        </p:tgtEl>
                                      </p:cBhvr>
                                    </p:animEffect>
                                  </p:childTnLst>
                                </p:cTn>
                              </p:par>
                            </p:childTnLst>
                          </p:cTn>
                        </p:par>
                      </p:childTnLst>
                    </p:cTn>
                  </p:par>
                  <p:par>
                    <p:cTn id="100" fill="hold">
                      <p:stCondLst>
                        <p:cond delay="indefinite"/>
                      </p:stCondLst>
                      <p:childTnLst>
                        <p:par>
                          <p:cTn id="101" fill="hold">
                            <p:stCondLst>
                              <p:cond delay="0"/>
                            </p:stCondLst>
                            <p:childTnLst>
                              <p:par>
                                <p:cTn id="102" presetID="10" presetClass="entr" presetSubtype="0" fill="hold" grpId="0" nodeType="clickEffect">
                                  <p:stCondLst>
                                    <p:cond delay="0"/>
                                  </p:stCondLst>
                                  <p:childTnLst>
                                    <p:set>
                                      <p:cBhvr>
                                        <p:cTn id="103" dur="1" fill="hold">
                                          <p:stCondLst>
                                            <p:cond delay="0"/>
                                          </p:stCondLst>
                                        </p:cTn>
                                        <p:tgtEl>
                                          <p:spTgt spid="74"/>
                                        </p:tgtEl>
                                        <p:attrNameLst>
                                          <p:attrName>style.visibility</p:attrName>
                                        </p:attrNameLst>
                                      </p:cBhvr>
                                      <p:to>
                                        <p:strVal val="visible"/>
                                      </p:to>
                                    </p:set>
                                    <p:animEffect transition="in" filter="fade">
                                      <p:cBhvr>
                                        <p:cTn id="104" dur="500"/>
                                        <p:tgtEl>
                                          <p:spTgt spid="74"/>
                                        </p:tgtEl>
                                      </p:cBhvr>
                                    </p:animEffect>
                                  </p:childTnLst>
                                </p:cTn>
                              </p:par>
                            </p:childTnLst>
                          </p:cTn>
                        </p:par>
                      </p:childTnLst>
                    </p:cTn>
                  </p:par>
                  <p:par>
                    <p:cTn id="105" fill="hold">
                      <p:stCondLst>
                        <p:cond delay="indefinite"/>
                      </p:stCondLst>
                      <p:childTnLst>
                        <p:par>
                          <p:cTn id="106" fill="hold">
                            <p:stCondLst>
                              <p:cond delay="0"/>
                            </p:stCondLst>
                            <p:childTnLst>
                              <p:par>
                                <p:cTn id="107" presetID="10" presetClass="entr" presetSubtype="0" fill="hold" nodeType="clickEffect">
                                  <p:stCondLst>
                                    <p:cond delay="0"/>
                                  </p:stCondLst>
                                  <p:childTnLst>
                                    <p:set>
                                      <p:cBhvr>
                                        <p:cTn id="108" dur="1" fill="hold">
                                          <p:stCondLst>
                                            <p:cond delay="0"/>
                                          </p:stCondLst>
                                        </p:cTn>
                                        <p:tgtEl>
                                          <p:spTgt spid="119"/>
                                        </p:tgtEl>
                                        <p:attrNameLst>
                                          <p:attrName>style.visibility</p:attrName>
                                        </p:attrNameLst>
                                      </p:cBhvr>
                                      <p:to>
                                        <p:strVal val="visible"/>
                                      </p:to>
                                    </p:set>
                                    <p:animEffect transition="in" filter="fade">
                                      <p:cBhvr>
                                        <p:cTn id="109" dur="500"/>
                                        <p:tgtEl>
                                          <p:spTgt spid="119"/>
                                        </p:tgtEl>
                                      </p:cBhvr>
                                    </p:animEffect>
                                  </p:childTnLst>
                                </p:cTn>
                              </p:par>
                              <p:par>
                                <p:cTn id="110" presetID="10" presetClass="entr" presetSubtype="0" fill="hold" nodeType="withEffect">
                                  <p:stCondLst>
                                    <p:cond delay="0"/>
                                  </p:stCondLst>
                                  <p:childTnLst>
                                    <p:set>
                                      <p:cBhvr>
                                        <p:cTn id="111" dur="1" fill="hold">
                                          <p:stCondLst>
                                            <p:cond delay="0"/>
                                          </p:stCondLst>
                                        </p:cTn>
                                        <p:tgtEl>
                                          <p:spTgt spid="121"/>
                                        </p:tgtEl>
                                        <p:attrNameLst>
                                          <p:attrName>style.visibility</p:attrName>
                                        </p:attrNameLst>
                                      </p:cBhvr>
                                      <p:to>
                                        <p:strVal val="visible"/>
                                      </p:to>
                                    </p:set>
                                    <p:animEffect transition="in" filter="fade">
                                      <p:cBhvr>
                                        <p:cTn id="112" dur="500"/>
                                        <p:tgtEl>
                                          <p:spTgt spid="121"/>
                                        </p:tgtEl>
                                      </p:cBhvr>
                                    </p:animEffect>
                                  </p:childTnLst>
                                </p:cTn>
                              </p:par>
                              <p:par>
                                <p:cTn id="113" presetID="10" presetClass="entr" presetSubtype="0" fill="hold" nodeType="withEffect">
                                  <p:stCondLst>
                                    <p:cond delay="0"/>
                                  </p:stCondLst>
                                  <p:childTnLst>
                                    <p:set>
                                      <p:cBhvr>
                                        <p:cTn id="114" dur="1" fill="hold">
                                          <p:stCondLst>
                                            <p:cond delay="0"/>
                                          </p:stCondLst>
                                        </p:cTn>
                                        <p:tgtEl>
                                          <p:spTgt spid="124"/>
                                        </p:tgtEl>
                                        <p:attrNameLst>
                                          <p:attrName>style.visibility</p:attrName>
                                        </p:attrNameLst>
                                      </p:cBhvr>
                                      <p:to>
                                        <p:strVal val="visible"/>
                                      </p:to>
                                    </p:set>
                                    <p:animEffect transition="in" filter="fade">
                                      <p:cBhvr>
                                        <p:cTn id="115" dur="500"/>
                                        <p:tgtEl>
                                          <p:spTgt spid="124"/>
                                        </p:tgtEl>
                                      </p:cBhvr>
                                    </p:animEffect>
                                  </p:childTnLst>
                                </p:cTn>
                              </p:par>
                              <p:par>
                                <p:cTn id="116" presetID="10" presetClass="entr" presetSubtype="0" fill="hold" nodeType="withEffect">
                                  <p:stCondLst>
                                    <p:cond delay="0"/>
                                  </p:stCondLst>
                                  <p:childTnLst>
                                    <p:set>
                                      <p:cBhvr>
                                        <p:cTn id="117" dur="1" fill="hold">
                                          <p:stCondLst>
                                            <p:cond delay="0"/>
                                          </p:stCondLst>
                                        </p:cTn>
                                        <p:tgtEl>
                                          <p:spTgt spid="125"/>
                                        </p:tgtEl>
                                        <p:attrNameLst>
                                          <p:attrName>style.visibility</p:attrName>
                                        </p:attrNameLst>
                                      </p:cBhvr>
                                      <p:to>
                                        <p:strVal val="visible"/>
                                      </p:to>
                                    </p:set>
                                    <p:animEffect transition="in" filter="fade">
                                      <p:cBhvr>
                                        <p:cTn id="118" dur="500"/>
                                        <p:tgtEl>
                                          <p:spTgt spid="1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p:bldP spid="40" grpId="0" build="p"/>
      <p:bldP spid="41" grpId="0"/>
      <p:bldP spid="42" grpId="0"/>
      <p:bldP spid="43" grpId="0"/>
      <p:bldP spid="47" grpId="0"/>
      <p:bldP spid="49" grpId="0"/>
      <p:bldP spid="52" grpId="0"/>
      <p:bldP spid="73" grpId="0" animBg="1"/>
      <p:bldP spid="74" grpId="0" animBg="1"/>
      <p:bldP spid="77" grpId="0" animBg="1"/>
      <p:bldP spid="78" grpId="0" animBg="1"/>
      <p:bldP spid="80" grpId="0" animBg="1"/>
      <p:bldP spid="81" grpId="0" animBg="1"/>
      <p:bldP spid="99" grpId="0"/>
      <p:bldP spid="100"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Rounded Corners 9">
            <a:extLst>
              <a:ext uri="{FF2B5EF4-FFF2-40B4-BE49-F238E27FC236}">
                <a16:creationId xmlns:a16="http://schemas.microsoft.com/office/drawing/2014/main" id="{992CA311-0F4B-B150-A55E-BE3615862B67}"/>
              </a:ext>
            </a:extLst>
          </p:cNvPr>
          <p:cNvSpPr/>
          <p:nvPr/>
        </p:nvSpPr>
        <p:spPr>
          <a:xfrm>
            <a:off x="4255833" y="570086"/>
            <a:ext cx="1384320" cy="1457992"/>
          </a:xfrm>
          <a:prstGeom prst="round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39" name="Rectangle: Rounded Corners 38">
            <a:extLst>
              <a:ext uri="{FF2B5EF4-FFF2-40B4-BE49-F238E27FC236}">
                <a16:creationId xmlns:a16="http://schemas.microsoft.com/office/drawing/2014/main" id="{05B2A4EF-7C21-AB5F-DEE3-BF0307ECBACD}"/>
              </a:ext>
            </a:extLst>
          </p:cNvPr>
          <p:cNvSpPr/>
          <p:nvPr/>
        </p:nvSpPr>
        <p:spPr>
          <a:xfrm>
            <a:off x="9302462" y="-574902"/>
            <a:ext cx="2356209" cy="7846542"/>
          </a:xfrm>
          <a:prstGeom prst="roundRect">
            <a:avLst/>
          </a:prstGeom>
          <a:solidFill>
            <a:srgbClr val="0070C0">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Rounded Corners 3">
            <a:extLst>
              <a:ext uri="{FF2B5EF4-FFF2-40B4-BE49-F238E27FC236}">
                <a16:creationId xmlns:a16="http://schemas.microsoft.com/office/drawing/2014/main" id="{077EF6B6-DC0E-633C-4E33-C9801A792C91}"/>
              </a:ext>
            </a:extLst>
          </p:cNvPr>
          <p:cNvSpPr/>
          <p:nvPr/>
        </p:nvSpPr>
        <p:spPr>
          <a:xfrm>
            <a:off x="-960847" y="-988542"/>
            <a:ext cx="5061694" cy="7846542"/>
          </a:xfrm>
          <a:prstGeom prst="roundRect">
            <a:avLst/>
          </a:prstGeom>
          <a:solidFill>
            <a:srgbClr val="0070C0">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Rounded Corners 5">
            <a:extLst>
              <a:ext uri="{FF2B5EF4-FFF2-40B4-BE49-F238E27FC236}">
                <a16:creationId xmlns:a16="http://schemas.microsoft.com/office/drawing/2014/main" id="{6D8E2964-D9A5-4A16-8604-F04921C189EB}"/>
              </a:ext>
            </a:extLst>
          </p:cNvPr>
          <p:cNvSpPr/>
          <p:nvPr/>
        </p:nvSpPr>
        <p:spPr>
          <a:xfrm>
            <a:off x="4297634" y="3040760"/>
            <a:ext cx="776480" cy="776479"/>
          </a:xfrm>
          <a:prstGeom prst="roundRect">
            <a:avLst/>
          </a:prstGeom>
          <a:solidFill>
            <a:schemeClr val="bg1"/>
          </a:solidFill>
          <a:ln w="3810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accent3"/>
                </a:solidFill>
              </a:rPr>
              <a:t>Girl</a:t>
            </a:r>
          </a:p>
        </p:txBody>
      </p:sp>
      <p:sp>
        <p:nvSpPr>
          <p:cNvPr id="44" name="Text Placeholder 15">
            <a:extLst>
              <a:ext uri="{FF2B5EF4-FFF2-40B4-BE49-F238E27FC236}">
                <a16:creationId xmlns:a16="http://schemas.microsoft.com/office/drawing/2014/main" id="{EB706927-F494-428E-B70A-D61DF634B0B0}"/>
              </a:ext>
            </a:extLst>
          </p:cNvPr>
          <p:cNvSpPr>
            <a:spLocks noGrp="1"/>
          </p:cNvSpPr>
          <p:nvPr>
            <p:ph type="body" sz="quarter" idx="10"/>
          </p:nvPr>
        </p:nvSpPr>
        <p:spPr>
          <a:xfrm rot="5400000" flipH="1">
            <a:off x="11183785" y="1549395"/>
            <a:ext cx="1412017" cy="302186"/>
          </a:xfrm>
        </p:spPr>
        <p:txBody>
          <a:bodyPr/>
          <a:lstStyle/>
          <a:p>
            <a:pPr algn="ctr"/>
            <a:r>
              <a:rPr lang="fi-FI" dirty="0"/>
              <a:t>MATH</a:t>
            </a:r>
            <a:endParaRPr lang="en-US" dirty="0"/>
          </a:p>
        </p:txBody>
      </p:sp>
      <p:sp>
        <p:nvSpPr>
          <p:cNvPr id="45" name="Text Placeholder 15">
            <a:extLst>
              <a:ext uri="{FF2B5EF4-FFF2-40B4-BE49-F238E27FC236}">
                <a16:creationId xmlns:a16="http://schemas.microsoft.com/office/drawing/2014/main" id="{65A2F07A-C926-481B-9BD4-CA6DFFCC789C}"/>
              </a:ext>
            </a:extLst>
          </p:cNvPr>
          <p:cNvSpPr txBox="1">
            <a:spLocks/>
          </p:cNvSpPr>
          <p:nvPr/>
        </p:nvSpPr>
        <p:spPr>
          <a:xfrm rot="5400000" flipH="1">
            <a:off x="10983039" y="4660942"/>
            <a:ext cx="1796396" cy="302186"/>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2000" b="1" kern="1200">
                <a:solidFill>
                  <a:schemeClr val="accent4"/>
                </a:solidFill>
                <a:latin typeface="+mj-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r>
              <a:rPr lang="fi-FI" dirty="0">
                <a:solidFill>
                  <a:schemeClr val="accent6">
                    <a:lumMod val="75000"/>
                  </a:schemeClr>
                </a:solidFill>
              </a:rPr>
              <a:t>FINNISH</a:t>
            </a:r>
            <a:endParaRPr lang="en-US" dirty="0">
              <a:solidFill>
                <a:schemeClr val="accent6">
                  <a:lumMod val="75000"/>
                </a:schemeClr>
              </a:solidFill>
            </a:endParaRPr>
          </a:p>
        </p:txBody>
      </p:sp>
      <p:sp>
        <p:nvSpPr>
          <p:cNvPr id="7" name="Oval 6">
            <a:extLst>
              <a:ext uri="{FF2B5EF4-FFF2-40B4-BE49-F238E27FC236}">
                <a16:creationId xmlns:a16="http://schemas.microsoft.com/office/drawing/2014/main" id="{1850311D-18A2-7E9C-F7C4-9D2B7DCD86C4}"/>
              </a:ext>
            </a:extLst>
          </p:cNvPr>
          <p:cNvSpPr/>
          <p:nvPr/>
        </p:nvSpPr>
        <p:spPr>
          <a:xfrm>
            <a:off x="-393406" y="-574902"/>
            <a:ext cx="2876867" cy="2876867"/>
          </a:xfrm>
          <a:prstGeom prst="ellipse">
            <a:avLst/>
          </a:prstGeom>
          <a:solidFill>
            <a:srgbClr val="0070C0">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descr="Icon&#10;&#10;Description automatically generated">
            <a:extLst>
              <a:ext uri="{FF2B5EF4-FFF2-40B4-BE49-F238E27FC236}">
                <a16:creationId xmlns:a16="http://schemas.microsoft.com/office/drawing/2014/main" id="{46A0E1A4-508F-A0F9-38BA-5DDE86A17610}"/>
              </a:ext>
            </a:extLst>
          </p:cNvPr>
          <p:cNvPicPr>
            <a:picLocks noChangeAspect="1"/>
          </p:cNvPicPr>
          <p:nvPr/>
        </p:nvPicPr>
        <p:blipFill>
          <a:blip r:embed="rId3"/>
          <a:stretch>
            <a:fillRect/>
          </a:stretch>
        </p:blipFill>
        <p:spPr>
          <a:xfrm>
            <a:off x="88107" y="-37916"/>
            <a:ext cx="1952128" cy="1952128"/>
          </a:xfrm>
          <a:prstGeom prst="rect">
            <a:avLst/>
          </a:prstGeom>
        </p:spPr>
      </p:pic>
      <p:sp>
        <p:nvSpPr>
          <p:cNvPr id="12" name="Title 33">
            <a:extLst>
              <a:ext uri="{FF2B5EF4-FFF2-40B4-BE49-F238E27FC236}">
                <a16:creationId xmlns:a16="http://schemas.microsoft.com/office/drawing/2014/main" id="{7FE287AC-E612-87FA-2BAF-71F3CE8FF5F4}"/>
              </a:ext>
            </a:extLst>
          </p:cNvPr>
          <p:cNvSpPr txBox="1">
            <a:spLocks/>
          </p:cNvSpPr>
          <p:nvPr/>
        </p:nvSpPr>
        <p:spPr>
          <a:xfrm rot="16200000">
            <a:off x="-1770003" y="3983533"/>
            <a:ext cx="4692343" cy="630936"/>
          </a:xfrm>
          <a:prstGeom prst="rect">
            <a:avLst/>
          </a:prstGeom>
        </p:spPr>
        <p:txBody>
          <a:bodyPr vert="horz" lIns="91440" tIns="45720" rIns="91440" bIns="45720" rtlCol="0" anchor="t" anchorCtr="0">
            <a:noAutofit/>
          </a:bodyPr>
          <a:lstStyle>
            <a:lvl1pPr algn="ctr" defTabSz="914400" rtl="0" eaLnBrk="1" latinLnBrk="0" hangingPunct="1">
              <a:lnSpc>
                <a:spcPct val="90000"/>
              </a:lnSpc>
              <a:spcBef>
                <a:spcPts val="1000"/>
              </a:spcBef>
              <a:buNone/>
              <a:defRPr sz="3600" b="1" kern="1200" cap="all" baseline="0">
                <a:solidFill>
                  <a:schemeClr val="tx1"/>
                </a:solidFill>
                <a:latin typeface="+mj-lt"/>
                <a:ea typeface="+mj-ea"/>
                <a:cs typeface="+mj-cs"/>
              </a:defRPr>
            </a:lvl1pPr>
          </a:lstStyle>
          <a:p>
            <a:pPr algn="l"/>
            <a:r>
              <a:rPr lang="en-US" dirty="0"/>
              <a:t>RESULTS</a:t>
            </a:r>
          </a:p>
        </p:txBody>
      </p:sp>
      <p:sp>
        <p:nvSpPr>
          <p:cNvPr id="15" name="Rectangle: Rounded Corners 14">
            <a:extLst>
              <a:ext uri="{FF2B5EF4-FFF2-40B4-BE49-F238E27FC236}">
                <a16:creationId xmlns:a16="http://schemas.microsoft.com/office/drawing/2014/main" id="{05E03929-86B3-4F49-88F6-3367C2A442DC}"/>
              </a:ext>
            </a:extLst>
          </p:cNvPr>
          <p:cNvSpPr/>
          <p:nvPr/>
        </p:nvSpPr>
        <p:spPr>
          <a:xfrm>
            <a:off x="9793160" y="914697"/>
            <a:ext cx="1384320" cy="765769"/>
          </a:xfrm>
          <a:prstGeom prst="roundRect">
            <a:avLst/>
          </a:prstGeom>
          <a:solidFill>
            <a:schemeClr val="accent4">
              <a:lumMod val="20000"/>
              <a:lumOff val="80000"/>
            </a:schemeClr>
          </a:solidFill>
          <a:ln w="28575"/>
        </p:spPr>
        <p:style>
          <a:lnRef idx="2">
            <a:schemeClr val="accent5"/>
          </a:lnRef>
          <a:fillRef idx="1">
            <a:schemeClr val="lt1"/>
          </a:fillRef>
          <a:effectRef idx="0">
            <a:schemeClr val="accent5"/>
          </a:effectRef>
          <a:fontRef idx="minor">
            <a:schemeClr val="dk1"/>
          </a:fontRef>
        </p:style>
        <p:txBody>
          <a:bodyPr rtlCol="0" anchor="ctr"/>
          <a:lstStyle/>
          <a:p>
            <a:pPr algn="ctr"/>
            <a:r>
              <a:rPr lang="fi-FI" sz="1600" dirty="0" err="1"/>
              <a:t>Ability</a:t>
            </a:r>
            <a:endParaRPr lang="en-US" sz="1600" dirty="0"/>
          </a:p>
        </p:txBody>
      </p:sp>
      <p:sp>
        <p:nvSpPr>
          <p:cNvPr id="18" name="Rectangle: Rounded Corners 17">
            <a:extLst>
              <a:ext uri="{FF2B5EF4-FFF2-40B4-BE49-F238E27FC236}">
                <a16:creationId xmlns:a16="http://schemas.microsoft.com/office/drawing/2014/main" id="{417A13E8-1FE3-39B5-E896-F81B66A005C0}"/>
              </a:ext>
            </a:extLst>
          </p:cNvPr>
          <p:cNvSpPr/>
          <p:nvPr/>
        </p:nvSpPr>
        <p:spPr>
          <a:xfrm>
            <a:off x="9793160" y="1761515"/>
            <a:ext cx="1374219" cy="765769"/>
          </a:xfrm>
          <a:prstGeom prst="roundRect">
            <a:avLst/>
          </a:prstGeom>
          <a:solidFill>
            <a:schemeClr val="accent4">
              <a:lumMod val="20000"/>
              <a:lumOff val="80000"/>
            </a:schemeClr>
          </a:solidFill>
          <a:ln w="28575"/>
        </p:spPr>
        <p:style>
          <a:lnRef idx="2">
            <a:schemeClr val="accent5"/>
          </a:lnRef>
          <a:fillRef idx="1">
            <a:schemeClr val="lt1"/>
          </a:fillRef>
          <a:effectRef idx="0">
            <a:schemeClr val="accent5"/>
          </a:effectRef>
          <a:fontRef idx="minor">
            <a:schemeClr val="dk1"/>
          </a:fontRef>
        </p:style>
        <p:txBody>
          <a:bodyPr rtlCol="0" anchor="ctr"/>
          <a:lstStyle/>
          <a:p>
            <a:pPr algn="ctr"/>
            <a:r>
              <a:rPr lang="fi-FI" sz="1600" dirty="0" err="1"/>
              <a:t>Importance</a:t>
            </a:r>
            <a:endParaRPr lang="en-US" sz="1600" dirty="0"/>
          </a:p>
        </p:txBody>
      </p:sp>
      <p:cxnSp>
        <p:nvCxnSpPr>
          <p:cNvPr id="22" name="Straight Arrow Connector 21">
            <a:extLst>
              <a:ext uri="{FF2B5EF4-FFF2-40B4-BE49-F238E27FC236}">
                <a16:creationId xmlns:a16="http://schemas.microsoft.com/office/drawing/2014/main" id="{63B2EB8C-D3C5-702E-7D22-1EA17EEEDCCB}"/>
              </a:ext>
            </a:extLst>
          </p:cNvPr>
          <p:cNvCxnSpPr>
            <a:cxnSpLocks/>
            <a:stCxn id="6" idx="3"/>
            <a:endCxn id="18" idx="1"/>
          </p:cNvCxnSpPr>
          <p:nvPr/>
        </p:nvCxnSpPr>
        <p:spPr>
          <a:xfrm flipV="1">
            <a:off x="5074114" y="2144400"/>
            <a:ext cx="4719046" cy="1284600"/>
          </a:xfrm>
          <a:prstGeom prst="straightConnector1">
            <a:avLst/>
          </a:prstGeom>
          <a:ln>
            <a:solidFill>
              <a:schemeClr val="accent3"/>
            </a:solidFill>
            <a:tailEnd type="triangle"/>
          </a:ln>
        </p:spPr>
        <p:style>
          <a:lnRef idx="1">
            <a:schemeClr val="accent1"/>
          </a:lnRef>
          <a:fillRef idx="0">
            <a:schemeClr val="accent1"/>
          </a:fillRef>
          <a:effectRef idx="0">
            <a:schemeClr val="accent1"/>
          </a:effectRef>
          <a:fontRef idx="minor">
            <a:schemeClr val="tx1"/>
          </a:fontRef>
        </p:style>
      </p:cxnSp>
      <p:sp>
        <p:nvSpPr>
          <p:cNvPr id="29" name="Rectangle: Rounded Corners 28">
            <a:extLst>
              <a:ext uri="{FF2B5EF4-FFF2-40B4-BE49-F238E27FC236}">
                <a16:creationId xmlns:a16="http://schemas.microsoft.com/office/drawing/2014/main" id="{C1883532-E655-9C29-D94B-1F77EA288CA4}"/>
              </a:ext>
            </a:extLst>
          </p:cNvPr>
          <p:cNvSpPr/>
          <p:nvPr/>
        </p:nvSpPr>
        <p:spPr>
          <a:xfrm>
            <a:off x="9794760" y="5132568"/>
            <a:ext cx="1384320" cy="765769"/>
          </a:xfrm>
          <a:prstGeom prst="roundRect">
            <a:avLst/>
          </a:prstGeom>
          <a:solidFill>
            <a:schemeClr val="accent6">
              <a:lumMod val="60000"/>
              <a:lumOff val="40000"/>
              <a:alpha val="20000"/>
            </a:schemeClr>
          </a:solidFill>
          <a:ln w="28575"/>
        </p:spPr>
        <p:style>
          <a:lnRef idx="2">
            <a:schemeClr val="accent5"/>
          </a:lnRef>
          <a:fillRef idx="1">
            <a:schemeClr val="lt1"/>
          </a:fillRef>
          <a:effectRef idx="0">
            <a:schemeClr val="accent5"/>
          </a:effectRef>
          <a:fontRef idx="minor">
            <a:schemeClr val="dk1"/>
          </a:fontRef>
        </p:style>
        <p:txBody>
          <a:bodyPr rtlCol="0" anchor="ctr"/>
          <a:lstStyle/>
          <a:p>
            <a:pPr algn="ctr"/>
            <a:r>
              <a:rPr lang="fi-FI" sz="1600" dirty="0" err="1"/>
              <a:t>Ability</a:t>
            </a:r>
            <a:endParaRPr lang="en-US" sz="1600" dirty="0"/>
          </a:p>
        </p:txBody>
      </p:sp>
      <p:sp>
        <p:nvSpPr>
          <p:cNvPr id="30" name="Rectangle: Rounded Corners 29">
            <a:extLst>
              <a:ext uri="{FF2B5EF4-FFF2-40B4-BE49-F238E27FC236}">
                <a16:creationId xmlns:a16="http://schemas.microsoft.com/office/drawing/2014/main" id="{7809BB8F-66F8-4EF9-05FC-F3CB86AA819F}"/>
              </a:ext>
            </a:extLst>
          </p:cNvPr>
          <p:cNvSpPr/>
          <p:nvPr/>
        </p:nvSpPr>
        <p:spPr>
          <a:xfrm>
            <a:off x="9798210" y="4283323"/>
            <a:ext cx="1374219" cy="765769"/>
          </a:xfrm>
          <a:prstGeom prst="roundRect">
            <a:avLst/>
          </a:prstGeom>
          <a:solidFill>
            <a:schemeClr val="accent6">
              <a:lumMod val="60000"/>
              <a:lumOff val="40000"/>
              <a:alpha val="20000"/>
            </a:schemeClr>
          </a:solidFill>
          <a:ln w="28575"/>
        </p:spPr>
        <p:style>
          <a:lnRef idx="2">
            <a:schemeClr val="accent5"/>
          </a:lnRef>
          <a:fillRef idx="1">
            <a:schemeClr val="lt1"/>
          </a:fillRef>
          <a:effectRef idx="0">
            <a:schemeClr val="accent5"/>
          </a:effectRef>
          <a:fontRef idx="minor">
            <a:schemeClr val="dk1"/>
          </a:fontRef>
        </p:style>
        <p:txBody>
          <a:bodyPr rtlCol="0" anchor="ctr"/>
          <a:lstStyle/>
          <a:p>
            <a:pPr algn="ctr"/>
            <a:r>
              <a:rPr lang="fi-FI" sz="1600" dirty="0" err="1"/>
              <a:t>Importance</a:t>
            </a:r>
            <a:endParaRPr lang="en-US" sz="1600" dirty="0"/>
          </a:p>
        </p:txBody>
      </p:sp>
      <p:sp>
        <p:nvSpPr>
          <p:cNvPr id="38" name="Text Placeholder 31">
            <a:extLst>
              <a:ext uri="{FF2B5EF4-FFF2-40B4-BE49-F238E27FC236}">
                <a16:creationId xmlns:a16="http://schemas.microsoft.com/office/drawing/2014/main" id="{9DED3EEF-8586-FF09-374A-BDEBB676781C}"/>
              </a:ext>
            </a:extLst>
          </p:cNvPr>
          <p:cNvSpPr txBox="1">
            <a:spLocks/>
          </p:cNvSpPr>
          <p:nvPr/>
        </p:nvSpPr>
        <p:spPr>
          <a:xfrm>
            <a:off x="1069043" y="2420320"/>
            <a:ext cx="2465188" cy="361356"/>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2000" b="1" kern="1200">
                <a:solidFill>
                  <a:schemeClr val="accent4"/>
                </a:solidFill>
                <a:latin typeface="+mj-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400" dirty="0">
                <a:solidFill>
                  <a:schemeClr val="accent5"/>
                </a:solidFill>
              </a:rPr>
              <a:t>PARENTS</a:t>
            </a:r>
          </a:p>
        </p:txBody>
      </p:sp>
      <p:sp>
        <p:nvSpPr>
          <p:cNvPr id="57" name="TextBox 56">
            <a:extLst>
              <a:ext uri="{FF2B5EF4-FFF2-40B4-BE49-F238E27FC236}">
                <a16:creationId xmlns:a16="http://schemas.microsoft.com/office/drawing/2014/main" id="{375D8DCA-A195-2709-308A-10A3E93FDA86}"/>
              </a:ext>
            </a:extLst>
          </p:cNvPr>
          <p:cNvSpPr txBox="1"/>
          <p:nvPr/>
        </p:nvSpPr>
        <p:spPr>
          <a:xfrm>
            <a:off x="5225896" y="3363412"/>
            <a:ext cx="653223" cy="338554"/>
          </a:xfrm>
          <a:prstGeom prst="rect">
            <a:avLst/>
          </a:prstGeom>
          <a:noFill/>
        </p:spPr>
        <p:txBody>
          <a:bodyPr wrap="square" rtlCol="0">
            <a:spAutoFit/>
          </a:bodyPr>
          <a:lstStyle/>
          <a:p>
            <a:r>
              <a:rPr lang="fi-FI" sz="1600" dirty="0">
                <a:latin typeface="+mj-lt"/>
                <a:cs typeface="Times New Roman" panose="02020603050405020304" pitchFamily="18" charset="0"/>
              </a:rPr>
              <a:t>-.11</a:t>
            </a:r>
            <a:endParaRPr lang="en-US" sz="1600" dirty="0">
              <a:latin typeface="+mj-lt"/>
              <a:cs typeface="Times New Roman" panose="02020603050405020304" pitchFamily="18" charset="0"/>
            </a:endParaRPr>
          </a:p>
        </p:txBody>
      </p:sp>
      <p:sp>
        <p:nvSpPr>
          <p:cNvPr id="9" name="Rectangle: Rounded Corners 8">
            <a:extLst>
              <a:ext uri="{FF2B5EF4-FFF2-40B4-BE49-F238E27FC236}">
                <a16:creationId xmlns:a16="http://schemas.microsoft.com/office/drawing/2014/main" id="{5E647CC3-B61A-74DF-1164-A8B422376322}"/>
              </a:ext>
            </a:extLst>
          </p:cNvPr>
          <p:cNvSpPr/>
          <p:nvPr/>
        </p:nvSpPr>
        <p:spPr>
          <a:xfrm>
            <a:off x="4565805" y="883998"/>
            <a:ext cx="776480" cy="776479"/>
          </a:xfrm>
          <a:prstGeom prst="roundRect">
            <a:avLst/>
          </a:prstGeom>
          <a:noFill/>
          <a:ln w="381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i-FI" sz="1400" dirty="0">
                <a:solidFill>
                  <a:schemeClr val="accent4"/>
                </a:solidFill>
              </a:rPr>
              <a:t>(</a:t>
            </a:r>
            <a:r>
              <a:rPr lang="fi-FI" sz="1400" dirty="0" err="1">
                <a:solidFill>
                  <a:schemeClr val="accent4"/>
                </a:solidFill>
              </a:rPr>
              <a:t>Prior</a:t>
            </a:r>
            <a:r>
              <a:rPr lang="fi-FI" sz="1400" dirty="0">
                <a:solidFill>
                  <a:schemeClr val="accent4"/>
                </a:solidFill>
              </a:rPr>
              <a:t>)A</a:t>
            </a:r>
            <a:r>
              <a:rPr lang="en-US" sz="1400" dirty="0" err="1">
                <a:solidFill>
                  <a:schemeClr val="accent4"/>
                </a:solidFill>
              </a:rPr>
              <a:t>ch</a:t>
            </a:r>
            <a:endParaRPr lang="en-US" sz="1400" dirty="0">
              <a:solidFill>
                <a:schemeClr val="accent4"/>
              </a:solidFill>
            </a:endParaRPr>
          </a:p>
        </p:txBody>
      </p:sp>
      <p:cxnSp>
        <p:nvCxnSpPr>
          <p:cNvPr id="11" name="Straight Arrow Connector 10">
            <a:extLst>
              <a:ext uri="{FF2B5EF4-FFF2-40B4-BE49-F238E27FC236}">
                <a16:creationId xmlns:a16="http://schemas.microsoft.com/office/drawing/2014/main" id="{EBB63E86-FDBB-BD55-8716-E8A4DAAD9CC8}"/>
              </a:ext>
            </a:extLst>
          </p:cNvPr>
          <p:cNvCxnSpPr>
            <a:cxnSpLocks/>
            <a:stCxn id="10" idx="3"/>
            <a:endCxn id="15" idx="1"/>
          </p:cNvCxnSpPr>
          <p:nvPr/>
        </p:nvCxnSpPr>
        <p:spPr>
          <a:xfrm flipV="1">
            <a:off x="5640153" y="1297582"/>
            <a:ext cx="4153007" cy="1500"/>
          </a:xfrm>
          <a:prstGeom prst="straightConnector1">
            <a:avLst/>
          </a:prstGeom>
          <a:ln>
            <a:solidFill>
              <a:schemeClr val="accent4"/>
            </a:solidFill>
            <a:prstDash val="dash"/>
            <a:tailEnd type="triangle"/>
          </a:ln>
        </p:spPr>
        <p:style>
          <a:lnRef idx="2">
            <a:schemeClr val="accent5"/>
          </a:lnRef>
          <a:fillRef idx="0">
            <a:schemeClr val="accent5"/>
          </a:fillRef>
          <a:effectRef idx="1">
            <a:schemeClr val="accent5"/>
          </a:effectRef>
          <a:fontRef idx="minor">
            <a:schemeClr val="tx1"/>
          </a:fontRef>
        </p:style>
      </p:cxnSp>
      <p:sp>
        <p:nvSpPr>
          <p:cNvPr id="13" name="TextBox 12">
            <a:extLst>
              <a:ext uri="{FF2B5EF4-FFF2-40B4-BE49-F238E27FC236}">
                <a16:creationId xmlns:a16="http://schemas.microsoft.com/office/drawing/2014/main" id="{DFE0EC7D-B690-E925-E34C-BD7EDC1D5D5A}"/>
              </a:ext>
            </a:extLst>
          </p:cNvPr>
          <p:cNvSpPr txBox="1"/>
          <p:nvPr/>
        </p:nvSpPr>
        <p:spPr>
          <a:xfrm>
            <a:off x="8314797" y="831111"/>
            <a:ext cx="487680" cy="338554"/>
          </a:xfrm>
          <a:prstGeom prst="rect">
            <a:avLst/>
          </a:prstGeom>
          <a:noFill/>
        </p:spPr>
        <p:txBody>
          <a:bodyPr wrap="square" rtlCol="0">
            <a:spAutoFit/>
          </a:bodyPr>
          <a:lstStyle/>
          <a:p>
            <a:r>
              <a:rPr lang="fi-FI" sz="1600" dirty="0">
                <a:solidFill>
                  <a:schemeClr val="accent4">
                    <a:lumMod val="75000"/>
                  </a:schemeClr>
                </a:solidFill>
                <a:latin typeface="+mj-lt"/>
                <a:cs typeface="Times New Roman" panose="02020603050405020304" pitchFamily="18" charset="0"/>
              </a:rPr>
              <a:t>.</a:t>
            </a:r>
            <a:r>
              <a:rPr lang="en-US" sz="1600" dirty="0">
                <a:solidFill>
                  <a:schemeClr val="accent4">
                    <a:lumMod val="75000"/>
                  </a:schemeClr>
                </a:solidFill>
                <a:latin typeface="+mj-lt"/>
                <a:cs typeface="Times New Roman" panose="02020603050405020304" pitchFamily="18" charset="0"/>
              </a:rPr>
              <a:t>64</a:t>
            </a:r>
            <a:endParaRPr lang="fi-FI" sz="1600" dirty="0">
              <a:solidFill>
                <a:schemeClr val="accent4">
                  <a:lumMod val="75000"/>
                </a:schemeClr>
              </a:solidFill>
              <a:latin typeface="+mj-lt"/>
              <a:cs typeface="Times New Roman" panose="02020603050405020304" pitchFamily="18" charset="0"/>
            </a:endParaRPr>
          </a:p>
        </p:txBody>
      </p:sp>
      <p:grpSp>
        <p:nvGrpSpPr>
          <p:cNvPr id="14" name="Group 13">
            <a:extLst>
              <a:ext uri="{FF2B5EF4-FFF2-40B4-BE49-F238E27FC236}">
                <a16:creationId xmlns:a16="http://schemas.microsoft.com/office/drawing/2014/main" id="{00DC987B-2E0C-AFB7-7ECF-227BAFD6145C}"/>
              </a:ext>
            </a:extLst>
          </p:cNvPr>
          <p:cNvGrpSpPr/>
          <p:nvPr/>
        </p:nvGrpSpPr>
        <p:grpSpPr>
          <a:xfrm>
            <a:off x="4255833" y="4829922"/>
            <a:ext cx="1384320" cy="1352770"/>
            <a:chOff x="4341603" y="4871314"/>
            <a:chExt cx="1384320" cy="1352770"/>
          </a:xfrm>
        </p:grpSpPr>
        <p:sp>
          <p:nvSpPr>
            <p:cNvPr id="17" name="Rectangle: Rounded Corners 16">
              <a:extLst>
                <a:ext uri="{FF2B5EF4-FFF2-40B4-BE49-F238E27FC236}">
                  <a16:creationId xmlns:a16="http://schemas.microsoft.com/office/drawing/2014/main" id="{F8C9A5C0-6C81-B532-6ED4-7ECC4170A40E}"/>
                </a:ext>
              </a:extLst>
            </p:cNvPr>
            <p:cNvSpPr/>
            <p:nvPr/>
          </p:nvSpPr>
          <p:spPr>
            <a:xfrm>
              <a:off x="4645879" y="5173589"/>
              <a:ext cx="776480" cy="776479"/>
            </a:xfrm>
            <a:prstGeom prst="roundRect">
              <a:avLst/>
            </a:prstGeom>
            <a:solidFill>
              <a:schemeClr val="bg1"/>
            </a:solidFill>
            <a:ln w="381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i-FI" sz="1400" dirty="0">
                  <a:solidFill>
                    <a:schemeClr val="accent4"/>
                  </a:solidFill>
                </a:rPr>
                <a:t>(</a:t>
              </a:r>
              <a:r>
                <a:rPr lang="fi-FI" sz="1400" dirty="0" err="1">
                  <a:solidFill>
                    <a:schemeClr val="accent4"/>
                  </a:solidFill>
                </a:rPr>
                <a:t>Prior</a:t>
              </a:r>
              <a:r>
                <a:rPr lang="fi-FI" sz="1400" dirty="0">
                  <a:solidFill>
                    <a:schemeClr val="accent4"/>
                  </a:solidFill>
                </a:rPr>
                <a:t>)A</a:t>
              </a:r>
              <a:r>
                <a:rPr lang="en-US" sz="1400" dirty="0" err="1">
                  <a:solidFill>
                    <a:schemeClr val="accent4"/>
                  </a:solidFill>
                </a:rPr>
                <a:t>ch</a:t>
              </a:r>
              <a:r>
                <a:rPr lang="en-US" sz="1400" dirty="0">
                  <a:solidFill>
                    <a:schemeClr val="accent4"/>
                  </a:solidFill>
                </a:rPr>
                <a:t> </a:t>
              </a:r>
            </a:p>
          </p:txBody>
        </p:sp>
        <p:sp>
          <p:nvSpPr>
            <p:cNvPr id="19" name="Rectangle: Rounded Corners 18">
              <a:extLst>
                <a:ext uri="{FF2B5EF4-FFF2-40B4-BE49-F238E27FC236}">
                  <a16:creationId xmlns:a16="http://schemas.microsoft.com/office/drawing/2014/main" id="{71B60D6E-228C-9419-5AEB-2309840E1BDC}"/>
                </a:ext>
              </a:extLst>
            </p:cNvPr>
            <p:cNvSpPr/>
            <p:nvPr/>
          </p:nvSpPr>
          <p:spPr>
            <a:xfrm>
              <a:off x="4341603" y="4871314"/>
              <a:ext cx="1384320" cy="1352770"/>
            </a:xfrm>
            <a:prstGeom prst="roundRect">
              <a:avLst/>
            </a:prstGeom>
            <a:solidFill>
              <a:schemeClr val="accent6">
                <a:lumMod val="60000"/>
                <a:lumOff val="40000"/>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dirty="0"/>
            </a:p>
          </p:txBody>
        </p:sp>
      </p:grpSp>
      <p:cxnSp>
        <p:nvCxnSpPr>
          <p:cNvPr id="20" name="Straight Arrow Connector 19">
            <a:extLst>
              <a:ext uri="{FF2B5EF4-FFF2-40B4-BE49-F238E27FC236}">
                <a16:creationId xmlns:a16="http://schemas.microsoft.com/office/drawing/2014/main" id="{E9EF797B-3CAE-9ADE-D58D-7D9C3FA33AD8}"/>
              </a:ext>
            </a:extLst>
          </p:cNvPr>
          <p:cNvCxnSpPr>
            <a:cxnSpLocks/>
            <a:stCxn id="19" idx="3"/>
            <a:endCxn id="29" idx="1"/>
          </p:cNvCxnSpPr>
          <p:nvPr/>
        </p:nvCxnSpPr>
        <p:spPr>
          <a:xfrm>
            <a:off x="5640153" y="5506307"/>
            <a:ext cx="4154607" cy="9146"/>
          </a:xfrm>
          <a:prstGeom prst="straightConnector1">
            <a:avLst/>
          </a:prstGeom>
          <a:ln>
            <a:solidFill>
              <a:schemeClr val="accent6"/>
            </a:solidFill>
            <a:prstDash val="lgDash"/>
            <a:tailEnd type="triangle"/>
          </a:ln>
        </p:spPr>
        <p:style>
          <a:lnRef idx="1">
            <a:schemeClr val="accent1"/>
          </a:lnRef>
          <a:fillRef idx="0">
            <a:schemeClr val="accent1"/>
          </a:fillRef>
          <a:effectRef idx="0">
            <a:schemeClr val="accent1"/>
          </a:effectRef>
          <a:fontRef idx="minor">
            <a:schemeClr val="tx1"/>
          </a:fontRef>
        </p:style>
      </p:cxnSp>
      <p:sp>
        <p:nvSpPr>
          <p:cNvPr id="24" name="TextBox 23">
            <a:extLst>
              <a:ext uri="{FF2B5EF4-FFF2-40B4-BE49-F238E27FC236}">
                <a16:creationId xmlns:a16="http://schemas.microsoft.com/office/drawing/2014/main" id="{F29C0AAA-C673-3066-C21B-81E8802F693F}"/>
              </a:ext>
            </a:extLst>
          </p:cNvPr>
          <p:cNvSpPr txBox="1"/>
          <p:nvPr/>
        </p:nvSpPr>
        <p:spPr>
          <a:xfrm>
            <a:off x="6242231" y="5577554"/>
            <a:ext cx="487680" cy="338554"/>
          </a:xfrm>
          <a:prstGeom prst="rect">
            <a:avLst/>
          </a:prstGeom>
          <a:noFill/>
        </p:spPr>
        <p:txBody>
          <a:bodyPr wrap="square" rtlCol="0">
            <a:spAutoFit/>
          </a:bodyPr>
          <a:lstStyle/>
          <a:p>
            <a:r>
              <a:rPr lang="fi-FI" sz="1600" dirty="0">
                <a:solidFill>
                  <a:schemeClr val="accent6">
                    <a:lumMod val="75000"/>
                  </a:schemeClr>
                </a:solidFill>
                <a:latin typeface="+mj-lt"/>
                <a:cs typeface="Times New Roman" panose="02020603050405020304" pitchFamily="18" charset="0"/>
              </a:rPr>
              <a:t>.47</a:t>
            </a:r>
            <a:endParaRPr lang="en-US" sz="1600" dirty="0">
              <a:solidFill>
                <a:schemeClr val="accent6">
                  <a:lumMod val="75000"/>
                </a:schemeClr>
              </a:solidFill>
              <a:latin typeface="+mj-lt"/>
              <a:cs typeface="Times New Roman" panose="02020603050405020304" pitchFamily="18" charset="0"/>
            </a:endParaRPr>
          </a:p>
        </p:txBody>
      </p:sp>
      <p:cxnSp>
        <p:nvCxnSpPr>
          <p:cNvPr id="2" name="Straight Arrow Connector 1">
            <a:extLst>
              <a:ext uri="{FF2B5EF4-FFF2-40B4-BE49-F238E27FC236}">
                <a16:creationId xmlns:a16="http://schemas.microsoft.com/office/drawing/2014/main" id="{8B56F860-59B4-FB9B-4832-594A82A7F8FE}"/>
              </a:ext>
            </a:extLst>
          </p:cNvPr>
          <p:cNvCxnSpPr>
            <a:cxnSpLocks/>
            <a:stCxn id="10" idx="3"/>
            <a:endCxn id="18" idx="1"/>
          </p:cNvCxnSpPr>
          <p:nvPr/>
        </p:nvCxnSpPr>
        <p:spPr>
          <a:xfrm>
            <a:off x="5640153" y="1299082"/>
            <a:ext cx="4153007" cy="845318"/>
          </a:xfrm>
          <a:prstGeom prst="straightConnector1">
            <a:avLst/>
          </a:prstGeom>
          <a:ln>
            <a:solidFill>
              <a:schemeClr val="accent4"/>
            </a:solidFill>
            <a:prstDash val="dash"/>
            <a:tailEnd type="triangle"/>
          </a:ln>
        </p:spPr>
        <p:style>
          <a:lnRef idx="2">
            <a:schemeClr val="accent5"/>
          </a:lnRef>
          <a:fillRef idx="0">
            <a:schemeClr val="accent5"/>
          </a:fillRef>
          <a:effectRef idx="1">
            <a:schemeClr val="accent5"/>
          </a:effectRef>
          <a:fontRef idx="minor">
            <a:schemeClr val="tx1"/>
          </a:fontRef>
        </p:style>
      </p:cxnSp>
      <p:cxnSp>
        <p:nvCxnSpPr>
          <p:cNvPr id="28" name="Straight Arrow Connector 27">
            <a:extLst>
              <a:ext uri="{FF2B5EF4-FFF2-40B4-BE49-F238E27FC236}">
                <a16:creationId xmlns:a16="http://schemas.microsoft.com/office/drawing/2014/main" id="{8CAB37E2-130E-AE5C-9137-912F8777A129}"/>
              </a:ext>
            </a:extLst>
          </p:cNvPr>
          <p:cNvCxnSpPr>
            <a:cxnSpLocks/>
            <a:stCxn id="10" idx="3"/>
          </p:cNvCxnSpPr>
          <p:nvPr/>
        </p:nvCxnSpPr>
        <p:spPr>
          <a:xfrm>
            <a:off x="5640153" y="1299082"/>
            <a:ext cx="4157412" cy="4207224"/>
          </a:xfrm>
          <a:prstGeom prst="straightConnector1">
            <a:avLst/>
          </a:prstGeom>
          <a:ln>
            <a:solidFill>
              <a:schemeClr val="accent4"/>
            </a:solidFill>
            <a:prstDash val="dash"/>
            <a:tailEnd type="triangle"/>
          </a:ln>
        </p:spPr>
        <p:style>
          <a:lnRef idx="2">
            <a:schemeClr val="accent5"/>
          </a:lnRef>
          <a:fillRef idx="0">
            <a:schemeClr val="accent5"/>
          </a:fillRef>
          <a:effectRef idx="1">
            <a:schemeClr val="accent5"/>
          </a:effectRef>
          <a:fontRef idx="minor">
            <a:schemeClr val="tx1"/>
          </a:fontRef>
        </p:style>
      </p:cxnSp>
      <p:sp>
        <p:nvSpPr>
          <p:cNvPr id="33" name="TextBox 32">
            <a:extLst>
              <a:ext uri="{FF2B5EF4-FFF2-40B4-BE49-F238E27FC236}">
                <a16:creationId xmlns:a16="http://schemas.microsoft.com/office/drawing/2014/main" id="{BF5A725B-7815-898B-BA12-553B9FBE1919}"/>
              </a:ext>
            </a:extLst>
          </p:cNvPr>
          <p:cNvSpPr txBox="1"/>
          <p:nvPr/>
        </p:nvSpPr>
        <p:spPr>
          <a:xfrm>
            <a:off x="8314797" y="1463425"/>
            <a:ext cx="487680" cy="338554"/>
          </a:xfrm>
          <a:prstGeom prst="rect">
            <a:avLst/>
          </a:prstGeom>
          <a:noFill/>
        </p:spPr>
        <p:txBody>
          <a:bodyPr wrap="square" rtlCol="0">
            <a:spAutoFit/>
          </a:bodyPr>
          <a:lstStyle/>
          <a:p>
            <a:r>
              <a:rPr lang="fi-FI" sz="1600" dirty="0">
                <a:solidFill>
                  <a:schemeClr val="accent4">
                    <a:lumMod val="75000"/>
                  </a:schemeClr>
                </a:solidFill>
                <a:latin typeface="+mj-lt"/>
                <a:cs typeface="Times New Roman" panose="02020603050405020304" pitchFamily="18" charset="0"/>
              </a:rPr>
              <a:t>.4</a:t>
            </a:r>
            <a:r>
              <a:rPr lang="en-US" sz="1600" dirty="0">
                <a:solidFill>
                  <a:schemeClr val="accent4">
                    <a:lumMod val="75000"/>
                  </a:schemeClr>
                </a:solidFill>
                <a:latin typeface="+mj-lt"/>
                <a:cs typeface="Times New Roman" panose="02020603050405020304" pitchFamily="18" charset="0"/>
              </a:rPr>
              <a:t>3</a:t>
            </a:r>
            <a:endParaRPr lang="fi-FI" sz="1600" dirty="0">
              <a:solidFill>
                <a:schemeClr val="accent4">
                  <a:lumMod val="75000"/>
                </a:schemeClr>
              </a:solidFill>
              <a:latin typeface="+mj-lt"/>
              <a:cs typeface="Times New Roman" panose="02020603050405020304" pitchFamily="18" charset="0"/>
            </a:endParaRPr>
          </a:p>
        </p:txBody>
      </p:sp>
      <p:sp>
        <p:nvSpPr>
          <p:cNvPr id="35" name="TextBox 34">
            <a:extLst>
              <a:ext uri="{FF2B5EF4-FFF2-40B4-BE49-F238E27FC236}">
                <a16:creationId xmlns:a16="http://schemas.microsoft.com/office/drawing/2014/main" id="{C60BC697-A293-92BC-06FF-B704C13E3865}"/>
              </a:ext>
            </a:extLst>
          </p:cNvPr>
          <p:cNvSpPr txBox="1"/>
          <p:nvPr/>
        </p:nvSpPr>
        <p:spPr>
          <a:xfrm>
            <a:off x="8308884" y="3737440"/>
            <a:ext cx="487680" cy="338554"/>
          </a:xfrm>
          <a:prstGeom prst="rect">
            <a:avLst/>
          </a:prstGeom>
          <a:noFill/>
        </p:spPr>
        <p:txBody>
          <a:bodyPr wrap="square" rtlCol="0">
            <a:spAutoFit/>
          </a:bodyPr>
          <a:lstStyle/>
          <a:p>
            <a:r>
              <a:rPr lang="fi-FI" sz="1600" dirty="0">
                <a:solidFill>
                  <a:schemeClr val="accent4">
                    <a:lumMod val="75000"/>
                  </a:schemeClr>
                </a:solidFill>
                <a:latin typeface="+mj-lt"/>
                <a:cs typeface="Times New Roman" panose="02020603050405020304" pitchFamily="18" charset="0"/>
              </a:rPr>
              <a:t>.</a:t>
            </a:r>
            <a:r>
              <a:rPr lang="en-US" sz="1600" dirty="0">
                <a:solidFill>
                  <a:schemeClr val="accent4">
                    <a:lumMod val="75000"/>
                  </a:schemeClr>
                </a:solidFill>
                <a:latin typeface="+mj-lt"/>
                <a:cs typeface="Times New Roman" panose="02020603050405020304" pitchFamily="18" charset="0"/>
              </a:rPr>
              <a:t>14</a:t>
            </a:r>
            <a:endParaRPr lang="fi-FI" sz="1600" dirty="0">
              <a:solidFill>
                <a:schemeClr val="accent4">
                  <a:lumMod val="75000"/>
                </a:schemeClr>
              </a:solidFill>
              <a:latin typeface="+mj-lt"/>
              <a:cs typeface="Times New Roman" panose="02020603050405020304" pitchFamily="18" charset="0"/>
            </a:endParaRPr>
          </a:p>
        </p:txBody>
      </p:sp>
      <p:cxnSp>
        <p:nvCxnSpPr>
          <p:cNvPr id="5" name="Straight Arrow Connector 4">
            <a:extLst>
              <a:ext uri="{FF2B5EF4-FFF2-40B4-BE49-F238E27FC236}">
                <a16:creationId xmlns:a16="http://schemas.microsoft.com/office/drawing/2014/main" id="{206C9A51-1EFB-09E3-1B28-280C7BB915AF}"/>
              </a:ext>
            </a:extLst>
          </p:cNvPr>
          <p:cNvCxnSpPr>
            <a:cxnSpLocks/>
            <a:stCxn id="6" idx="3"/>
            <a:endCxn id="15" idx="1"/>
          </p:cNvCxnSpPr>
          <p:nvPr/>
        </p:nvCxnSpPr>
        <p:spPr>
          <a:xfrm flipV="1">
            <a:off x="5074114" y="1297582"/>
            <a:ext cx="4719046" cy="2131418"/>
          </a:xfrm>
          <a:prstGeom prst="straightConnector1">
            <a:avLst/>
          </a:prstGeom>
          <a:ln>
            <a:solidFill>
              <a:schemeClr val="accent3"/>
            </a:solidFill>
            <a:tailEnd type="triangle"/>
          </a:ln>
        </p:spPr>
        <p:style>
          <a:lnRef idx="1">
            <a:schemeClr val="accent1"/>
          </a:lnRef>
          <a:fillRef idx="0">
            <a:schemeClr val="accent1"/>
          </a:fillRef>
          <a:effectRef idx="0">
            <a:schemeClr val="accent1"/>
          </a:effectRef>
          <a:fontRef idx="minor">
            <a:schemeClr val="tx1"/>
          </a:fontRef>
        </p:style>
      </p:cxnSp>
      <p:sp>
        <p:nvSpPr>
          <p:cNvPr id="23" name="TextBox 22">
            <a:extLst>
              <a:ext uri="{FF2B5EF4-FFF2-40B4-BE49-F238E27FC236}">
                <a16:creationId xmlns:a16="http://schemas.microsoft.com/office/drawing/2014/main" id="{EEC0D80A-2900-6B80-0E91-4F7BDF6BF341}"/>
              </a:ext>
            </a:extLst>
          </p:cNvPr>
          <p:cNvSpPr txBox="1"/>
          <p:nvPr/>
        </p:nvSpPr>
        <p:spPr>
          <a:xfrm>
            <a:off x="5225896" y="2897474"/>
            <a:ext cx="653223" cy="338554"/>
          </a:xfrm>
          <a:prstGeom prst="rect">
            <a:avLst/>
          </a:prstGeom>
          <a:noFill/>
        </p:spPr>
        <p:txBody>
          <a:bodyPr wrap="square" rtlCol="0">
            <a:spAutoFit/>
          </a:bodyPr>
          <a:lstStyle/>
          <a:p>
            <a:r>
              <a:rPr lang="fi-FI" sz="1600" dirty="0">
                <a:latin typeface="+mj-lt"/>
                <a:cs typeface="Times New Roman" panose="02020603050405020304" pitchFamily="18" charset="0"/>
              </a:rPr>
              <a:t>-.08</a:t>
            </a:r>
            <a:endParaRPr lang="en-US" sz="1600" dirty="0">
              <a:latin typeface="+mj-lt"/>
              <a:cs typeface="Times New Roman" panose="02020603050405020304" pitchFamily="18" charset="0"/>
            </a:endParaRPr>
          </a:p>
        </p:txBody>
      </p:sp>
      <p:cxnSp>
        <p:nvCxnSpPr>
          <p:cNvPr id="26" name="Straight Arrow Connector 25">
            <a:extLst>
              <a:ext uri="{FF2B5EF4-FFF2-40B4-BE49-F238E27FC236}">
                <a16:creationId xmlns:a16="http://schemas.microsoft.com/office/drawing/2014/main" id="{B04D7F2F-478D-22FA-AB2A-34D9A76AF3B7}"/>
              </a:ext>
            </a:extLst>
          </p:cNvPr>
          <p:cNvCxnSpPr>
            <a:cxnSpLocks/>
            <a:stCxn id="6" idx="2"/>
            <a:endCxn id="19" idx="0"/>
          </p:cNvCxnSpPr>
          <p:nvPr/>
        </p:nvCxnSpPr>
        <p:spPr>
          <a:xfrm>
            <a:off x="4685874" y="3817239"/>
            <a:ext cx="262119" cy="1012683"/>
          </a:xfrm>
          <a:prstGeom prst="straightConnector1">
            <a:avLst/>
          </a:prstGeom>
          <a:ln>
            <a:solidFill>
              <a:schemeClr val="accent3"/>
            </a:solidFill>
            <a:tailEnd type="triangle"/>
          </a:ln>
        </p:spPr>
        <p:style>
          <a:lnRef idx="1">
            <a:schemeClr val="accent1"/>
          </a:lnRef>
          <a:fillRef idx="0">
            <a:schemeClr val="accent1"/>
          </a:fillRef>
          <a:effectRef idx="0">
            <a:schemeClr val="accent1"/>
          </a:effectRef>
          <a:fontRef idx="minor">
            <a:schemeClr val="tx1"/>
          </a:fontRef>
        </p:style>
      </p:cxnSp>
      <p:sp>
        <p:nvSpPr>
          <p:cNvPr id="51" name="TextBox 50">
            <a:extLst>
              <a:ext uri="{FF2B5EF4-FFF2-40B4-BE49-F238E27FC236}">
                <a16:creationId xmlns:a16="http://schemas.microsoft.com/office/drawing/2014/main" id="{A9A921C0-7661-1A0F-304D-DBCD94CF4C93}"/>
              </a:ext>
            </a:extLst>
          </p:cNvPr>
          <p:cNvSpPr txBox="1"/>
          <p:nvPr/>
        </p:nvSpPr>
        <p:spPr>
          <a:xfrm>
            <a:off x="4793007" y="4075994"/>
            <a:ext cx="653223" cy="338554"/>
          </a:xfrm>
          <a:prstGeom prst="rect">
            <a:avLst/>
          </a:prstGeom>
          <a:noFill/>
        </p:spPr>
        <p:txBody>
          <a:bodyPr wrap="square" rtlCol="0">
            <a:spAutoFit/>
          </a:bodyPr>
          <a:lstStyle/>
          <a:p>
            <a:r>
              <a:rPr lang="fi-FI" sz="1600" dirty="0">
                <a:latin typeface="+mj-lt"/>
                <a:cs typeface="Times New Roman" panose="02020603050405020304" pitchFamily="18" charset="0"/>
              </a:rPr>
              <a:t>.37</a:t>
            </a:r>
            <a:endParaRPr lang="en-US" sz="1600" dirty="0">
              <a:latin typeface="+mj-lt"/>
              <a:cs typeface="Times New Roman" panose="02020603050405020304" pitchFamily="18" charset="0"/>
            </a:endParaRPr>
          </a:p>
        </p:txBody>
      </p:sp>
      <p:sp>
        <p:nvSpPr>
          <p:cNvPr id="21" name="Text Placeholder 32">
            <a:extLst>
              <a:ext uri="{FF2B5EF4-FFF2-40B4-BE49-F238E27FC236}">
                <a16:creationId xmlns:a16="http://schemas.microsoft.com/office/drawing/2014/main" id="{B046D283-0CB6-F5F5-AFF3-F514065B3FC8}"/>
              </a:ext>
            </a:extLst>
          </p:cNvPr>
          <p:cNvSpPr>
            <a:spLocks noGrp="1"/>
          </p:cNvSpPr>
          <p:nvPr>
            <p:ph type="body" sz="quarter" idx="11"/>
          </p:nvPr>
        </p:nvSpPr>
        <p:spPr>
          <a:xfrm>
            <a:off x="1133772" y="2929826"/>
            <a:ext cx="2465188" cy="706438"/>
          </a:xfrm>
        </p:spPr>
        <p:txBody>
          <a:bodyPr/>
          <a:lstStyle/>
          <a:p>
            <a:pPr marL="285750" indent="-285750">
              <a:spcBef>
                <a:spcPts val="600"/>
              </a:spcBef>
              <a:buFont typeface="Arial" panose="020B0604020202020204" pitchFamily="34" charset="0"/>
              <a:buChar char="•"/>
            </a:pPr>
            <a:r>
              <a:rPr lang="en-US" sz="1600" dirty="0"/>
              <a:t>Parents of students with high math achievement:</a:t>
            </a:r>
          </a:p>
          <a:p>
            <a:pPr marL="742950" lvl="1" indent="-285750">
              <a:spcBef>
                <a:spcPts val="600"/>
              </a:spcBef>
              <a:buFont typeface="Arial" panose="020B0604020202020204" pitchFamily="34" charset="0"/>
              <a:buChar char="•"/>
            </a:pPr>
            <a:r>
              <a:rPr lang="en-US" sz="1500" dirty="0"/>
              <a:t>believe their child also have higher ability in language </a:t>
            </a:r>
          </a:p>
          <a:p>
            <a:pPr marL="285750" indent="-285750">
              <a:spcBef>
                <a:spcPts val="600"/>
              </a:spcBef>
              <a:buFont typeface="Arial" panose="020B0604020202020204" pitchFamily="34" charset="0"/>
              <a:buChar char="•"/>
            </a:pPr>
            <a:r>
              <a:rPr lang="fi-FI" sz="1700" dirty="0"/>
              <a:t>P</a:t>
            </a:r>
            <a:r>
              <a:rPr lang="en-US" sz="1700" dirty="0" err="1"/>
              <a:t>arents</a:t>
            </a:r>
            <a:r>
              <a:rPr lang="en-US" sz="1700" dirty="0"/>
              <a:t> of daughters: </a:t>
            </a:r>
          </a:p>
          <a:p>
            <a:pPr marL="742950" lvl="1" indent="-285750">
              <a:spcBef>
                <a:spcPts val="600"/>
              </a:spcBef>
              <a:buFont typeface="Arial" panose="020B0604020202020204" pitchFamily="34" charset="0"/>
              <a:buChar char="•"/>
            </a:pPr>
            <a:r>
              <a:rPr lang="en-US" sz="1500" dirty="0"/>
              <a:t>their child have less ability in math </a:t>
            </a:r>
          </a:p>
          <a:p>
            <a:pPr marL="742950" lvl="1" indent="-285750">
              <a:spcBef>
                <a:spcPts val="600"/>
              </a:spcBef>
              <a:buFont typeface="Arial" panose="020B0604020202020204" pitchFamily="34" charset="0"/>
              <a:buChar char="•"/>
            </a:pPr>
            <a:r>
              <a:rPr lang="en-US" sz="1500" dirty="0"/>
              <a:t>believe math is less important for their child</a:t>
            </a:r>
          </a:p>
          <a:p>
            <a:pPr marL="285750" indent="-285750">
              <a:spcBef>
                <a:spcPts val="600"/>
              </a:spcBef>
              <a:buFont typeface="Arial" panose="020B0604020202020204" pitchFamily="34" charset="0"/>
              <a:buChar char="•"/>
            </a:pPr>
            <a:endParaRPr lang="en-US" sz="1500" dirty="0"/>
          </a:p>
          <a:p>
            <a:pPr>
              <a:spcBef>
                <a:spcPts val="600"/>
              </a:spcBef>
            </a:pPr>
            <a:r>
              <a:rPr lang="en-US" sz="1500" i="1" dirty="0"/>
              <a:t>How does that compare to the children?</a:t>
            </a:r>
          </a:p>
        </p:txBody>
      </p:sp>
    </p:spTree>
    <p:extLst>
      <p:ext uri="{BB962C8B-B14F-4D97-AF65-F5344CB8AC3E}">
        <p14:creationId xmlns:p14="http://schemas.microsoft.com/office/powerpoint/2010/main" val="181569735"/>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ipe(left)">
                                      <p:cBhvr>
                                        <p:cTn id="7" dur="500"/>
                                        <p:tgtEl>
                                          <p:spTgt spid="11"/>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13"/>
                                        </p:tgtEl>
                                        <p:attrNameLst>
                                          <p:attrName>style.visibility</p:attrName>
                                        </p:attrNameLst>
                                      </p:cBhvr>
                                      <p:to>
                                        <p:strVal val="visible"/>
                                      </p:to>
                                    </p:set>
                                    <p:animEffect transition="in" filter="wipe(left)">
                                      <p:cBhvr>
                                        <p:cTn id="11" dur="500"/>
                                        <p:tgtEl>
                                          <p:spTgt spid="13"/>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8" fill="hold" nodeType="clickEffect">
                                  <p:stCondLst>
                                    <p:cond delay="0"/>
                                  </p:stCondLst>
                                  <p:childTnLst>
                                    <p:set>
                                      <p:cBhvr>
                                        <p:cTn id="15" dur="1" fill="hold">
                                          <p:stCondLst>
                                            <p:cond delay="0"/>
                                          </p:stCondLst>
                                        </p:cTn>
                                        <p:tgtEl>
                                          <p:spTgt spid="2"/>
                                        </p:tgtEl>
                                        <p:attrNameLst>
                                          <p:attrName>style.visibility</p:attrName>
                                        </p:attrNameLst>
                                      </p:cBhvr>
                                      <p:to>
                                        <p:strVal val="visible"/>
                                      </p:to>
                                    </p:set>
                                    <p:animEffect transition="in" filter="wipe(left)">
                                      <p:cBhvr>
                                        <p:cTn id="16" dur="500"/>
                                        <p:tgtEl>
                                          <p:spTgt spid="2"/>
                                        </p:tgtEl>
                                      </p:cBhvr>
                                    </p:animEffect>
                                  </p:childTnLst>
                                </p:cTn>
                              </p:par>
                            </p:childTnLst>
                          </p:cTn>
                        </p:par>
                        <p:par>
                          <p:cTn id="17" fill="hold">
                            <p:stCondLst>
                              <p:cond delay="500"/>
                            </p:stCondLst>
                            <p:childTnLst>
                              <p:par>
                                <p:cTn id="18" presetID="22" presetClass="entr" presetSubtype="8" fill="hold" grpId="0" nodeType="afterEffect">
                                  <p:stCondLst>
                                    <p:cond delay="0"/>
                                  </p:stCondLst>
                                  <p:childTnLst>
                                    <p:set>
                                      <p:cBhvr>
                                        <p:cTn id="19" dur="1" fill="hold">
                                          <p:stCondLst>
                                            <p:cond delay="0"/>
                                          </p:stCondLst>
                                        </p:cTn>
                                        <p:tgtEl>
                                          <p:spTgt spid="33"/>
                                        </p:tgtEl>
                                        <p:attrNameLst>
                                          <p:attrName>style.visibility</p:attrName>
                                        </p:attrNameLst>
                                      </p:cBhvr>
                                      <p:to>
                                        <p:strVal val="visible"/>
                                      </p:to>
                                    </p:set>
                                    <p:animEffect transition="in" filter="wipe(left)">
                                      <p:cBhvr>
                                        <p:cTn id="20" dur="500"/>
                                        <p:tgtEl>
                                          <p:spTgt spid="33"/>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4" fill="hold" nodeType="clickEffect">
                                  <p:stCondLst>
                                    <p:cond delay="0"/>
                                  </p:stCondLst>
                                  <p:childTnLst>
                                    <p:set>
                                      <p:cBhvr>
                                        <p:cTn id="24" dur="1" fill="hold">
                                          <p:stCondLst>
                                            <p:cond delay="0"/>
                                          </p:stCondLst>
                                        </p:cTn>
                                        <p:tgtEl>
                                          <p:spTgt spid="20"/>
                                        </p:tgtEl>
                                        <p:attrNameLst>
                                          <p:attrName>style.visibility</p:attrName>
                                        </p:attrNameLst>
                                      </p:cBhvr>
                                      <p:to>
                                        <p:strVal val="visible"/>
                                      </p:to>
                                    </p:set>
                                    <p:animEffect transition="in" filter="wipe(down)">
                                      <p:cBhvr>
                                        <p:cTn id="25" dur="500"/>
                                        <p:tgtEl>
                                          <p:spTgt spid="20"/>
                                        </p:tgtEl>
                                      </p:cBhvr>
                                    </p:animEffect>
                                  </p:childTnLst>
                                </p:cTn>
                              </p:par>
                            </p:childTnLst>
                          </p:cTn>
                        </p:par>
                        <p:par>
                          <p:cTn id="26" fill="hold">
                            <p:stCondLst>
                              <p:cond delay="500"/>
                            </p:stCondLst>
                            <p:childTnLst>
                              <p:par>
                                <p:cTn id="27" presetID="22" presetClass="entr" presetSubtype="8" fill="hold" grpId="0" nodeType="afterEffect">
                                  <p:stCondLst>
                                    <p:cond delay="0"/>
                                  </p:stCondLst>
                                  <p:childTnLst>
                                    <p:set>
                                      <p:cBhvr>
                                        <p:cTn id="28" dur="1" fill="hold">
                                          <p:stCondLst>
                                            <p:cond delay="0"/>
                                          </p:stCondLst>
                                        </p:cTn>
                                        <p:tgtEl>
                                          <p:spTgt spid="24"/>
                                        </p:tgtEl>
                                        <p:attrNameLst>
                                          <p:attrName>style.visibility</p:attrName>
                                        </p:attrNameLst>
                                      </p:cBhvr>
                                      <p:to>
                                        <p:strVal val="visible"/>
                                      </p:to>
                                    </p:set>
                                    <p:animEffect transition="in" filter="wipe(left)">
                                      <p:cBhvr>
                                        <p:cTn id="29" dur="500"/>
                                        <p:tgtEl>
                                          <p:spTgt spid="24"/>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ntr" presetSubtype="8" fill="hold" nodeType="clickEffect">
                                  <p:stCondLst>
                                    <p:cond delay="0"/>
                                  </p:stCondLst>
                                  <p:childTnLst>
                                    <p:set>
                                      <p:cBhvr>
                                        <p:cTn id="33" dur="1" fill="hold">
                                          <p:stCondLst>
                                            <p:cond delay="0"/>
                                          </p:stCondLst>
                                        </p:cTn>
                                        <p:tgtEl>
                                          <p:spTgt spid="28"/>
                                        </p:tgtEl>
                                        <p:attrNameLst>
                                          <p:attrName>style.visibility</p:attrName>
                                        </p:attrNameLst>
                                      </p:cBhvr>
                                      <p:to>
                                        <p:strVal val="visible"/>
                                      </p:to>
                                    </p:set>
                                    <p:animEffect transition="in" filter="wipe(left)">
                                      <p:cBhvr>
                                        <p:cTn id="34" dur="500"/>
                                        <p:tgtEl>
                                          <p:spTgt spid="28"/>
                                        </p:tgtEl>
                                      </p:cBhvr>
                                    </p:animEffect>
                                  </p:childTnLst>
                                </p:cTn>
                              </p:par>
                            </p:childTnLst>
                          </p:cTn>
                        </p:par>
                        <p:par>
                          <p:cTn id="35" fill="hold">
                            <p:stCondLst>
                              <p:cond delay="500"/>
                            </p:stCondLst>
                            <p:childTnLst>
                              <p:par>
                                <p:cTn id="36" presetID="22" presetClass="entr" presetSubtype="8" fill="hold" grpId="0" nodeType="afterEffect">
                                  <p:stCondLst>
                                    <p:cond delay="0"/>
                                  </p:stCondLst>
                                  <p:childTnLst>
                                    <p:set>
                                      <p:cBhvr>
                                        <p:cTn id="37" dur="1" fill="hold">
                                          <p:stCondLst>
                                            <p:cond delay="0"/>
                                          </p:stCondLst>
                                        </p:cTn>
                                        <p:tgtEl>
                                          <p:spTgt spid="35"/>
                                        </p:tgtEl>
                                        <p:attrNameLst>
                                          <p:attrName>style.visibility</p:attrName>
                                        </p:attrNameLst>
                                      </p:cBhvr>
                                      <p:to>
                                        <p:strVal val="visible"/>
                                      </p:to>
                                    </p:set>
                                    <p:animEffect transition="in" filter="wipe(left)">
                                      <p:cBhvr>
                                        <p:cTn id="38" dur="500"/>
                                        <p:tgtEl>
                                          <p:spTgt spid="35"/>
                                        </p:tgtEl>
                                      </p:cBhvr>
                                    </p:animEffect>
                                  </p:childTnLst>
                                </p:cTn>
                              </p:par>
                              <p:par>
                                <p:cTn id="39" presetID="42" presetClass="entr" presetSubtype="0" fill="hold" grpId="0" nodeType="withEffect">
                                  <p:stCondLst>
                                    <p:cond delay="0"/>
                                  </p:stCondLst>
                                  <p:childTnLst>
                                    <p:set>
                                      <p:cBhvr>
                                        <p:cTn id="40" dur="1" fill="hold">
                                          <p:stCondLst>
                                            <p:cond delay="0"/>
                                          </p:stCondLst>
                                        </p:cTn>
                                        <p:tgtEl>
                                          <p:spTgt spid="21">
                                            <p:txEl>
                                              <p:pRg st="0" end="0"/>
                                            </p:txEl>
                                          </p:spTgt>
                                        </p:tgtEl>
                                        <p:attrNameLst>
                                          <p:attrName>style.visibility</p:attrName>
                                        </p:attrNameLst>
                                      </p:cBhvr>
                                      <p:to>
                                        <p:strVal val="visible"/>
                                      </p:to>
                                    </p:set>
                                    <p:animEffect transition="in" filter="fade">
                                      <p:cBhvr>
                                        <p:cTn id="41" dur="1000"/>
                                        <p:tgtEl>
                                          <p:spTgt spid="21">
                                            <p:txEl>
                                              <p:pRg st="0" end="0"/>
                                            </p:txEl>
                                          </p:spTgt>
                                        </p:tgtEl>
                                      </p:cBhvr>
                                    </p:animEffect>
                                    <p:anim calcmode="lin" valueType="num">
                                      <p:cBhvr>
                                        <p:cTn id="42" dur="1000" fill="hold"/>
                                        <p:tgtEl>
                                          <p:spTgt spid="21">
                                            <p:txEl>
                                              <p:pRg st="0" end="0"/>
                                            </p:txEl>
                                          </p:spTgt>
                                        </p:tgtEl>
                                        <p:attrNameLst>
                                          <p:attrName>ppt_x</p:attrName>
                                        </p:attrNameLst>
                                      </p:cBhvr>
                                      <p:tavLst>
                                        <p:tav tm="0">
                                          <p:val>
                                            <p:strVal val="#ppt_x"/>
                                          </p:val>
                                        </p:tav>
                                        <p:tav tm="100000">
                                          <p:val>
                                            <p:strVal val="#ppt_x"/>
                                          </p:val>
                                        </p:tav>
                                      </p:tavLst>
                                    </p:anim>
                                    <p:anim calcmode="lin" valueType="num">
                                      <p:cBhvr>
                                        <p:cTn id="43" dur="1000" fill="hold"/>
                                        <p:tgtEl>
                                          <p:spTgt spid="21">
                                            <p:txEl>
                                              <p:pRg st="0" end="0"/>
                                            </p:txEl>
                                          </p:spTgt>
                                        </p:tgtEl>
                                        <p:attrNameLst>
                                          <p:attrName>ppt_y</p:attrName>
                                        </p:attrNameLst>
                                      </p:cBhvr>
                                      <p:tavLst>
                                        <p:tav tm="0">
                                          <p:val>
                                            <p:strVal val="#ppt_y+.1"/>
                                          </p:val>
                                        </p:tav>
                                        <p:tav tm="100000">
                                          <p:val>
                                            <p:strVal val="#ppt_y"/>
                                          </p:val>
                                        </p:tav>
                                      </p:tavLst>
                                    </p:anim>
                                  </p:childTnLst>
                                </p:cTn>
                              </p:par>
                              <p:par>
                                <p:cTn id="44" presetID="42" presetClass="entr" presetSubtype="0" fill="hold" grpId="0" nodeType="withEffect">
                                  <p:stCondLst>
                                    <p:cond delay="0"/>
                                  </p:stCondLst>
                                  <p:childTnLst>
                                    <p:set>
                                      <p:cBhvr>
                                        <p:cTn id="45" dur="1" fill="hold">
                                          <p:stCondLst>
                                            <p:cond delay="0"/>
                                          </p:stCondLst>
                                        </p:cTn>
                                        <p:tgtEl>
                                          <p:spTgt spid="21">
                                            <p:txEl>
                                              <p:pRg st="1" end="1"/>
                                            </p:txEl>
                                          </p:spTgt>
                                        </p:tgtEl>
                                        <p:attrNameLst>
                                          <p:attrName>style.visibility</p:attrName>
                                        </p:attrNameLst>
                                      </p:cBhvr>
                                      <p:to>
                                        <p:strVal val="visible"/>
                                      </p:to>
                                    </p:set>
                                    <p:animEffect transition="in" filter="fade">
                                      <p:cBhvr>
                                        <p:cTn id="46" dur="1000"/>
                                        <p:tgtEl>
                                          <p:spTgt spid="21">
                                            <p:txEl>
                                              <p:pRg st="1" end="1"/>
                                            </p:txEl>
                                          </p:spTgt>
                                        </p:tgtEl>
                                      </p:cBhvr>
                                    </p:animEffect>
                                    <p:anim calcmode="lin" valueType="num">
                                      <p:cBhvr>
                                        <p:cTn id="47" dur="1000" fill="hold"/>
                                        <p:tgtEl>
                                          <p:spTgt spid="21">
                                            <p:txEl>
                                              <p:pRg st="1" end="1"/>
                                            </p:txEl>
                                          </p:spTgt>
                                        </p:tgtEl>
                                        <p:attrNameLst>
                                          <p:attrName>ppt_x</p:attrName>
                                        </p:attrNameLst>
                                      </p:cBhvr>
                                      <p:tavLst>
                                        <p:tav tm="0">
                                          <p:val>
                                            <p:strVal val="#ppt_x"/>
                                          </p:val>
                                        </p:tav>
                                        <p:tav tm="100000">
                                          <p:val>
                                            <p:strVal val="#ppt_x"/>
                                          </p:val>
                                        </p:tav>
                                      </p:tavLst>
                                    </p:anim>
                                    <p:anim calcmode="lin" valueType="num">
                                      <p:cBhvr>
                                        <p:cTn id="48" dur="1000" fill="hold"/>
                                        <p:tgtEl>
                                          <p:spTgt spid="21">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2" presetClass="entr" presetSubtype="8" fill="hold" nodeType="clickEffect">
                                  <p:stCondLst>
                                    <p:cond delay="0"/>
                                  </p:stCondLst>
                                  <p:childTnLst>
                                    <p:set>
                                      <p:cBhvr>
                                        <p:cTn id="52" dur="1" fill="hold">
                                          <p:stCondLst>
                                            <p:cond delay="0"/>
                                          </p:stCondLst>
                                        </p:cTn>
                                        <p:tgtEl>
                                          <p:spTgt spid="22"/>
                                        </p:tgtEl>
                                        <p:attrNameLst>
                                          <p:attrName>style.visibility</p:attrName>
                                        </p:attrNameLst>
                                      </p:cBhvr>
                                      <p:to>
                                        <p:strVal val="visible"/>
                                      </p:to>
                                    </p:set>
                                    <p:animEffect transition="in" filter="wipe(left)">
                                      <p:cBhvr>
                                        <p:cTn id="53" dur="500"/>
                                        <p:tgtEl>
                                          <p:spTgt spid="22"/>
                                        </p:tgtEl>
                                      </p:cBhvr>
                                    </p:animEffect>
                                  </p:childTnLst>
                                </p:cTn>
                              </p:par>
                            </p:childTnLst>
                          </p:cTn>
                        </p:par>
                        <p:par>
                          <p:cTn id="54" fill="hold">
                            <p:stCondLst>
                              <p:cond delay="500"/>
                            </p:stCondLst>
                            <p:childTnLst>
                              <p:par>
                                <p:cTn id="55" presetID="22" presetClass="entr" presetSubtype="8" fill="hold" grpId="0" nodeType="afterEffect">
                                  <p:stCondLst>
                                    <p:cond delay="0"/>
                                  </p:stCondLst>
                                  <p:childTnLst>
                                    <p:set>
                                      <p:cBhvr>
                                        <p:cTn id="56" dur="1" fill="hold">
                                          <p:stCondLst>
                                            <p:cond delay="0"/>
                                          </p:stCondLst>
                                        </p:cTn>
                                        <p:tgtEl>
                                          <p:spTgt spid="57"/>
                                        </p:tgtEl>
                                        <p:attrNameLst>
                                          <p:attrName>style.visibility</p:attrName>
                                        </p:attrNameLst>
                                      </p:cBhvr>
                                      <p:to>
                                        <p:strVal val="visible"/>
                                      </p:to>
                                    </p:set>
                                    <p:animEffect transition="in" filter="wipe(left)">
                                      <p:cBhvr>
                                        <p:cTn id="57" dur="500"/>
                                        <p:tgtEl>
                                          <p:spTgt spid="57"/>
                                        </p:tgtEl>
                                      </p:cBhvr>
                                    </p:animEffect>
                                  </p:childTnLst>
                                </p:cTn>
                              </p:par>
                            </p:childTnLst>
                          </p:cTn>
                        </p:par>
                        <p:par>
                          <p:cTn id="58" fill="hold">
                            <p:stCondLst>
                              <p:cond delay="1000"/>
                            </p:stCondLst>
                            <p:childTnLst>
                              <p:par>
                                <p:cTn id="59" presetID="22" presetClass="entr" presetSubtype="8" fill="hold" nodeType="afterEffect">
                                  <p:stCondLst>
                                    <p:cond delay="0"/>
                                  </p:stCondLst>
                                  <p:childTnLst>
                                    <p:set>
                                      <p:cBhvr>
                                        <p:cTn id="60" dur="1" fill="hold">
                                          <p:stCondLst>
                                            <p:cond delay="0"/>
                                          </p:stCondLst>
                                        </p:cTn>
                                        <p:tgtEl>
                                          <p:spTgt spid="5"/>
                                        </p:tgtEl>
                                        <p:attrNameLst>
                                          <p:attrName>style.visibility</p:attrName>
                                        </p:attrNameLst>
                                      </p:cBhvr>
                                      <p:to>
                                        <p:strVal val="visible"/>
                                      </p:to>
                                    </p:set>
                                    <p:animEffect transition="in" filter="wipe(left)">
                                      <p:cBhvr>
                                        <p:cTn id="61" dur="500"/>
                                        <p:tgtEl>
                                          <p:spTgt spid="5"/>
                                        </p:tgtEl>
                                      </p:cBhvr>
                                    </p:animEffect>
                                  </p:childTnLst>
                                </p:cTn>
                              </p:par>
                            </p:childTnLst>
                          </p:cTn>
                        </p:par>
                        <p:par>
                          <p:cTn id="62" fill="hold">
                            <p:stCondLst>
                              <p:cond delay="1500"/>
                            </p:stCondLst>
                            <p:childTnLst>
                              <p:par>
                                <p:cTn id="63" presetID="22" presetClass="entr" presetSubtype="8" fill="hold" grpId="0" nodeType="afterEffect">
                                  <p:stCondLst>
                                    <p:cond delay="0"/>
                                  </p:stCondLst>
                                  <p:childTnLst>
                                    <p:set>
                                      <p:cBhvr>
                                        <p:cTn id="64" dur="1" fill="hold">
                                          <p:stCondLst>
                                            <p:cond delay="0"/>
                                          </p:stCondLst>
                                        </p:cTn>
                                        <p:tgtEl>
                                          <p:spTgt spid="23"/>
                                        </p:tgtEl>
                                        <p:attrNameLst>
                                          <p:attrName>style.visibility</p:attrName>
                                        </p:attrNameLst>
                                      </p:cBhvr>
                                      <p:to>
                                        <p:strVal val="visible"/>
                                      </p:to>
                                    </p:set>
                                    <p:animEffect transition="in" filter="wipe(left)">
                                      <p:cBhvr>
                                        <p:cTn id="65" dur="500"/>
                                        <p:tgtEl>
                                          <p:spTgt spid="23"/>
                                        </p:tgtEl>
                                      </p:cBhvr>
                                    </p:animEffect>
                                  </p:childTnLst>
                                </p:cTn>
                              </p:par>
                            </p:childTnLst>
                          </p:cTn>
                        </p:par>
                        <p:par>
                          <p:cTn id="66" fill="hold">
                            <p:stCondLst>
                              <p:cond delay="2000"/>
                            </p:stCondLst>
                            <p:childTnLst>
                              <p:par>
                                <p:cTn id="67" presetID="22" presetClass="entr" presetSubtype="8" fill="hold" nodeType="afterEffect">
                                  <p:stCondLst>
                                    <p:cond delay="0"/>
                                  </p:stCondLst>
                                  <p:childTnLst>
                                    <p:set>
                                      <p:cBhvr>
                                        <p:cTn id="68" dur="1" fill="hold">
                                          <p:stCondLst>
                                            <p:cond delay="0"/>
                                          </p:stCondLst>
                                        </p:cTn>
                                        <p:tgtEl>
                                          <p:spTgt spid="26"/>
                                        </p:tgtEl>
                                        <p:attrNameLst>
                                          <p:attrName>style.visibility</p:attrName>
                                        </p:attrNameLst>
                                      </p:cBhvr>
                                      <p:to>
                                        <p:strVal val="visible"/>
                                      </p:to>
                                    </p:set>
                                    <p:animEffect transition="in" filter="wipe(left)">
                                      <p:cBhvr>
                                        <p:cTn id="69" dur="500"/>
                                        <p:tgtEl>
                                          <p:spTgt spid="26"/>
                                        </p:tgtEl>
                                      </p:cBhvr>
                                    </p:animEffect>
                                  </p:childTnLst>
                                </p:cTn>
                              </p:par>
                            </p:childTnLst>
                          </p:cTn>
                        </p:par>
                        <p:par>
                          <p:cTn id="70" fill="hold">
                            <p:stCondLst>
                              <p:cond delay="2500"/>
                            </p:stCondLst>
                            <p:childTnLst>
                              <p:par>
                                <p:cTn id="71" presetID="22" presetClass="entr" presetSubtype="8" fill="hold" grpId="0" nodeType="afterEffect">
                                  <p:stCondLst>
                                    <p:cond delay="0"/>
                                  </p:stCondLst>
                                  <p:childTnLst>
                                    <p:set>
                                      <p:cBhvr>
                                        <p:cTn id="72" dur="1" fill="hold">
                                          <p:stCondLst>
                                            <p:cond delay="0"/>
                                          </p:stCondLst>
                                        </p:cTn>
                                        <p:tgtEl>
                                          <p:spTgt spid="51"/>
                                        </p:tgtEl>
                                        <p:attrNameLst>
                                          <p:attrName>style.visibility</p:attrName>
                                        </p:attrNameLst>
                                      </p:cBhvr>
                                      <p:to>
                                        <p:strVal val="visible"/>
                                      </p:to>
                                    </p:set>
                                    <p:animEffect transition="in" filter="wipe(left)">
                                      <p:cBhvr>
                                        <p:cTn id="73" dur="500"/>
                                        <p:tgtEl>
                                          <p:spTgt spid="51"/>
                                        </p:tgtEl>
                                      </p:cBhvr>
                                    </p:animEffect>
                                  </p:childTnLst>
                                </p:cTn>
                              </p:par>
                            </p:childTnLst>
                          </p:cTn>
                        </p:par>
                      </p:childTnLst>
                    </p:cTn>
                  </p:par>
                  <p:par>
                    <p:cTn id="74" fill="hold">
                      <p:stCondLst>
                        <p:cond delay="indefinite"/>
                      </p:stCondLst>
                      <p:childTnLst>
                        <p:par>
                          <p:cTn id="75" fill="hold">
                            <p:stCondLst>
                              <p:cond delay="0"/>
                            </p:stCondLst>
                            <p:childTnLst>
                              <p:par>
                                <p:cTn id="76" presetID="42" presetClass="entr" presetSubtype="0" fill="hold" grpId="0" nodeType="clickEffect">
                                  <p:stCondLst>
                                    <p:cond delay="0"/>
                                  </p:stCondLst>
                                  <p:childTnLst>
                                    <p:set>
                                      <p:cBhvr>
                                        <p:cTn id="77" dur="1" fill="hold">
                                          <p:stCondLst>
                                            <p:cond delay="0"/>
                                          </p:stCondLst>
                                        </p:cTn>
                                        <p:tgtEl>
                                          <p:spTgt spid="21">
                                            <p:txEl>
                                              <p:pRg st="2" end="2"/>
                                            </p:txEl>
                                          </p:spTgt>
                                        </p:tgtEl>
                                        <p:attrNameLst>
                                          <p:attrName>style.visibility</p:attrName>
                                        </p:attrNameLst>
                                      </p:cBhvr>
                                      <p:to>
                                        <p:strVal val="visible"/>
                                      </p:to>
                                    </p:set>
                                    <p:animEffect transition="in" filter="fade">
                                      <p:cBhvr>
                                        <p:cTn id="78" dur="1000"/>
                                        <p:tgtEl>
                                          <p:spTgt spid="21">
                                            <p:txEl>
                                              <p:pRg st="2" end="2"/>
                                            </p:txEl>
                                          </p:spTgt>
                                        </p:tgtEl>
                                      </p:cBhvr>
                                    </p:animEffect>
                                    <p:anim calcmode="lin" valueType="num">
                                      <p:cBhvr>
                                        <p:cTn id="79" dur="1000" fill="hold"/>
                                        <p:tgtEl>
                                          <p:spTgt spid="21">
                                            <p:txEl>
                                              <p:pRg st="2" end="2"/>
                                            </p:txEl>
                                          </p:spTgt>
                                        </p:tgtEl>
                                        <p:attrNameLst>
                                          <p:attrName>ppt_x</p:attrName>
                                        </p:attrNameLst>
                                      </p:cBhvr>
                                      <p:tavLst>
                                        <p:tav tm="0">
                                          <p:val>
                                            <p:strVal val="#ppt_x"/>
                                          </p:val>
                                        </p:tav>
                                        <p:tav tm="100000">
                                          <p:val>
                                            <p:strVal val="#ppt_x"/>
                                          </p:val>
                                        </p:tav>
                                      </p:tavLst>
                                    </p:anim>
                                    <p:anim calcmode="lin" valueType="num">
                                      <p:cBhvr>
                                        <p:cTn id="80" dur="1000" fill="hold"/>
                                        <p:tgtEl>
                                          <p:spTgt spid="21">
                                            <p:txEl>
                                              <p:pRg st="2" end="2"/>
                                            </p:txEl>
                                          </p:spTgt>
                                        </p:tgtEl>
                                        <p:attrNameLst>
                                          <p:attrName>ppt_y</p:attrName>
                                        </p:attrNameLst>
                                      </p:cBhvr>
                                      <p:tavLst>
                                        <p:tav tm="0">
                                          <p:val>
                                            <p:strVal val="#ppt_y+.1"/>
                                          </p:val>
                                        </p:tav>
                                        <p:tav tm="100000">
                                          <p:val>
                                            <p:strVal val="#ppt_y"/>
                                          </p:val>
                                        </p:tav>
                                      </p:tavLst>
                                    </p:anim>
                                  </p:childTnLst>
                                </p:cTn>
                              </p:par>
                              <p:par>
                                <p:cTn id="81" presetID="42" presetClass="entr" presetSubtype="0" fill="hold" grpId="0" nodeType="withEffect">
                                  <p:stCondLst>
                                    <p:cond delay="0"/>
                                  </p:stCondLst>
                                  <p:childTnLst>
                                    <p:set>
                                      <p:cBhvr>
                                        <p:cTn id="82" dur="1" fill="hold">
                                          <p:stCondLst>
                                            <p:cond delay="0"/>
                                          </p:stCondLst>
                                        </p:cTn>
                                        <p:tgtEl>
                                          <p:spTgt spid="21">
                                            <p:txEl>
                                              <p:pRg st="3" end="3"/>
                                            </p:txEl>
                                          </p:spTgt>
                                        </p:tgtEl>
                                        <p:attrNameLst>
                                          <p:attrName>style.visibility</p:attrName>
                                        </p:attrNameLst>
                                      </p:cBhvr>
                                      <p:to>
                                        <p:strVal val="visible"/>
                                      </p:to>
                                    </p:set>
                                    <p:animEffect transition="in" filter="fade">
                                      <p:cBhvr>
                                        <p:cTn id="83" dur="1000"/>
                                        <p:tgtEl>
                                          <p:spTgt spid="21">
                                            <p:txEl>
                                              <p:pRg st="3" end="3"/>
                                            </p:txEl>
                                          </p:spTgt>
                                        </p:tgtEl>
                                      </p:cBhvr>
                                    </p:animEffect>
                                    <p:anim calcmode="lin" valueType="num">
                                      <p:cBhvr>
                                        <p:cTn id="84" dur="1000" fill="hold"/>
                                        <p:tgtEl>
                                          <p:spTgt spid="21">
                                            <p:txEl>
                                              <p:pRg st="3" end="3"/>
                                            </p:txEl>
                                          </p:spTgt>
                                        </p:tgtEl>
                                        <p:attrNameLst>
                                          <p:attrName>ppt_x</p:attrName>
                                        </p:attrNameLst>
                                      </p:cBhvr>
                                      <p:tavLst>
                                        <p:tav tm="0">
                                          <p:val>
                                            <p:strVal val="#ppt_x"/>
                                          </p:val>
                                        </p:tav>
                                        <p:tav tm="100000">
                                          <p:val>
                                            <p:strVal val="#ppt_x"/>
                                          </p:val>
                                        </p:tav>
                                      </p:tavLst>
                                    </p:anim>
                                    <p:anim calcmode="lin" valueType="num">
                                      <p:cBhvr>
                                        <p:cTn id="85" dur="1000" fill="hold"/>
                                        <p:tgtEl>
                                          <p:spTgt spid="21">
                                            <p:txEl>
                                              <p:pRg st="3" end="3"/>
                                            </p:txEl>
                                          </p:spTgt>
                                        </p:tgtEl>
                                        <p:attrNameLst>
                                          <p:attrName>ppt_y</p:attrName>
                                        </p:attrNameLst>
                                      </p:cBhvr>
                                      <p:tavLst>
                                        <p:tav tm="0">
                                          <p:val>
                                            <p:strVal val="#ppt_y+.1"/>
                                          </p:val>
                                        </p:tav>
                                        <p:tav tm="100000">
                                          <p:val>
                                            <p:strVal val="#ppt_y"/>
                                          </p:val>
                                        </p:tav>
                                      </p:tavLst>
                                    </p:anim>
                                  </p:childTnLst>
                                </p:cTn>
                              </p:par>
                              <p:par>
                                <p:cTn id="86" presetID="42" presetClass="entr" presetSubtype="0" fill="hold" grpId="0" nodeType="withEffect">
                                  <p:stCondLst>
                                    <p:cond delay="0"/>
                                  </p:stCondLst>
                                  <p:childTnLst>
                                    <p:set>
                                      <p:cBhvr>
                                        <p:cTn id="87" dur="1" fill="hold">
                                          <p:stCondLst>
                                            <p:cond delay="0"/>
                                          </p:stCondLst>
                                        </p:cTn>
                                        <p:tgtEl>
                                          <p:spTgt spid="21">
                                            <p:txEl>
                                              <p:pRg st="4" end="4"/>
                                            </p:txEl>
                                          </p:spTgt>
                                        </p:tgtEl>
                                        <p:attrNameLst>
                                          <p:attrName>style.visibility</p:attrName>
                                        </p:attrNameLst>
                                      </p:cBhvr>
                                      <p:to>
                                        <p:strVal val="visible"/>
                                      </p:to>
                                    </p:set>
                                    <p:animEffect transition="in" filter="fade">
                                      <p:cBhvr>
                                        <p:cTn id="88" dur="1000"/>
                                        <p:tgtEl>
                                          <p:spTgt spid="21">
                                            <p:txEl>
                                              <p:pRg st="4" end="4"/>
                                            </p:txEl>
                                          </p:spTgt>
                                        </p:tgtEl>
                                      </p:cBhvr>
                                    </p:animEffect>
                                    <p:anim calcmode="lin" valueType="num">
                                      <p:cBhvr>
                                        <p:cTn id="89" dur="1000" fill="hold"/>
                                        <p:tgtEl>
                                          <p:spTgt spid="21">
                                            <p:txEl>
                                              <p:pRg st="4" end="4"/>
                                            </p:txEl>
                                          </p:spTgt>
                                        </p:tgtEl>
                                        <p:attrNameLst>
                                          <p:attrName>ppt_x</p:attrName>
                                        </p:attrNameLst>
                                      </p:cBhvr>
                                      <p:tavLst>
                                        <p:tav tm="0">
                                          <p:val>
                                            <p:strVal val="#ppt_x"/>
                                          </p:val>
                                        </p:tav>
                                        <p:tav tm="100000">
                                          <p:val>
                                            <p:strVal val="#ppt_x"/>
                                          </p:val>
                                        </p:tav>
                                      </p:tavLst>
                                    </p:anim>
                                    <p:anim calcmode="lin" valueType="num">
                                      <p:cBhvr>
                                        <p:cTn id="90" dur="1000" fill="hold"/>
                                        <p:tgtEl>
                                          <p:spTgt spid="21">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91" fill="hold">
                      <p:stCondLst>
                        <p:cond delay="indefinite"/>
                      </p:stCondLst>
                      <p:childTnLst>
                        <p:par>
                          <p:cTn id="92" fill="hold">
                            <p:stCondLst>
                              <p:cond delay="0"/>
                            </p:stCondLst>
                            <p:childTnLst>
                              <p:par>
                                <p:cTn id="93" presetID="42" presetClass="entr" presetSubtype="0" fill="hold" grpId="0" nodeType="clickEffect">
                                  <p:stCondLst>
                                    <p:cond delay="0"/>
                                  </p:stCondLst>
                                  <p:childTnLst>
                                    <p:set>
                                      <p:cBhvr>
                                        <p:cTn id="94" dur="1" fill="hold">
                                          <p:stCondLst>
                                            <p:cond delay="0"/>
                                          </p:stCondLst>
                                        </p:cTn>
                                        <p:tgtEl>
                                          <p:spTgt spid="21">
                                            <p:txEl>
                                              <p:pRg st="6" end="6"/>
                                            </p:txEl>
                                          </p:spTgt>
                                        </p:tgtEl>
                                        <p:attrNameLst>
                                          <p:attrName>style.visibility</p:attrName>
                                        </p:attrNameLst>
                                      </p:cBhvr>
                                      <p:to>
                                        <p:strVal val="visible"/>
                                      </p:to>
                                    </p:set>
                                    <p:animEffect transition="in" filter="fade">
                                      <p:cBhvr>
                                        <p:cTn id="95" dur="1000"/>
                                        <p:tgtEl>
                                          <p:spTgt spid="21">
                                            <p:txEl>
                                              <p:pRg st="6" end="6"/>
                                            </p:txEl>
                                          </p:spTgt>
                                        </p:tgtEl>
                                      </p:cBhvr>
                                    </p:animEffect>
                                    <p:anim calcmode="lin" valueType="num">
                                      <p:cBhvr>
                                        <p:cTn id="96" dur="1000" fill="hold"/>
                                        <p:tgtEl>
                                          <p:spTgt spid="21">
                                            <p:txEl>
                                              <p:pRg st="6" end="6"/>
                                            </p:txEl>
                                          </p:spTgt>
                                        </p:tgtEl>
                                        <p:attrNameLst>
                                          <p:attrName>ppt_x</p:attrName>
                                        </p:attrNameLst>
                                      </p:cBhvr>
                                      <p:tavLst>
                                        <p:tav tm="0">
                                          <p:val>
                                            <p:strVal val="#ppt_x"/>
                                          </p:val>
                                        </p:tav>
                                        <p:tav tm="100000">
                                          <p:val>
                                            <p:strVal val="#ppt_x"/>
                                          </p:val>
                                        </p:tav>
                                      </p:tavLst>
                                    </p:anim>
                                    <p:anim calcmode="lin" valueType="num">
                                      <p:cBhvr>
                                        <p:cTn id="97" dur="1000" fill="hold"/>
                                        <p:tgtEl>
                                          <p:spTgt spid="21">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 grpId="0"/>
      <p:bldP spid="13" grpId="0"/>
      <p:bldP spid="24" grpId="0"/>
      <p:bldP spid="33" grpId="0"/>
      <p:bldP spid="35" grpId="0"/>
      <p:bldP spid="23" grpId="0"/>
      <p:bldP spid="51" grpId="0"/>
      <p:bldP spid="21"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Rounded Corners 9">
            <a:extLst>
              <a:ext uri="{FF2B5EF4-FFF2-40B4-BE49-F238E27FC236}">
                <a16:creationId xmlns:a16="http://schemas.microsoft.com/office/drawing/2014/main" id="{992CA311-0F4B-B150-A55E-BE3615862B67}"/>
              </a:ext>
            </a:extLst>
          </p:cNvPr>
          <p:cNvSpPr/>
          <p:nvPr/>
        </p:nvSpPr>
        <p:spPr>
          <a:xfrm>
            <a:off x="4255833" y="570086"/>
            <a:ext cx="1384320" cy="1457992"/>
          </a:xfrm>
          <a:prstGeom prst="round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39" name="Rectangle: Rounded Corners 38">
            <a:extLst>
              <a:ext uri="{FF2B5EF4-FFF2-40B4-BE49-F238E27FC236}">
                <a16:creationId xmlns:a16="http://schemas.microsoft.com/office/drawing/2014/main" id="{05B2A4EF-7C21-AB5F-DEE3-BF0307ECBACD}"/>
              </a:ext>
            </a:extLst>
          </p:cNvPr>
          <p:cNvSpPr/>
          <p:nvPr/>
        </p:nvSpPr>
        <p:spPr>
          <a:xfrm>
            <a:off x="9302462" y="-574902"/>
            <a:ext cx="2356209" cy="7846542"/>
          </a:xfrm>
          <a:prstGeom prst="roundRect">
            <a:avLst/>
          </a:prstGeom>
          <a:solidFill>
            <a:srgbClr val="C00000">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Rounded Corners 3">
            <a:extLst>
              <a:ext uri="{FF2B5EF4-FFF2-40B4-BE49-F238E27FC236}">
                <a16:creationId xmlns:a16="http://schemas.microsoft.com/office/drawing/2014/main" id="{077EF6B6-DC0E-633C-4E33-C9801A792C91}"/>
              </a:ext>
            </a:extLst>
          </p:cNvPr>
          <p:cNvSpPr/>
          <p:nvPr/>
        </p:nvSpPr>
        <p:spPr>
          <a:xfrm>
            <a:off x="-960847" y="-988542"/>
            <a:ext cx="5061694" cy="7846542"/>
          </a:xfrm>
          <a:prstGeom prst="roundRect">
            <a:avLst/>
          </a:prstGeom>
          <a:solidFill>
            <a:srgbClr val="FF0000">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Rounded Corners 5">
            <a:extLst>
              <a:ext uri="{FF2B5EF4-FFF2-40B4-BE49-F238E27FC236}">
                <a16:creationId xmlns:a16="http://schemas.microsoft.com/office/drawing/2014/main" id="{6D8E2964-D9A5-4A16-8604-F04921C189EB}"/>
              </a:ext>
            </a:extLst>
          </p:cNvPr>
          <p:cNvSpPr/>
          <p:nvPr/>
        </p:nvSpPr>
        <p:spPr>
          <a:xfrm>
            <a:off x="4241961" y="3046815"/>
            <a:ext cx="776480" cy="776479"/>
          </a:xfrm>
          <a:prstGeom prst="roundRect">
            <a:avLst/>
          </a:prstGeom>
          <a:solidFill>
            <a:schemeClr val="bg1"/>
          </a:solidFill>
          <a:ln w="3810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accent3"/>
                </a:solidFill>
              </a:rPr>
              <a:t>Girl</a:t>
            </a:r>
          </a:p>
        </p:txBody>
      </p:sp>
      <p:sp>
        <p:nvSpPr>
          <p:cNvPr id="44" name="Text Placeholder 15">
            <a:extLst>
              <a:ext uri="{FF2B5EF4-FFF2-40B4-BE49-F238E27FC236}">
                <a16:creationId xmlns:a16="http://schemas.microsoft.com/office/drawing/2014/main" id="{EB706927-F494-428E-B70A-D61DF634B0B0}"/>
              </a:ext>
            </a:extLst>
          </p:cNvPr>
          <p:cNvSpPr>
            <a:spLocks noGrp="1"/>
          </p:cNvSpPr>
          <p:nvPr>
            <p:ph type="body" sz="quarter" idx="10"/>
          </p:nvPr>
        </p:nvSpPr>
        <p:spPr>
          <a:xfrm rot="5400000" flipH="1">
            <a:off x="11183785" y="1549395"/>
            <a:ext cx="1412017" cy="302186"/>
          </a:xfrm>
        </p:spPr>
        <p:txBody>
          <a:bodyPr/>
          <a:lstStyle/>
          <a:p>
            <a:pPr algn="ctr"/>
            <a:r>
              <a:rPr lang="fi-FI" dirty="0"/>
              <a:t>MATH</a:t>
            </a:r>
            <a:endParaRPr lang="en-US" dirty="0"/>
          </a:p>
        </p:txBody>
      </p:sp>
      <p:sp>
        <p:nvSpPr>
          <p:cNvPr id="45" name="Text Placeholder 15">
            <a:extLst>
              <a:ext uri="{FF2B5EF4-FFF2-40B4-BE49-F238E27FC236}">
                <a16:creationId xmlns:a16="http://schemas.microsoft.com/office/drawing/2014/main" id="{65A2F07A-C926-481B-9BD4-CA6DFFCC789C}"/>
              </a:ext>
            </a:extLst>
          </p:cNvPr>
          <p:cNvSpPr txBox="1">
            <a:spLocks/>
          </p:cNvSpPr>
          <p:nvPr/>
        </p:nvSpPr>
        <p:spPr>
          <a:xfrm rot="5400000" flipH="1">
            <a:off x="10983039" y="4660942"/>
            <a:ext cx="1796396" cy="302186"/>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2000" b="1" kern="1200">
                <a:solidFill>
                  <a:schemeClr val="accent4"/>
                </a:solidFill>
                <a:latin typeface="+mj-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r>
              <a:rPr lang="fi-FI" dirty="0">
                <a:solidFill>
                  <a:schemeClr val="accent6">
                    <a:lumMod val="75000"/>
                  </a:schemeClr>
                </a:solidFill>
              </a:rPr>
              <a:t>FINNISH</a:t>
            </a:r>
            <a:endParaRPr lang="en-US" dirty="0">
              <a:solidFill>
                <a:schemeClr val="accent6">
                  <a:lumMod val="75000"/>
                </a:schemeClr>
              </a:solidFill>
            </a:endParaRPr>
          </a:p>
        </p:txBody>
      </p:sp>
      <p:sp>
        <p:nvSpPr>
          <p:cNvPr id="12" name="Title 33">
            <a:extLst>
              <a:ext uri="{FF2B5EF4-FFF2-40B4-BE49-F238E27FC236}">
                <a16:creationId xmlns:a16="http://schemas.microsoft.com/office/drawing/2014/main" id="{7FE287AC-E612-87FA-2BAF-71F3CE8FF5F4}"/>
              </a:ext>
            </a:extLst>
          </p:cNvPr>
          <p:cNvSpPr txBox="1">
            <a:spLocks/>
          </p:cNvSpPr>
          <p:nvPr/>
        </p:nvSpPr>
        <p:spPr>
          <a:xfrm rot="16200000">
            <a:off x="-1770003" y="3983533"/>
            <a:ext cx="4692343" cy="630936"/>
          </a:xfrm>
          <a:prstGeom prst="rect">
            <a:avLst/>
          </a:prstGeom>
        </p:spPr>
        <p:txBody>
          <a:bodyPr vert="horz" lIns="91440" tIns="45720" rIns="91440" bIns="45720" rtlCol="0" anchor="t" anchorCtr="0">
            <a:noAutofit/>
          </a:bodyPr>
          <a:lstStyle>
            <a:lvl1pPr algn="ctr" defTabSz="914400" rtl="0" eaLnBrk="1" latinLnBrk="0" hangingPunct="1">
              <a:lnSpc>
                <a:spcPct val="90000"/>
              </a:lnSpc>
              <a:spcBef>
                <a:spcPts val="1000"/>
              </a:spcBef>
              <a:buNone/>
              <a:defRPr sz="3600" b="1" kern="1200" cap="all" baseline="0">
                <a:solidFill>
                  <a:schemeClr val="tx1"/>
                </a:solidFill>
                <a:latin typeface="+mj-lt"/>
                <a:ea typeface="+mj-ea"/>
                <a:cs typeface="+mj-cs"/>
              </a:defRPr>
            </a:lvl1pPr>
          </a:lstStyle>
          <a:p>
            <a:pPr algn="l"/>
            <a:r>
              <a:rPr lang="en-US" dirty="0"/>
              <a:t> RESULTS</a:t>
            </a:r>
          </a:p>
        </p:txBody>
      </p:sp>
      <p:sp>
        <p:nvSpPr>
          <p:cNvPr id="15" name="Rectangle: Rounded Corners 14">
            <a:extLst>
              <a:ext uri="{FF2B5EF4-FFF2-40B4-BE49-F238E27FC236}">
                <a16:creationId xmlns:a16="http://schemas.microsoft.com/office/drawing/2014/main" id="{05E03929-86B3-4F49-88F6-3367C2A442DC}"/>
              </a:ext>
            </a:extLst>
          </p:cNvPr>
          <p:cNvSpPr/>
          <p:nvPr/>
        </p:nvSpPr>
        <p:spPr>
          <a:xfrm>
            <a:off x="9793160" y="105072"/>
            <a:ext cx="1195714" cy="661437"/>
          </a:xfrm>
          <a:prstGeom prst="roundRect">
            <a:avLst/>
          </a:prstGeom>
          <a:solidFill>
            <a:schemeClr val="accent4">
              <a:lumMod val="20000"/>
              <a:lumOff val="80000"/>
            </a:schemeClr>
          </a:solidFill>
          <a:ln w="28575"/>
        </p:spPr>
        <p:style>
          <a:lnRef idx="2">
            <a:schemeClr val="accent5"/>
          </a:lnRef>
          <a:fillRef idx="1">
            <a:schemeClr val="lt1"/>
          </a:fillRef>
          <a:effectRef idx="0">
            <a:schemeClr val="accent5"/>
          </a:effectRef>
          <a:fontRef idx="minor">
            <a:schemeClr val="dk1"/>
          </a:fontRef>
        </p:style>
        <p:txBody>
          <a:bodyPr rtlCol="0" anchor="ctr"/>
          <a:lstStyle/>
          <a:p>
            <a:pPr algn="ctr"/>
            <a:r>
              <a:rPr lang="fi-FI" sz="1400" dirty="0" err="1"/>
              <a:t>Ability</a:t>
            </a:r>
            <a:endParaRPr lang="en-US" sz="1400" dirty="0"/>
          </a:p>
        </p:txBody>
      </p:sp>
      <p:sp>
        <p:nvSpPr>
          <p:cNvPr id="18" name="Rectangle: Rounded Corners 17">
            <a:extLst>
              <a:ext uri="{FF2B5EF4-FFF2-40B4-BE49-F238E27FC236}">
                <a16:creationId xmlns:a16="http://schemas.microsoft.com/office/drawing/2014/main" id="{417A13E8-1FE3-39B5-E896-F81B66A005C0}"/>
              </a:ext>
            </a:extLst>
          </p:cNvPr>
          <p:cNvSpPr/>
          <p:nvPr/>
        </p:nvSpPr>
        <p:spPr>
          <a:xfrm>
            <a:off x="9793160" y="951890"/>
            <a:ext cx="1186989" cy="661437"/>
          </a:xfrm>
          <a:prstGeom prst="roundRect">
            <a:avLst/>
          </a:prstGeom>
          <a:solidFill>
            <a:schemeClr val="accent4">
              <a:lumMod val="20000"/>
              <a:lumOff val="80000"/>
            </a:schemeClr>
          </a:solidFill>
          <a:ln w="28575"/>
        </p:spPr>
        <p:style>
          <a:lnRef idx="2">
            <a:schemeClr val="accent5"/>
          </a:lnRef>
          <a:fillRef idx="1">
            <a:schemeClr val="lt1"/>
          </a:fillRef>
          <a:effectRef idx="0">
            <a:schemeClr val="accent5"/>
          </a:effectRef>
          <a:fontRef idx="minor">
            <a:schemeClr val="dk1"/>
          </a:fontRef>
        </p:style>
        <p:txBody>
          <a:bodyPr rtlCol="0" anchor="ctr"/>
          <a:lstStyle/>
          <a:p>
            <a:pPr algn="ctr"/>
            <a:r>
              <a:rPr lang="fi-FI" sz="1400" dirty="0" err="1"/>
              <a:t>Importance</a:t>
            </a:r>
            <a:endParaRPr lang="en-US" sz="1400" dirty="0"/>
          </a:p>
        </p:txBody>
      </p:sp>
      <p:cxnSp>
        <p:nvCxnSpPr>
          <p:cNvPr id="22" name="Straight Arrow Connector 21">
            <a:extLst>
              <a:ext uri="{FF2B5EF4-FFF2-40B4-BE49-F238E27FC236}">
                <a16:creationId xmlns:a16="http://schemas.microsoft.com/office/drawing/2014/main" id="{63B2EB8C-D3C5-702E-7D22-1EA17EEEDCCB}"/>
              </a:ext>
            </a:extLst>
          </p:cNvPr>
          <p:cNvCxnSpPr>
            <a:cxnSpLocks/>
            <a:stCxn id="6" idx="3"/>
            <a:endCxn id="15" idx="1"/>
          </p:cNvCxnSpPr>
          <p:nvPr/>
        </p:nvCxnSpPr>
        <p:spPr>
          <a:xfrm flipV="1">
            <a:off x="5018441" y="435791"/>
            <a:ext cx="4774719" cy="2999264"/>
          </a:xfrm>
          <a:prstGeom prst="straightConnector1">
            <a:avLst/>
          </a:prstGeom>
          <a:ln>
            <a:solidFill>
              <a:schemeClr val="accent3">
                <a:alpha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9" name="Rectangle: Rounded Corners 28">
            <a:extLst>
              <a:ext uri="{FF2B5EF4-FFF2-40B4-BE49-F238E27FC236}">
                <a16:creationId xmlns:a16="http://schemas.microsoft.com/office/drawing/2014/main" id="{C1883532-E655-9C29-D94B-1F77EA288CA4}"/>
              </a:ext>
            </a:extLst>
          </p:cNvPr>
          <p:cNvSpPr/>
          <p:nvPr/>
        </p:nvSpPr>
        <p:spPr>
          <a:xfrm>
            <a:off x="9794760" y="6085069"/>
            <a:ext cx="1185389" cy="655726"/>
          </a:xfrm>
          <a:prstGeom prst="roundRect">
            <a:avLst/>
          </a:prstGeom>
          <a:solidFill>
            <a:schemeClr val="accent6">
              <a:lumMod val="60000"/>
              <a:lumOff val="40000"/>
              <a:alpha val="20000"/>
            </a:schemeClr>
          </a:solidFill>
          <a:ln w="28575"/>
        </p:spPr>
        <p:style>
          <a:lnRef idx="2">
            <a:schemeClr val="accent5"/>
          </a:lnRef>
          <a:fillRef idx="1">
            <a:schemeClr val="lt1"/>
          </a:fillRef>
          <a:effectRef idx="0">
            <a:schemeClr val="accent5"/>
          </a:effectRef>
          <a:fontRef idx="minor">
            <a:schemeClr val="dk1"/>
          </a:fontRef>
        </p:style>
        <p:txBody>
          <a:bodyPr rtlCol="0" anchor="ctr"/>
          <a:lstStyle/>
          <a:p>
            <a:pPr algn="ctr"/>
            <a:r>
              <a:rPr lang="fi-FI" sz="1400" dirty="0" err="1"/>
              <a:t>Ability</a:t>
            </a:r>
            <a:endParaRPr lang="en-US" sz="1400" dirty="0"/>
          </a:p>
        </p:txBody>
      </p:sp>
      <p:sp>
        <p:nvSpPr>
          <p:cNvPr id="30" name="Rectangle: Rounded Corners 29">
            <a:extLst>
              <a:ext uri="{FF2B5EF4-FFF2-40B4-BE49-F238E27FC236}">
                <a16:creationId xmlns:a16="http://schemas.microsoft.com/office/drawing/2014/main" id="{7809BB8F-66F8-4EF9-05FC-F3CB86AA819F}"/>
              </a:ext>
            </a:extLst>
          </p:cNvPr>
          <p:cNvSpPr/>
          <p:nvPr/>
        </p:nvSpPr>
        <p:spPr>
          <a:xfrm>
            <a:off x="9798211" y="5235824"/>
            <a:ext cx="1176740" cy="655726"/>
          </a:xfrm>
          <a:prstGeom prst="roundRect">
            <a:avLst/>
          </a:prstGeom>
          <a:solidFill>
            <a:schemeClr val="accent6">
              <a:lumMod val="60000"/>
              <a:lumOff val="40000"/>
              <a:alpha val="20000"/>
            </a:schemeClr>
          </a:solidFill>
          <a:ln w="28575"/>
        </p:spPr>
        <p:style>
          <a:lnRef idx="2">
            <a:schemeClr val="accent5"/>
          </a:lnRef>
          <a:fillRef idx="1">
            <a:schemeClr val="lt1"/>
          </a:fillRef>
          <a:effectRef idx="0">
            <a:schemeClr val="accent5"/>
          </a:effectRef>
          <a:fontRef idx="minor">
            <a:schemeClr val="dk1"/>
          </a:fontRef>
        </p:style>
        <p:txBody>
          <a:bodyPr rtlCol="0" anchor="ctr"/>
          <a:lstStyle/>
          <a:p>
            <a:pPr algn="ctr"/>
            <a:r>
              <a:rPr lang="fi-FI" sz="1400" dirty="0" err="1"/>
              <a:t>Importance</a:t>
            </a:r>
            <a:endParaRPr lang="en-US" sz="1400" dirty="0"/>
          </a:p>
        </p:txBody>
      </p:sp>
      <p:sp>
        <p:nvSpPr>
          <p:cNvPr id="41" name="Text Placeholder 37">
            <a:extLst>
              <a:ext uri="{FF2B5EF4-FFF2-40B4-BE49-F238E27FC236}">
                <a16:creationId xmlns:a16="http://schemas.microsoft.com/office/drawing/2014/main" id="{15D7B9E8-58AB-67AB-6B02-C1A953E93D7C}"/>
              </a:ext>
            </a:extLst>
          </p:cNvPr>
          <p:cNvSpPr txBox="1">
            <a:spLocks/>
          </p:cNvSpPr>
          <p:nvPr/>
        </p:nvSpPr>
        <p:spPr>
          <a:xfrm>
            <a:off x="1030766" y="2659754"/>
            <a:ext cx="2769172" cy="401946"/>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2000" b="1" kern="1200">
                <a:solidFill>
                  <a:schemeClr val="accent3"/>
                </a:solidFill>
                <a:latin typeface="+mj-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fi-FI" sz="2400" dirty="0">
                <a:solidFill>
                  <a:srgbClr val="C00000"/>
                </a:solidFill>
              </a:rPr>
              <a:t>A</a:t>
            </a:r>
            <a:r>
              <a:rPr lang="en-US" sz="2400" dirty="0">
                <a:solidFill>
                  <a:srgbClr val="C00000"/>
                </a:solidFill>
              </a:rPr>
              <a:t>DOLESCENTS</a:t>
            </a:r>
          </a:p>
        </p:txBody>
      </p:sp>
      <p:sp>
        <p:nvSpPr>
          <p:cNvPr id="57" name="TextBox 56">
            <a:extLst>
              <a:ext uri="{FF2B5EF4-FFF2-40B4-BE49-F238E27FC236}">
                <a16:creationId xmlns:a16="http://schemas.microsoft.com/office/drawing/2014/main" id="{375D8DCA-A195-2709-308A-10A3E93FDA86}"/>
              </a:ext>
            </a:extLst>
          </p:cNvPr>
          <p:cNvSpPr txBox="1"/>
          <p:nvPr/>
        </p:nvSpPr>
        <p:spPr>
          <a:xfrm>
            <a:off x="4741581" y="2436956"/>
            <a:ext cx="653223" cy="338554"/>
          </a:xfrm>
          <a:prstGeom prst="rect">
            <a:avLst/>
          </a:prstGeom>
          <a:noFill/>
        </p:spPr>
        <p:txBody>
          <a:bodyPr wrap="square" rtlCol="0">
            <a:spAutoFit/>
          </a:bodyPr>
          <a:lstStyle/>
          <a:p>
            <a:r>
              <a:rPr lang="fi-FI" sz="1600" dirty="0">
                <a:latin typeface="+mj-lt"/>
                <a:cs typeface="Times New Roman" panose="02020603050405020304" pitchFamily="18" charset="0"/>
              </a:rPr>
              <a:t>.08</a:t>
            </a:r>
            <a:endParaRPr lang="en-US" sz="1600" dirty="0">
              <a:latin typeface="+mj-lt"/>
              <a:cs typeface="Times New Roman" panose="02020603050405020304" pitchFamily="18" charset="0"/>
            </a:endParaRPr>
          </a:p>
        </p:txBody>
      </p:sp>
      <p:sp>
        <p:nvSpPr>
          <p:cNvPr id="9" name="Rectangle: Rounded Corners 8">
            <a:extLst>
              <a:ext uri="{FF2B5EF4-FFF2-40B4-BE49-F238E27FC236}">
                <a16:creationId xmlns:a16="http://schemas.microsoft.com/office/drawing/2014/main" id="{5E647CC3-B61A-74DF-1164-A8B422376322}"/>
              </a:ext>
            </a:extLst>
          </p:cNvPr>
          <p:cNvSpPr/>
          <p:nvPr/>
        </p:nvSpPr>
        <p:spPr>
          <a:xfrm>
            <a:off x="4565805" y="883998"/>
            <a:ext cx="776480" cy="776479"/>
          </a:xfrm>
          <a:prstGeom prst="roundRect">
            <a:avLst/>
          </a:prstGeom>
          <a:noFill/>
          <a:ln w="381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i-FI" sz="1400" dirty="0">
                <a:solidFill>
                  <a:schemeClr val="accent4"/>
                </a:solidFill>
              </a:rPr>
              <a:t>(</a:t>
            </a:r>
            <a:r>
              <a:rPr lang="fi-FI" sz="1400" dirty="0" err="1">
                <a:solidFill>
                  <a:schemeClr val="accent4"/>
                </a:solidFill>
              </a:rPr>
              <a:t>Prior</a:t>
            </a:r>
            <a:r>
              <a:rPr lang="fi-FI" sz="1400" dirty="0">
                <a:solidFill>
                  <a:schemeClr val="accent4"/>
                </a:solidFill>
              </a:rPr>
              <a:t>)A</a:t>
            </a:r>
            <a:r>
              <a:rPr lang="en-US" sz="1400" dirty="0" err="1">
                <a:solidFill>
                  <a:schemeClr val="accent4"/>
                </a:solidFill>
              </a:rPr>
              <a:t>ch</a:t>
            </a:r>
            <a:endParaRPr lang="en-US" sz="1400" dirty="0">
              <a:solidFill>
                <a:schemeClr val="accent4"/>
              </a:solidFill>
            </a:endParaRPr>
          </a:p>
        </p:txBody>
      </p:sp>
      <p:cxnSp>
        <p:nvCxnSpPr>
          <p:cNvPr id="11" name="Straight Arrow Connector 10">
            <a:extLst>
              <a:ext uri="{FF2B5EF4-FFF2-40B4-BE49-F238E27FC236}">
                <a16:creationId xmlns:a16="http://schemas.microsoft.com/office/drawing/2014/main" id="{EBB63E86-FDBB-BD55-8716-E8A4DAAD9CC8}"/>
              </a:ext>
            </a:extLst>
          </p:cNvPr>
          <p:cNvCxnSpPr>
            <a:cxnSpLocks/>
            <a:stCxn id="10" idx="3"/>
            <a:endCxn id="15" idx="1"/>
          </p:cNvCxnSpPr>
          <p:nvPr/>
        </p:nvCxnSpPr>
        <p:spPr>
          <a:xfrm flipV="1">
            <a:off x="5640153" y="435791"/>
            <a:ext cx="4153007" cy="863291"/>
          </a:xfrm>
          <a:prstGeom prst="straightConnector1">
            <a:avLst/>
          </a:prstGeom>
          <a:ln>
            <a:solidFill>
              <a:schemeClr val="accent4"/>
            </a:solidFill>
            <a:prstDash val="dash"/>
            <a:tailEnd type="triangle"/>
          </a:ln>
        </p:spPr>
        <p:style>
          <a:lnRef idx="2">
            <a:schemeClr val="accent5"/>
          </a:lnRef>
          <a:fillRef idx="0">
            <a:schemeClr val="accent5"/>
          </a:fillRef>
          <a:effectRef idx="1">
            <a:schemeClr val="accent5"/>
          </a:effectRef>
          <a:fontRef idx="minor">
            <a:schemeClr val="tx1"/>
          </a:fontRef>
        </p:style>
      </p:cxnSp>
      <p:sp>
        <p:nvSpPr>
          <p:cNvPr id="13" name="TextBox 12">
            <a:extLst>
              <a:ext uri="{FF2B5EF4-FFF2-40B4-BE49-F238E27FC236}">
                <a16:creationId xmlns:a16="http://schemas.microsoft.com/office/drawing/2014/main" id="{DFE0EC7D-B690-E925-E34C-BD7EDC1D5D5A}"/>
              </a:ext>
            </a:extLst>
          </p:cNvPr>
          <p:cNvSpPr txBox="1"/>
          <p:nvPr/>
        </p:nvSpPr>
        <p:spPr>
          <a:xfrm>
            <a:off x="8396762" y="373719"/>
            <a:ext cx="487680" cy="338554"/>
          </a:xfrm>
          <a:prstGeom prst="rect">
            <a:avLst/>
          </a:prstGeom>
          <a:noFill/>
        </p:spPr>
        <p:txBody>
          <a:bodyPr wrap="square" rtlCol="0">
            <a:spAutoFit/>
          </a:bodyPr>
          <a:lstStyle/>
          <a:p>
            <a:r>
              <a:rPr lang="fi-FI" sz="1600" dirty="0">
                <a:solidFill>
                  <a:schemeClr val="accent4">
                    <a:lumMod val="75000"/>
                  </a:schemeClr>
                </a:solidFill>
                <a:latin typeface="+mj-lt"/>
                <a:cs typeface="Times New Roman" panose="02020603050405020304" pitchFamily="18" charset="0"/>
              </a:rPr>
              <a:t>.53</a:t>
            </a:r>
          </a:p>
        </p:txBody>
      </p:sp>
      <p:grpSp>
        <p:nvGrpSpPr>
          <p:cNvPr id="14" name="Group 13">
            <a:extLst>
              <a:ext uri="{FF2B5EF4-FFF2-40B4-BE49-F238E27FC236}">
                <a16:creationId xmlns:a16="http://schemas.microsoft.com/office/drawing/2014/main" id="{00DC987B-2E0C-AFB7-7ECF-227BAFD6145C}"/>
              </a:ext>
            </a:extLst>
          </p:cNvPr>
          <p:cNvGrpSpPr/>
          <p:nvPr/>
        </p:nvGrpSpPr>
        <p:grpSpPr>
          <a:xfrm>
            <a:off x="4255833" y="4829922"/>
            <a:ext cx="1384320" cy="1352770"/>
            <a:chOff x="4341603" y="4871314"/>
            <a:chExt cx="1384320" cy="1352770"/>
          </a:xfrm>
        </p:grpSpPr>
        <p:sp>
          <p:nvSpPr>
            <p:cNvPr id="17" name="Rectangle: Rounded Corners 16">
              <a:extLst>
                <a:ext uri="{FF2B5EF4-FFF2-40B4-BE49-F238E27FC236}">
                  <a16:creationId xmlns:a16="http://schemas.microsoft.com/office/drawing/2014/main" id="{F8C9A5C0-6C81-B532-6ED4-7ECC4170A40E}"/>
                </a:ext>
              </a:extLst>
            </p:cNvPr>
            <p:cNvSpPr/>
            <p:nvPr/>
          </p:nvSpPr>
          <p:spPr>
            <a:xfrm>
              <a:off x="4645879" y="5173589"/>
              <a:ext cx="776480" cy="776479"/>
            </a:xfrm>
            <a:prstGeom prst="roundRect">
              <a:avLst/>
            </a:prstGeom>
            <a:solidFill>
              <a:schemeClr val="bg1"/>
            </a:solidFill>
            <a:ln w="381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i-FI" sz="1400" dirty="0">
                  <a:solidFill>
                    <a:schemeClr val="accent4"/>
                  </a:solidFill>
                </a:rPr>
                <a:t>(</a:t>
              </a:r>
              <a:r>
                <a:rPr lang="fi-FI" sz="1400" dirty="0" err="1">
                  <a:solidFill>
                    <a:schemeClr val="accent4"/>
                  </a:solidFill>
                </a:rPr>
                <a:t>Prior</a:t>
              </a:r>
              <a:r>
                <a:rPr lang="fi-FI" sz="1400" dirty="0">
                  <a:solidFill>
                    <a:schemeClr val="accent4"/>
                  </a:solidFill>
                </a:rPr>
                <a:t>)A</a:t>
              </a:r>
              <a:r>
                <a:rPr lang="en-US" sz="1400" dirty="0" err="1">
                  <a:solidFill>
                    <a:schemeClr val="accent4"/>
                  </a:solidFill>
                </a:rPr>
                <a:t>ch</a:t>
              </a:r>
              <a:r>
                <a:rPr lang="en-US" sz="1400" dirty="0">
                  <a:solidFill>
                    <a:schemeClr val="accent4"/>
                  </a:solidFill>
                </a:rPr>
                <a:t> </a:t>
              </a:r>
            </a:p>
          </p:txBody>
        </p:sp>
        <p:sp>
          <p:nvSpPr>
            <p:cNvPr id="19" name="Rectangle: Rounded Corners 18">
              <a:extLst>
                <a:ext uri="{FF2B5EF4-FFF2-40B4-BE49-F238E27FC236}">
                  <a16:creationId xmlns:a16="http://schemas.microsoft.com/office/drawing/2014/main" id="{71B60D6E-228C-9419-5AEB-2309840E1BDC}"/>
                </a:ext>
              </a:extLst>
            </p:cNvPr>
            <p:cNvSpPr/>
            <p:nvPr/>
          </p:nvSpPr>
          <p:spPr>
            <a:xfrm>
              <a:off x="4341603" y="4871314"/>
              <a:ext cx="1384320" cy="1352770"/>
            </a:xfrm>
            <a:prstGeom prst="roundRect">
              <a:avLst/>
            </a:prstGeom>
            <a:solidFill>
              <a:schemeClr val="accent6">
                <a:lumMod val="60000"/>
                <a:lumOff val="40000"/>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dirty="0"/>
            </a:p>
          </p:txBody>
        </p:sp>
      </p:grpSp>
      <p:cxnSp>
        <p:nvCxnSpPr>
          <p:cNvPr id="20" name="Straight Arrow Connector 19">
            <a:extLst>
              <a:ext uri="{FF2B5EF4-FFF2-40B4-BE49-F238E27FC236}">
                <a16:creationId xmlns:a16="http://schemas.microsoft.com/office/drawing/2014/main" id="{E9EF797B-3CAE-9ADE-D58D-7D9C3FA33AD8}"/>
              </a:ext>
            </a:extLst>
          </p:cNvPr>
          <p:cNvCxnSpPr>
            <a:cxnSpLocks/>
            <a:stCxn id="19" idx="3"/>
            <a:endCxn id="29" idx="1"/>
          </p:cNvCxnSpPr>
          <p:nvPr/>
        </p:nvCxnSpPr>
        <p:spPr>
          <a:xfrm>
            <a:off x="5640153" y="5506307"/>
            <a:ext cx="4154607" cy="906625"/>
          </a:xfrm>
          <a:prstGeom prst="straightConnector1">
            <a:avLst/>
          </a:prstGeom>
          <a:ln>
            <a:solidFill>
              <a:schemeClr val="accent6"/>
            </a:solidFill>
            <a:prstDash val="lgDash"/>
            <a:tailEnd type="triangle"/>
          </a:ln>
        </p:spPr>
        <p:style>
          <a:lnRef idx="1">
            <a:schemeClr val="accent1"/>
          </a:lnRef>
          <a:fillRef idx="0">
            <a:schemeClr val="accent1"/>
          </a:fillRef>
          <a:effectRef idx="0">
            <a:schemeClr val="accent1"/>
          </a:effectRef>
          <a:fontRef idx="minor">
            <a:schemeClr val="tx1"/>
          </a:fontRef>
        </p:style>
      </p:cxnSp>
      <p:sp>
        <p:nvSpPr>
          <p:cNvPr id="24" name="TextBox 23">
            <a:extLst>
              <a:ext uri="{FF2B5EF4-FFF2-40B4-BE49-F238E27FC236}">
                <a16:creationId xmlns:a16="http://schemas.microsoft.com/office/drawing/2014/main" id="{F29C0AAA-C673-3066-C21B-81E8802F693F}"/>
              </a:ext>
            </a:extLst>
          </p:cNvPr>
          <p:cNvSpPr txBox="1"/>
          <p:nvPr/>
        </p:nvSpPr>
        <p:spPr>
          <a:xfrm>
            <a:off x="6961620" y="5837072"/>
            <a:ext cx="487680" cy="307777"/>
          </a:xfrm>
          <a:prstGeom prst="rect">
            <a:avLst/>
          </a:prstGeom>
          <a:noFill/>
        </p:spPr>
        <p:txBody>
          <a:bodyPr wrap="square" rtlCol="0">
            <a:spAutoFit/>
          </a:bodyPr>
          <a:lstStyle/>
          <a:p>
            <a:r>
              <a:rPr lang="fi-FI" sz="1400" dirty="0">
                <a:solidFill>
                  <a:schemeClr val="accent6">
                    <a:lumMod val="75000"/>
                  </a:schemeClr>
                </a:solidFill>
                <a:latin typeface="+mj-lt"/>
                <a:cs typeface="Times New Roman" panose="02020603050405020304" pitchFamily="18" charset="0"/>
              </a:rPr>
              <a:t>.51</a:t>
            </a:r>
            <a:endParaRPr lang="en-US" sz="1400" dirty="0">
              <a:solidFill>
                <a:schemeClr val="accent6">
                  <a:lumMod val="75000"/>
                </a:schemeClr>
              </a:solidFill>
              <a:latin typeface="+mj-lt"/>
              <a:cs typeface="Times New Roman" panose="02020603050405020304" pitchFamily="18" charset="0"/>
            </a:endParaRPr>
          </a:p>
        </p:txBody>
      </p:sp>
      <p:cxnSp>
        <p:nvCxnSpPr>
          <p:cNvPr id="2" name="Straight Arrow Connector 1">
            <a:extLst>
              <a:ext uri="{FF2B5EF4-FFF2-40B4-BE49-F238E27FC236}">
                <a16:creationId xmlns:a16="http://schemas.microsoft.com/office/drawing/2014/main" id="{8B56F860-59B4-FB9B-4832-594A82A7F8FE}"/>
              </a:ext>
            </a:extLst>
          </p:cNvPr>
          <p:cNvCxnSpPr>
            <a:cxnSpLocks/>
            <a:stCxn id="10" idx="3"/>
            <a:endCxn id="18" idx="1"/>
          </p:cNvCxnSpPr>
          <p:nvPr/>
        </p:nvCxnSpPr>
        <p:spPr>
          <a:xfrm flipV="1">
            <a:off x="5640153" y="1282609"/>
            <a:ext cx="4153007" cy="16473"/>
          </a:xfrm>
          <a:prstGeom prst="straightConnector1">
            <a:avLst/>
          </a:prstGeom>
          <a:ln>
            <a:solidFill>
              <a:schemeClr val="accent4"/>
            </a:solidFill>
            <a:prstDash val="dash"/>
            <a:tailEnd type="triangle"/>
          </a:ln>
        </p:spPr>
        <p:style>
          <a:lnRef idx="2">
            <a:schemeClr val="accent5"/>
          </a:lnRef>
          <a:fillRef idx="0">
            <a:schemeClr val="accent5"/>
          </a:fillRef>
          <a:effectRef idx="1">
            <a:schemeClr val="accent5"/>
          </a:effectRef>
          <a:fontRef idx="minor">
            <a:schemeClr val="tx1"/>
          </a:fontRef>
        </p:style>
      </p:cxnSp>
      <p:cxnSp>
        <p:nvCxnSpPr>
          <p:cNvPr id="25" name="Straight Arrow Connector 24">
            <a:extLst>
              <a:ext uri="{FF2B5EF4-FFF2-40B4-BE49-F238E27FC236}">
                <a16:creationId xmlns:a16="http://schemas.microsoft.com/office/drawing/2014/main" id="{1EFEF810-000E-6515-4163-E52FC3897890}"/>
              </a:ext>
            </a:extLst>
          </p:cNvPr>
          <p:cNvCxnSpPr>
            <a:cxnSpLocks/>
            <a:stCxn id="10" idx="3"/>
            <a:endCxn id="30" idx="1"/>
          </p:cNvCxnSpPr>
          <p:nvPr/>
        </p:nvCxnSpPr>
        <p:spPr>
          <a:xfrm>
            <a:off x="5640153" y="1299082"/>
            <a:ext cx="4158058" cy="4264605"/>
          </a:xfrm>
          <a:prstGeom prst="straightConnector1">
            <a:avLst/>
          </a:prstGeom>
          <a:ln>
            <a:solidFill>
              <a:schemeClr val="accent4"/>
            </a:solidFill>
            <a:prstDash val="dash"/>
            <a:tailEnd type="triangle"/>
          </a:ln>
        </p:spPr>
        <p:style>
          <a:lnRef idx="2">
            <a:schemeClr val="accent5"/>
          </a:lnRef>
          <a:fillRef idx="0">
            <a:schemeClr val="accent5"/>
          </a:fillRef>
          <a:effectRef idx="1">
            <a:schemeClr val="accent5"/>
          </a:effectRef>
          <a:fontRef idx="minor">
            <a:schemeClr val="tx1"/>
          </a:fontRef>
        </p:style>
      </p:cxnSp>
      <p:cxnSp>
        <p:nvCxnSpPr>
          <p:cNvPr id="28" name="Straight Arrow Connector 27">
            <a:extLst>
              <a:ext uri="{FF2B5EF4-FFF2-40B4-BE49-F238E27FC236}">
                <a16:creationId xmlns:a16="http://schemas.microsoft.com/office/drawing/2014/main" id="{8CAB37E2-130E-AE5C-9137-912F8777A129}"/>
              </a:ext>
            </a:extLst>
          </p:cNvPr>
          <p:cNvCxnSpPr>
            <a:cxnSpLocks/>
            <a:stCxn id="10" idx="3"/>
            <a:endCxn id="29" idx="1"/>
          </p:cNvCxnSpPr>
          <p:nvPr/>
        </p:nvCxnSpPr>
        <p:spPr>
          <a:xfrm>
            <a:off x="5640153" y="1299082"/>
            <a:ext cx="4154607" cy="5113850"/>
          </a:xfrm>
          <a:prstGeom prst="straightConnector1">
            <a:avLst/>
          </a:prstGeom>
          <a:ln>
            <a:solidFill>
              <a:schemeClr val="accent4"/>
            </a:solidFill>
            <a:prstDash val="dash"/>
            <a:tailEnd type="triangle"/>
          </a:ln>
        </p:spPr>
        <p:style>
          <a:lnRef idx="2">
            <a:schemeClr val="accent5"/>
          </a:lnRef>
          <a:fillRef idx="0">
            <a:schemeClr val="accent5"/>
          </a:fillRef>
          <a:effectRef idx="1">
            <a:schemeClr val="accent5"/>
          </a:effectRef>
          <a:fontRef idx="minor">
            <a:schemeClr val="tx1"/>
          </a:fontRef>
        </p:style>
      </p:cxnSp>
      <p:sp>
        <p:nvSpPr>
          <p:cNvPr id="33" name="TextBox 32">
            <a:extLst>
              <a:ext uri="{FF2B5EF4-FFF2-40B4-BE49-F238E27FC236}">
                <a16:creationId xmlns:a16="http://schemas.microsoft.com/office/drawing/2014/main" id="{BF5A725B-7815-898B-BA12-553B9FBE1919}"/>
              </a:ext>
            </a:extLst>
          </p:cNvPr>
          <p:cNvSpPr txBox="1"/>
          <p:nvPr/>
        </p:nvSpPr>
        <p:spPr>
          <a:xfrm>
            <a:off x="8409827" y="948173"/>
            <a:ext cx="487680" cy="338554"/>
          </a:xfrm>
          <a:prstGeom prst="rect">
            <a:avLst/>
          </a:prstGeom>
          <a:noFill/>
        </p:spPr>
        <p:txBody>
          <a:bodyPr wrap="square" rtlCol="0">
            <a:spAutoFit/>
          </a:bodyPr>
          <a:lstStyle/>
          <a:p>
            <a:r>
              <a:rPr lang="fi-FI" sz="1600" dirty="0">
                <a:solidFill>
                  <a:schemeClr val="accent4">
                    <a:lumMod val="75000"/>
                  </a:schemeClr>
                </a:solidFill>
                <a:latin typeface="+mj-lt"/>
                <a:cs typeface="Times New Roman" panose="02020603050405020304" pitchFamily="18" charset="0"/>
              </a:rPr>
              <a:t>.</a:t>
            </a:r>
            <a:r>
              <a:rPr lang="en-US" sz="1600" dirty="0">
                <a:solidFill>
                  <a:schemeClr val="accent4">
                    <a:lumMod val="75000"/>
                  </a:schemeClr>
                </a:solidFill>
                <a:latin typeface="+mj-lt"/>
                <a:cs typeface="Times New Roman" panose="02020603050405020304" pitchFamily="18" charset="0"/>
              </a:rPr>
              <a:t>36</a:t>
            </a:r>
            <a:endParaRPr lang="fi-FI" sz="1600" dirty="0">
              <a:solidFill>
                <a:schemeClr val="accent4">
                  <a:lumMod val="75000"/>
                </a:schemeClr>
              </a:solidFill>
              <a:latin typeface="+mj-lt"/>
              <a:cs typeface="Times New Roman" panose="02020603050405020304" pitchFamily="18" charset="0"/>
            </a:endParaRPr>
          </a:p>
        </p:txBody>
      </p:sp>
      <p:sp>
        <p:nvSpPr>
          <p:cNvPr id="67" name="Rectangle: Rounded Corners 66">
            <a:extLst>
              <a:ext uri="{FF2B5EF4-FFF2-40B4-BE49-F238E27FC236}">
                <a16:creationId xmlns:a16="http://schemas.microsoft.com/office/drawing/2014/main" id="{7C960E79-A5D0-6794-48DD-BC8858929CB1}"/>
              </a:ext>
            </a:extLst>
          </p:cNvPr>
          <p:cNvSpPr/>
          <p:nvPr/>
        </p:nvSpPr>
        <p:spPr>
          <a:xfrm>
            <a:off x="9812942" y="4436989"/>
            <a:ext cx="1186989" cy="661437"/>
          </a:xfrm>
          <a:prstGeom prst="roundRect">
            <a:avLst/>
          </a:prstGeom>
          <a:solidFill>
            <a:schemeClr val="accent6">
              <a:lumMod val="60000"/>
              <a:lumOff val="40000"/>
              <a:alpha val="20000"/>
            </a:schemeClr>
          </a:solidFill>
          <a:ln w="28575"/>
        </p:spPr>
        <p:style>
          <a:lnRef idx="2">
            <a:schemeClr val="accent5"/>
          </a:lnRef>
          <a:fillRef idx="1">
            <a:schemeClr val="lt1"/>
          </a:fillRef>
          <a:effectRef idx="0">
            <a:schemeClr val="accent5"/>
          </a:effectRef>
          <a:fontRef idx="minor">
            <a:schemeClr val="dk1"/>
          </a:fontRef>
        </p:style>
        <p:txBody>
          <a:bodyPr rtlCol="0" anchor="ctr"/>
          <a:lstStyle/>
          <a:p>
            <a:pPr algn="ctr"/>
            <a:r>
              <a:rPr lang="fi-FI" sz="1400" dirty="0" err="1"/>
              <a:t>Intrinsic</a:t>
            </a:r>
            <a:endParaRPr lang="en-US" sz="1400" dirty="0"/>
          </a:p>
        </p:txBody>
      </p:sp>
      <p:sp>
        <p:nvSpPr>
          <p:cNvPr id="68" name="Rectangle: Rounded Corners 67">
            <a:extLst>
              <a:ext uri="{FF2B5EF4-FFF2-40B4-BE49-F238E27FC236}">
                <a16:creationId xmlns:a16="http://schemas.microsoft.com/office/drawing/2014/main" id="{29D0B1BA-24F1-12C3-DC3E-BAA198314AAB}"/>
              </a:ext>
            </a:extLst>
          </p:cNvPr>
          <p:cNvSpPr/>
          <p:nvPr/>
        </p:nvSpPr>
        <p:spPr>
          <a:xfrm>
            <a:off x="9818561" y="3627475"/>
            <a:ext cx="1186989" cy="661437"/>
          </a:xfrm>
          <a:prstGeom prst="roundRect">
            <a:avLst/>
          </a:prstGeom>
          <a:solidFill>
            <a:schemeClr val="accent6">
              <a:lumMod val="40000"/>
              <a:lumOff val="60000"/>
              <a:alpha val="20000"/>
            </a:schemeClr>
          </a:solidFill>
          <a:ln w="28575"/>
        </p:spPr>
        <p:style>
          <a:lnRef idx="2">
            <a:schemeClr val="accent5"/>
          </a:lnRef>
          <a:fillRef idx="1">
            <a:schemeClr val="lt1"/>
          </a:fillRef>
          <a:effectRef idx="0">
            <a:schemeClr val="accent5"/>
          </a:effectRef>
          <a:fontRef idx="minor">
            <a:schemeClr val="dk1"/>
          </a:fontRef>
        </p:style>
        <p:txBody>
          <a:bodyPr rtlCol="0" anchor="ctr"/>
          <a:lstStyle/>
          <a:p>
            <a:pPr algn="ctr"/>
            <a:r>
              <a:rPr lang="fi-FI" sz="1400" dirty="0" err="1"/>
              <a:t>Cost</a:t>
            </a:r>
            <a:endParaRPr lang="en-US" sz="1400" dirty="0"/>
          </a:p>
        </p:txBody>
      </p:sp>
      <p:sp>
        <p:nvSpPr>
          <p:cNvPr id="34" name="TextBox 33">
            <a:extLst>
              <a:ext uri="{FF2B5EF4-FFF2-40B4-BE49-F238E27FC236}">
                <a16:creationId xmlns:a16="http://schemas.microsoft.com/office/drawing/2014/main" id="{32455998-B2D5-F960-BEEF-C8FB21C98D5C}"/>
              </a:ext>
            </a:extLst>
          </p:cNvPr>
          <p:cNvSpPr txBox="1"/>
          <p:nvPr/>
        </p:nvSpPr>
        <p:spPr>
          <a:xfrm>
            <a:off x="8311314" y="4395005"/>
            <a:ext cx="532010" cy="338554"/>
          </a:xfrm>
          <a:prstGeom prst="rect">
            <a:avLst/>
          </a:prstGeom>
          <a:noFill/>
        </p:spPr>
        <p:txBody>
          <a:bodyPr wrap="square" rtlCol="0">
            <a:spAutoFit/>
          </a:bodyPr>
          <a:lstStyle/>
          <a:p>
            <a:r>
              <a:rPr lang="fi-FI" sz="1600" dirty="0">
                <a:solidFill>
                  <a:schemeClr val="accent4">
                    <a:lumMod val="75000"/>
                  </a:schemeClr>
                </a:solidFill>
                <a:latin typeface="+mj-lt"/>
                <a:cs typeface="Times New Roman" panose="02020603050405020304" pitchFamily="18" charset="0"/>
              </a:rPr>
              <a:t>-.</a:t>
            </a:r>
            <a:r>
              <a:rPr lang="en-US" sz="1600" dirty="0">
                <a:solidFill>
                  <a:schemeClr val="accent4">
                    <a:lumMod val="75000"/>
                  </a:schemeClr>
                </a:solidFill>
                <a:latin typeface="+mj-lt"/>
                <a:cs typeface="Times New Roman" panose="02020603050405020304" pitchFamily="18" charset="0"/>
              </a:rPr>
              <a:t>10</a:t>
            </a:r>
            <a:endParaRPr lang="fi-FI" sz="1600" dirty="0">
              <a:solidFill>
                <a:schemeClr val="accent4">
                  <a:lumMod val="75000"/>
                </a:schemeClr>
              </a:solidFill>
              <a:latin typeface="+mj-lt"/>
              <a:cs typeface="Times New Roman" panose="02020603050405020304" pitchFamily="18" charset="0"/>
            </a:endParaRPr>
          </a:p>
        </p:txBody>
      </p:sp>
      <p:sp>
        <p:nvSpPr>
          <p:cNvPr id="35" name="TextBox 34">
            <a:extLst>
              <a:ext uri="{FF2B5EF4-FFF2-40B4-BE49-F238E27FC236}">
                <a16:creationId xmlns:a16="http://schemas.microsoft.com/office/drawing/2014/main" id="{C60BC697-A293-92BC-06FF-B704C13E3865}"/>
              </a:ext>
            </a:extLst>
          </p:cNvPr>
          <p:cNvSpPr txBox="1"/>
          <p:nvPr/>
        </p:nvSpPr>
        <p:spPr>
          <a:xfrm>
            <a:off x="8316292" y="3766573"/>
            <a:ext cx="533810" cy="338554"/>
          </a:xfrm>
          <a:prstGeom prst="rect">
            <a:avLst/>
          </a:prstGeom>
          <a:noFill/>
        </p:spPr>
        <p:txBody>
          <a:bodyPr wrap="square" rtlCol="0">
            <a:spAutoFit/>
          </a:bodyPr>
          <a:lstStyle/>
          <a:p>
            <a:r>
              <a:rPr lang="fi-FI" sz="1600" dirty="0">
                <a:solidFill>
                  <a:schemeClr val="accent4">
                    <a:lumMod val="75000"/>
                  </a:schemeClr>
                </a:solidFill>
                <a:latin typeface="+mj-lt"/>
                <a:cs typeface="Times New Roman" panose="02020603050405020304" pitchFamily="18" charset="0"/>
              </a:rPr>
              <a:t>-.22</a:t>
            </a:r>
          </a:p>
        </p:txBody>
      </p:sp>
      <p:grpSp>
        <p:nvGrpSpPr>
          <p:cNvPr id="3" name="Group 2">
            <a:extLst>
              <a:ext uri="{FF2B5EF4-FFF2-40B4-BE49-F238E27FC236}">
                <a16:creationId xmlns:a16="http://schemas.microsoft.com/office/drawing/2014/main" id="{A6B7240C-7F50-46BE-8007-7EDB3AF60A21}"/>
              </a:ext>
            </a:extLst>
          </p:cNvPr>
          <p:cNvGrpSpPr/>
          <p:nvPr/>
        </p:nvGrpSpPr>
        <p:grpSpPr>
          <a:xfrm rot="20831659">
            <a:off x="-20696" y="-40060"/>
            <a:ext cx="2507052" cy="2374494"/>
            <a:chOff x="6235945" y="1184342"/>
            <a:chExt cx="5535211" cy="5221395"/>
          </a:xfrm>
        </p:grpSpPr>
        <p:sp>
          <p:nvSpPr>
            <p:cNvPr id="5" name="Oval 4">
              <a:extLst>
                <a:ext uri="{FF2B5EF4-FFF2-40B4-BE49-F238E27FC236}">
                  <a16:creationId xmlns:a16="http://schemas.microsoft.com/office/drawing/2014/main" id="{627AA2DA-E534-2C55-9C55-4A93A2CC639F}"/>
                </a:ext>
                <a:ext uri="{C183D7F6-B498-43B3-948B-1728B52AA6E4}">
                  <adec:decorative xmlns:adec="http://schemas.microsoft.com/office/drawing/2017/decorative" val="1"/>
                </a:ext>
              </a:extLst>
            </p:cNvPr>
            <p:cNvSpPr/>
            <p:nvPr/>
          </p:nvSpPr>
          <p:spPr>
            <a:xfrm>
              <a:off x="6235945" y="3421916"/>
              <a:ext cx="2859081" cy="2879993"/>
            </a:xfrm>
            <a:prstGeom prst="ellipse">
              <a:avLst/>
            </a:prstGeom>
            <a:solidFill>
              <a:srgbClr val="0070C0">
                <a:alpha val="3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a:extLst>
                <a:ext uri="{FF2B5EF4-FFF2-40B4-BE49-F238E27FC236}">
                  <a16:creationId xmlns:a16="http://schemas.microsoft.com/office/drawing/2014/main" id="{0CAF83FB-1E0F-87C8-7314-7357946AE029}"/>
                </a:ext>
                <a:ext uri="{C183D7F6-B498-43B3-948B-1728B52AA6E4}">
                  <adec:decorative xmlns:adec="http://schemas.microsoft.com/office/drawing/2017/decorative" val="1"/>
                </a:ext>
              </a:extLst>
            </p:cNvPr>
            <p:cNvSpPr/>
            <p:nvPr/>
          </p:nvSpPr>
          <p:spPr>
            <a:xfrm>
              <a:off x="8213416" y="2820748"/>
              <a:ext cx="3557740" cy="3583762"/>
            </a:xfrm>
            <a:prstGeom prst="ellipse">
              <a:avLst/>
            </a:prstGeom>
            <a:solidFill>
              <a:srgbClr val="C00000">
                <a:alpha val="3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1" name="Picture 20">
              <a:extLst>
                <a:ext uri="{FF2B5EF4-FFF2-40B4-BE49-F238E27FC236}">
                  <a16:creationId xmlns:a16="http://schemas.microsoft.com/office/drawing/2014/main" id="{8C3BB0E0-AC93-12F5-C256-3D7198EA18AC}"/>
                </a:ext>
                <a:ext uri="{C183D7F6-B498-43B3-948B-1728B52AA6E4}">
                  <adec:decorative xmlns:adec="http://schemas.microsoft.com/office/drawing/2017/decorative" val="1"/>
                </a:ext>
              </a:extLst>
            </p:cNvPr>
            <p:cNvPicPr>
              <a:picLocks noChangeAspect="1"/>
            </p:cNvPicPr>
            <p:nvPr/>
          </p:nvPicPr>
          <p:blipFill rotWithShape="1">
            <a:blip r:embed="rId3"/>
            <a:srcRect r="50403"/>
            <a:stretch/>
          </p:blipFill>
          <p:spPr>
            <a:xfrm rot="660645">
              <a:off x="8345104" y="1184342"/>
              <a:ext cx="2677262" cy="5221395"/>
            </a:xfrm>
            <a:prstGeom prst="rect">
              <a:avLst/>
            </a:prstGeom>
          </p:spPr>
        </p:pic>
        <p:pic>
          <p:nvPicPr>
            <p:cNvPr id="23" name="Picture 22">
              <a:extLst>
                <a:ext uri="{FF2B5EF4-FFF2-40B4-BE49-F238E27FC236}">
                  <a16:creationId xmlns:a16="http://schemas.microsoft.com/office/drawing/2014/main" id="{BFB17ED4-4F20-7DC7-505F-6DC59341040A}"/>
                </a:ext>
                <a:ext uri="{C183D7F6-B498-43B3-948B-1728B52AA6E4}">
                  <adec:decorative xmlns:adec="http://schemas.microsoft.com/office/drawing/2017/decorative" val="1"/>
                </a:ext>
              </a:extLst>
            </p:cNvPr>
            <p:cNvPicPr>
              <a:picLocks noChangeAspect="1"/>
            </p:cNvPicPr>
            <p:nvPr/>
          </p:nvPicPr>
          <p:blipFill rotWithShape="1">
            <a:blip r:embed="rId3"/>
            <a:srcRect l="50000"/>
            <a:stretch/>
          </p:blipFill>
          <p:spPr>
            <a:xfrm rot="20911531">
              <a:off x="6929755" y="2881767"/>
              <a:ext cx="1476416" cy="2947066"/>
            </a:xfrm>
            <a:prstGeom prst="rect">
              <a:avLst/>
            </a:prstGeom>
          </p:spPr>
        </p:pic>
        <p:pic>
          <p:nvPicPr>
            <p:cNvPr id="26" name="Picture 25">
              <a:extLst>
                <a:ext uri="{FF2B5EF4-FFF2-40B4-BE49-F238E27FC236}">
                  <a16:creationId xmlns:a16="http://schemas.microsoft.com/office/drawing/2014/main" id="{E2F345CF-4113-8405-F23F-BF0501CC6FEC}"/>
                </a:ext>
                <a:ext uri="{C183D7F6-B498-43B3-948B-1728B52AA6E4}">
                  <adec:decorative xmlns:adec="http://schemas.microsoft.com/office/drawing/2017/decorative" val="1"/>
                </a:ext>
              </a:extLst>
            </p:cNvPr>
            <p:cNvPicPr>
              <a:picLocks noChangeAspect="1"/>
            </p:cNvPicPr>
            <p:nvPr/>
          </p:nvPicPr>
          <p:blipFill>
            <a:blip r:embed="rId4"/>
            <a:stretch>
              <a:fillRect/>
            </a:stretch>
          </p:blipFill>
          <p:spPr>
            <a:xfrm rot="2277492" flipH="1">
              <a:off x="10670496" y="5401144"/>
              <a:ext cx="455732" cy="455732"/>
            </a:xfrm>
            <a:prstGeom prst="rect">
              <a:avLst/>
            </a:prstGeom>
          </p:spPr>
        </p:pic>
        <p:pic>
          <p:nvPicPr>
            <p:cNvPr id="27" name="Picture 26">
              <a:extLst>
                <a:ext uri="{FF2B5EF4-FFF2-40B4-BE49-F238E27FC236}">
                  <a16:creationId xmlns:a16="http://schemas.microsoft.com/office/drawing/2014/main" id="{6E237C87-B72C-CBBE-4A1C-A3F6BD534175}"/>
                </a:ext>
                <a:ext uri="{C183D7F6-B498-43B3-948B-1728B52AA6E4}">
                  <adec:decorative xmlns:adec="http://schemas.microsoft.com/office/drawing/2017/decorative" val="1"/>
                </a:ext>
              </a:extLst>
            </p:cNvPr>
            <p:cNvPicPr>
              <a:picLocks noChangeAspect="1"/>
            </p:cNvPicPr>
            <p:nvPr/>
          </p:nvPicPr>
          <p:blipFill>
            <a:blip r:embed="rId5"/>
            <a:stretch>
              <a:fillRect/>
            </a:stretch>
          </p:blipFill>
          <p:spPr>
            <a:xfrm rot="1800568" flipH="1">
              <a:off x="10998354" y="3612182"/>
              <a:ext cx="503213" cy="503213"/>
            </a:xfrm>
            <a:prstGeom prst="rect">
              <a:avLst/>
            </a:prstGeom>
          </p:spPr>
        </p:pic>
        <p:pic>
          <p:nvPicPr>
            <p:cNvPr id="31" name="Picture 30">
              <a:extLst>
                <a:ext uri="{FF2B5EF4-FFF2-40B4-BE49-F238E27FC236}">
                  <a16:creationId xmlns:a16="http://schemas.microsoft.com/office/drawing/2014/main" id="{504187A7-BAAE-F9AF-9A82-EA6BEE7A22C9}"/>
                </a:ext>
                <a:ext uri="{C183D7F6-B498-43B3-948B-1728B52AA6E4}">
                  <adec:decorative xmlns:adec="http://schemas.microsoft.com/office/drawing/2017/decorative" val="1"/>
                </a:ext>
              </a:extLst>
            </p:cNvPr>
            <p:cNvPicPr>
              <a:picLocks noChangeAspect="1"/>
            </p:cNvPicPr>
            <p:nvPr/>
          </p:nvPicPr>
          <p:blipFill>
            <a:blip r:embed="rId6"/>
            <a:stretch>
              <a:fillRect/>
            </a:stretch>
          </p:blipFill>
          <p:spPr>
            <a:xfrm rot="1245417">
              <a:off x="11170503" y="4194892"/>
              <a:ext cx="533467" cy="533467"/>
            </a:xfrm>
            <a:prstGeom prst="rect">
              <a:avLst/>
            </a:prstGeom>
          </p:spPr>
        </p:pic>
        <p:pic>
          <p:nvPicPr>
            <p:cNvPr id="32" name="Picture 31">
              <a:extLst>
                <a:ext uri="{FF2B5EF4-FFF2-40B4-BE49-F238E27FC236}">
                  <a16:creationId xmlns:a16="http://schemas.microsoft.com/office/drawing/2014/main" id="{DF5FED13-9F0B-C510-E349-66987C0F0E5C}"/>
                </a:ext>
                <a:ext uri="{C183D7F6-B498-43B3-948B-1728B52AA6E4}">
                  <adec:decorative xmlns:adec="http://schemas.microsoft.com/office/drawing/2017/decorative" val="1"/>
                </a:ext>
              </a:extLst>
            </p:cNvPr>
            <p:cNvPicPr>
              <a:picLocks noChangeAspect="1"/>
            </p:cNvPicPr>
            <p:nvPr/>
          </p:nvPicPr>
          <p:blipFill>
            <a:blip r:embed="rId6"/>
            <a:stretch>
              <a:fillRect/>
            </a:stretch>
          </p:blipFill>
          <p:spPr>
            <a:xfrm flipH="1" flipV="1">
              <a:off x="9997475" y="5759096"/>
              <a:ext cx="533467" cy="533467"/>
            </a:xfrm>
            <a:prstGeom prst="rect">
              <a:avLst/>
            </a:prstGeom>
          </p:spPr>
        </p:pic>
        <p:pic>
          <p:nvPicPr>
            <p:cNvPr id="36" name="Graphic 35">
              <a:extLst>
                <a:ext uri="{FF2B5EF4-FFF2-40B4-BE49-F238E27FC236}">
                  <a16:creationId xmlns:a16="http://schemas.microsoft.com/office/drawing/2014/main" id="{4C3720D4-048F-7902-93C5-0E0609761283}"/>
                </a:ext>
                <a:ext uri="{C183D7F6-B498-43B3-948B-1728B52AA6E4}">
                  <adec:decorative xmlns:adec="http://schemas.microsoft.com/office/drawing/2017/decorative" val="1"/>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11027058" y="4830916"/>
              <a:ext cx="525761" cy="525761"/>
            </a:xfrm>
            <a:prstGeom prst="rect">
              <a:avLst/>
            </a:prstGeom>
          </p:spPr>
        </p:pic>
        <p:pic>
          <p:nvPicPr>
            <p:cNvPr id="37" name="Picture 36">
              <a:extLst>
                <a:ext uri="{FF2B5EF4-FFF2-40B4-BE49-F238E27FC236}">
                  <a16:creationId xmlns:a16="http://schemas.microsoft.com/office/drawing/2014/main" id="{80EF7CE4-FE0E-7F3F-22EF-3985E63701BA}"/>
                </a:ext>
                <a:ext uri="{C183D7F6-B498-43B3-948B-1728B52AA6E4}">
                  <adec:decorative xmlns:adec="http://schemas.microsoft.com/office/drawing/2017/decorative" val="1"/>
                </a:ext>
              </a:extLst>
            </p:cNvPr>
            <p:cNvPicPr>
              <a:picLocks noChangeAspect="1"/>
            </p:cNvPicPr>
            <p:nvPr/>
          </p:nvPicPr>
          <p:blipFill>
            <a:blip r:embed="rId4"/>
            <a:stretch>
              <a:fillRect/>
            </a:stretch>
          </p:blipFill>
          <p:spPr>
            <a:xfrm rot="19322508">
              <a:off x="6704435" y="5448651"/>
              <a:ext cx="331025" cy="331025"/>
            </a:xfrm>
            <a:prstGeom prst="rect">
              <a:avLst/>
            </a:prstGeom>
          </p:spPr>
        </p:pic>
        <p:pic>
          <p:nvPicPr>
            <p:cNvPr id="50" name="Picture 49">
              <a:extLst>
                <a:ext uri="{FF2B5EF4-FFF2-40B4-BE49-F238E27FC236}">
                  <a16:creationId xmlns:a16="http://schemas.microsoft.com/office/drawing/2014/main" id="{3D865F33-8DB3-C900-E73D-54F9A48A3A92}"/>
                </a:ext>
                <a:ext uri="{C183D7F6-B498-43B3-948B-1728B52AA6E4}">
                  <adec:decorative xmlns:adec="http://schemas.microsoft.com/office/drawing/2017/decorative" val="1"/>
                </a:ext>
              </a:extLst>
            </p:cNvPr>
            <p:cNvPicPr>
              <a:picLocks noChangeAspect="1"/>
            </p:cNvPicPr>
            <p:nvPr/>
          </p:nvPicPr>
          <p:blipFill>
            <a:blip r:embed="rId5"/>
            <a:stretch>
              <a:fillRect/>
            </a:stretch>
          </p:blipFill>
          <p:spPr>
            <a:xfrm rot="19799432">
              <a:off x="6433474" y="4186434"/>
              <a:ext cx="365512" cy="365512"/>
            </a:xfrm>
            <a:prstGeom prst="rect">
              <a:avLst/>
            </a:prstGeom>
          </p:spPr>
        </p:pic>
        <p:pic>
          <p:nvPicPr>
            <p:cNvPr id="51" name="Picture 50">
              <a:extLst>
                <a:ext uri="{FF2B5EF4-FFF2-40B4-BE49-F238E27FC236}">
                  <a16:creationId xmlns:a16="http://schemas.microsoft.com/office/drawing/2014/main" id="{88CD175A-3B9A-B399-426C-B15F148B02BD}"/>
                </a:ext>
                <a:ext uri="{C183D7F6-B498-43B3-948B-1728B52AA6E4}">
                  <adec:decorative xmlns:adec="http://schemas.microsoft.com/office/drawing/2017/decorative" val="1"/>
                </a:ext>
              </a:extLst>
            </p:cNvPr>
            <p:cNvPicPr>
              <a:picLocks noChangeAspect="1"/>
            </p:cNvPicPr>
            <p:nvPr/>
          </p:nvPicPr>
          <p:blipFill>
            <a:blip r:embed="rId6"/>
            <a:stretch>
              <a:fillRect/>
            </a:stretch>
          </p:blipFill>
          <p:spPr>
            <a:xfrm rot="20354583" flipH="1">
              <a:off x="6369995" y="4595394"/>
              <a:ext cx="387488" cy="387488"/>
            </a:xfrm>
            <a:prstGeom prst="rect">
              <a:avLst/>
            </a:prstGeom>
          </p:spPr>
        </p:pic>
        <p:pic>
          <p:nvPicPr>
            <p:cNvPr id="53" name="Picture 52">
              <a:extLst>
                <a:ext uri="{FF2B5EF4-FFF2-40B4-BE49-F238E27FC236}">
                  <a16:creationId xmlns:a16="http://schemas.microsoft.com/office/drawing/2014/main" id="{1FEF1C79-7B79-D27E-1DDC-0663035497E6}"/>
                </a:ext>
                <a:ext uri="{C183D7F6-B498-43B3-948B-1728B52AA6E4}">
                  <adec:decorative xmlns:adec="http://schemas.microsoft.com/office/drawing/2017/decorative" val="1"/>
                </a:ext>
              </a:extLst>
            </p:cNvPr>
            <p:cNvPicPr>
              <a:picLocks noChangeAspect="1"/>
            </p:cNvPicPr>
            <p:nvPr/>
          </p:nvPicPr>
          <p:blipFill>
            <a:blip r:embed="rId6"/>
            <a:stretch>
              <a:fillRect/>
            </a:stretch>
          </p:blipFill>
          <p:spPr>
            <a:xfrm flipV="1">
              <a:off x="7059722" y="5844957"/>
              <a:ext cx="387488" cy="387488"/>
            </a:xfrm>
            <a:prstGeom prst="rect">
              <a:avLst/>
            </a:prstGeom>
          </p:spPr>
        </p:pic>
        <p:pic>
          <p:nvPicPr>
            <p:cNvPr id="55" name="Graphic 54">
              <a:extLst>
                <a:ext uri="{FF2B5EF4-FFF2-40B4-BE49-F238E27FC236}">
                  <a16:creationId xmlns:a16="http://schemas.microsoft.com/office/drawing/2014/main" id="{43202F4F-D25C-EF2E-1909-574C7A27E42E}"/>
                </a:ext>
                <a:ext uri="{C183D7F6-B498-43B3-948B-1728B52AA6E4}">
                  <adec:decorative xmlns:adec="http://schemas.microsoft.com/office/drawing/2017/decorative" val="1"/>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flipH="1">
              <a:off x="6422260" y="5077942"/>
              <a:ext cx="381890" cy="381890"/>
            </a:xfrm>
            <a:prstGeom prst="rect">
              <a:avLst/>
            </a:prstGeom>
          </p:spPr>
        </p:pic>
      </p:grpSp>
      <p:sp>
        <p:nvSpPr>
          <p:cNvPr id="59" name="Rectangle: Rounded Corners 58">
            <a:extLst>
              <a:ext uri="{FF2B5EF4-FFF2-40B4-BE49-F238E27FC236}">
                <a16:creationId xmlns:a16="http://schemas.microsoft.com/office/drawing/2014/main" id="{A7E37B00-2903-9789-AF26-50344C3684A1}"/>
              </a:ext>
            </a:extLst>
          </p:cNvPr>
          <p:cNvSpPr/>
          <p:nvPr/>
        </p:nvSpPr>
        <p:spPr>
          <a:xfrm>
            <a:off x="9793160" y="1897583"/>
            <a:ext cx="1186989" cy="661437"/>
          </a:xfrm>
          <a:prstGeom prst="roundRect">
            <a:avLst/>
          </a:prstGeom>
          <a:solidFill>
            <a:schemeClr val="accent4">
              <a:lumMod val="20000"/>
              <a:lumOff val="80000"/>
            </a:schemeClr>
          </a:solidFill>
          <a:ln w="28575"/>
        </p:spPr>
        <p:style>
          <a:lnRef idx="2">
            <a:schemeClr val="accent5"/>
          </a:lnRef>
          <a:fillRef idx="1">
            <a:schemeClr val="lt1"/>
          </a:fillRef>
          <a:effectRef idx="0">
            <a:schemeClr val="accent5"/>
          </a:effectRef>
          <a:fontRef idx="minor">
            <a:schemeClr val="dk1"/>
          </a:fontRef>
        </p:style>
        <p:txBody>
          <a:bodyPr rtlCol="0" anchor="ctr"/>
          <a:lstStyle/>
          <a:p>
            <a:pPr algn="ctr"/>
            <a:r>
              <a:rPr lang="fi-FI" sz="1400" dirty="0" err="1"/>
              <a:t>Intrinsic</a:t>
            </a:r>
            <a:endParaRPr lang="en-US" sz="1400" dirty="0"/>
          </a:p>
        </p:txBody>
      </p:sp>
      <p:sp>
        <p:nvSpPr>
          <p:cNvPr id="60" name="Rectangle: Rounded Corners 59">
            <a:extLst>
              <a:ext uri="{FF2B5EF4-FFF2-40B4-BE49-F238E27FC236}">
                <a16:creationId xmlns:a16="http://schemas.microsoft.com/office/drawing/2014/main" id="{B8F1033A-AD56-F561-89CB-3A36A7A1BC20}"/>
              </a:ext>
            </a:extLst>
          </p:cNvPr>
          <p:cNvSpPr/>
          <p:nvPr/>
        </p:nvSpPr>
        <p:spPr>
          <a:xfrm>
            <a:off x="9804861" y="2799301"/>
            <a:ext cx="1186989" cy="661437"/>
          </a:xfrm>
          <a:prstGeom prst="roundRect">
            <a:avLst/>
          </a:prstGeom>
          <a:solidFill>
            <a:schemeClr val="accent4">
              <a:lumMod val="20000"/>
              <a:lumOff val="80000"/>
            </a:schemeClr>
          </a:solidFill>
          <a:ln w="28575"/>
        </p:spPr>
        <p:style>
          <a:lnRef idx="2">
            <a:schemeClr val="accent5"/>
          </a:lnRef>
          <a:fillRef idx="1">
            <a:schemeClr val="lt1"/>
          </a:fillRef>
          <a:effectRef idx="0">
            <a:schemeClr val="accent5"/>
          </a:effectRef>
          <a:fontRef idx="minor">
            <a:schemeClr val="dk1"/>
          </a:fontRef>
        </p:style>
        <p:txBody>
          <a:bodyPr rtlCol="0" anchor="ctr"/>
          <a:lstStyle/>
          <a:p>
            <a:pPr algn="ctr"/>
            <a:r>
              <a:rPr lang="fi-FI" sz="1400" dirty="0" err="1"/>
              <a:t>Cost</a:t>
            </a:r>
            <a:endParaRPr lang="en-US" sz="1400" dirty="0"/>
          </a:p>
        </p:txBody>
      </p:sp>
      <p:cxnSp>
        <p:nvCxnSpPr>
          <p:cNvPr id="54" name="Straight Arrow Connector 53">
            <a:extLst>
              <a:ext uri="{FF2B5EF4-FFF2-40B4-BE49-F238E27FC236}">
                <a16:creationId xmlns:a16="http://schemas.microsoft.com/office/drawing/2014/main" id="{2995B4D1-2AD8-B202-EF17-472BD364A9FB}"/>
              </a:ext>
            </a:extLst>
          </p:cNvPr>
          <p:cNvCxnSpPr>
            <a:cxnSpLocks/>
            <a:stCxn id="10" idx="3"/>
            <a:endCxn id="59" idx="1"/>
          </p:cNvCxnSpPr>
          <p:nvPr/>
        </p:nvCxnSpPr>
        <p:spPr>
          <a:xfrm>
            <a:off x="5640153" y="1299082"/>
            <a:ext cx="4153007" cy="929220"/>
          </a:xfrm>
          <a:prstGeom prst="straightConnector1">
            <a:avLst/>
          </a:prstGeom>
          <a:ln>
            <a:solidFill>
              <a:schemeClr val="accent4"/>
            </a:solidFill>
            <a:prstDash val="dash"/>
            <a:tailEnd type="triangle"/>
          </a:ln>
        </p:spPr>
        <p:style>
          <a:lnRef idx="2">
            <a:schemeClr val="accent5"/>
          </a:lnRef>
          <a:fillRef idx="0">
            <a:schemeClr val="accent5"/>
          </a:fillRef>
          <a:effectRef idx="1">
            <a:schemeClr val="accent5"/>
          </a:effectRef>
          <a:fontRef idx="minor">
            <a:schemeClr val="tx1"/>
          </a:fontRef>
        </p:style>
      </p:cxnSp>
      <p:cxnSp>
        <p:nvCxnSpPr>
          <p:cNvPr id="61" name="Straight Arrow Connector 60">
            <a:extLst>
              <a:ext uri="{FF2B5EF4-FFF2-40B4-BE49-F238E27FC236}">
                <a16:creationId xmlns:a16="http://schemas.microsoft.com/office/drawing/2014/main" id="{7B036C52-4026-C1FD-2F8F-D1E1E59D738D}"/>
              </a:ext>
            </a:extLst>
          </p:cNvPr>
          <p:cNvCxnSpPr>
            <a:cxnSpLocks/>
            <a:stCxn id="10" idx="3"/>
            <a:endCxn id="60" idx="1"/>
          </p:cNvCxnSpPr>
          <p:nvPr/>
        </p:nvCxnSpPr>
        <p:spPr>
          <a:xfrm>
            <a:off x="5640153" y="1299082"/>
            <a:ext cx="4164708" cy="1830938"/>
          </a:xfrm>
          <a:prstGeom prst="straightConnector1">
            <a:avLst/>
          </a:prstGeom>
          <a:ln>
            <a:solidFill>
              <a:schemeClr val="accent4"/>
            </a:solidFill>
            <a:prstDash val="dash"/>
            <a:tailEnd type="triangle"/>
          </a:ln>
        </p:spPr>
        <p:style>
          <a:lnRef idx="2">
            <a:schemeClr val="accent5"/>
          </a:lnRef>
          <a:fillRef idx="0">
            <a:schemeClr val="accent5"/>
          </a:fillRef>
          <a:effectRef idx="1">
            <a:schemeClr val="accent5"/>
          </a:effectRef>
          <a:fontRef idx="minor">
            <a:schemeClr val="tx1"/>
          </a:fontRef>
        </p:style>
      </p:cxnSp>
      <p:sp>
        <p:nvSpPr>
          <p:cNvPr id="64" name="TextBox 63">
            <a:extLst>
              <a:ext uri="{FF2B5EF4-FFF2-40B4-BE49-F238E27FC236}">
                <a16:creationId xmlns:a16="http://schemas.microsoft.com/office/drawing/2014/main" id="{48371366-5B73-ABB5-4FDF-017863D5A181}"/>
              </a:ext>
            </a:extLst>
          </p:cNvPr>
          <p:cNvSpPr txBox="1"/>
          <p:nvPr/>
        </p:nvSpPr>
        <p:spPr>
          <a:xfrm>
            <a:off x="8362786" y="1616772"/>
            <a:ext cx="487680" cy="338554"/>
          </a:xfrm>
          <a:prstGeom prst="rect">
            <a:avLst/>
          </a:prstGeom>
          <a:noFill/>
        </p:spPr>
        <p:txBody>
          <a:bodyPr wrap="square" rtlCol="0">
            <a:spAutoFit/>
          </a:bodyPr>
          <a:lstStyle/>
          <a:p>
            <a:r>
              <a:rPr lang="fi-FI" sz="1600" dirty="0">
                <a:solidFill>
                  <a:schemeClr val="accent4">
                    <a:lumMod val="75000"/>
                  </a:schemeClr>
                </a:solidFill>
                <a:latin typeface="+mj-lt"/>
                <a:cs typeface="Times New Roman" panose="02020603050405020304" pitchFamily="18" charset="0"/>
              </a:rPr>
              <a:t>.</a:t>
            </a:r>
            <a:r>
              <a:rPr lang="en-US" sz="1600" dirty="0">
                <a:solidFill>
                  <a:schemeClr val="accent4">
                    <a:lumMod val="75000"/>
                  </a:schemeClr>
                </a:solidFill>
                <a:latin typeface="+mj-lt"/>
                <a:cs typeface="Times New Roman" panose="02020603050405020304" pitchFamily="18" charset="0"/>
              </a:rPr>
              <a:t>44</a:t>
            </a:r>
            <a:endParaRPr lang="fi-FI" sz="1600" dirty="0">
              <a:solidFill>
                <a:schemeClr val="accent4">
                  <a:lumMod val="75000"/>
                </a:schemeClr>
              </a:solidFill>
              <a:latin typeface="+mj-lt"/>
              <a:cs typeface="Times New Roman" panose="02020603050405020304" pitchFamily="18" charset="0"/>
            </a:endParaRPr>
          </a:p>
        </p:txBody>
      </p:sp>
      <p:sp>
        <p:nvSpPr>
          <p:cNvPr id="65" name="TextBox 64">
            <a:extLst>
              <a:ext uri="{FF2B5EF4-FFF2-40B4-BE49-F238E27FC236}">
                <a16:creationId xmlns:a16="http://schemas.microsoft.com/office/drawing/2014/main" id="{8F6D6501-6DC1-E2AA-6889-6F1BCC617C02}"/>
              </a:ext>
            </a:extLst>
          </p:cNvPr>
          <p:cNvSpPr txBox="1"/>
          <p:nvPr/>
        </p:nvSpPr>
        <p:spPr>
          <a:xfrm>
            <a:off x="8288969" y="2224237"/>
            <a:ext cx="513508" cy="338554"/>
          </a:xfrm>
          <a:prstGeom prst="rect">
            <a:avLst/>
          </a:prstGeom>
          <a:noFill/>
        </p:spPr>
        <p:txBody>
          <a:bodyPr wrap="square" rtlCol="0">
            <a:spAutoFit/>
          </a:bodyPr>
          <a:lstStyle/>
          <a:p>
            <a:r>
              <a:rPr lang="en-US" sz="1600" dirty="0">
                <a:solidFill>
                  <a:schemeClr val="accent4">
                    <a:lumMod val="75000"/>
                  </a:schemeClr>
                </a:solidFill>
                <a:latin typeface="+mj-lt"/>
                <a:cs typeface="Times New Roman" panose="02020603050405020304" pitchFamily="18" charset="0"/>
              </a:rPr>
              <a:t>-.20</a:t>
            </a:r>
            <a:endParaRPr lang="fi-FI" sz="1600" dirty="0">
              <a:solidFill>
                <a:schemeClr val="accent4">
                  <a:lumMod val="75000"/>
                </a:schemeClr>
              </a:solidFill>
              <a:latin typeface="+mj-lt"/>
              <a:cs typeface="Times New Roman" panose="02020603050405020304" pitchFamily="18" charset="0"/>
            </a:endParaRPr>
          </a:p>
        </p:txBody>
      </p:sp>
      <p:cxnSp>
        <p:nvCxnSpPr>
          <p:cNvPr id="66" name="Straight Arrow Connector 65">
            <a:extLst>
              <a:ext uri="{FF2B5EF4-FFF2-40B4-BE49-F238E27FC236}">
                <a16:creationId xmlns:a16="http://schemas.microsoft.com/office/drawing/2014/main" id="{F3F99256-A202-2836-2347-70A3FC163366}"/>
              </a:ext>
            </a:extLst>
          </p:cNvPr>
          <p:cNvCxnSpPr>
            <a:cxnSpLocks/>
            <a:stCxn id="10" idx="3"/>
            <a:endCxn id="67" idx="1"/>
          </p:cNvCxnSpPr>
          <p:nvPr/>
        </p:nvCxnSpPr>
        <p:spPr>
          <a:xfrm>
            <a:off x="5640153" y="1299082"/>
            <a:ext cx="4172789" cy="3468626"/>
          </a:xfrm>
          <a:prstGeom prst="straightConnector1">
            <a:avLst/>
          </a:prstGeom>
          <a:ln>
            <a:solidFill>
              <a:schemeClr val="accent4"/>
            </a:solidFill>
            <a:prstDash val="dash"/>
            <a:tailEnd type="triangle"/>
          </a:ln>
        </p:spPr>
        <p:style>
          <a:lnRef idx="2">
            <a:schemeClr val="accent5"/>
          </a:lnRef>
          <a:fillRef idx="0">
            <a:schemeClr val="accent5"/>
          </a:fillRef>
          <a:effectRef idx="1">
            <a:schemeClr val="accent5"/>
          </a:effectRef>
          <a:fontRef idx="minor">
            <a:schemeClr val="tx1"/>
          </a:fontRef>
        </p:style>
      </p:cxnSp>
      <p:cxnSp>
        <p:nvCxnSpPr>
          <p:cNvPr id="71" name="Straight Arrow Connector 70">
            <a:extLst>
              <a:ext uri="{FF2B5EF4-FFF2-40B4-BE49-F238E27FC236}">
                <a16:creationId xmlns:a16="http://schemas.microsoft.com/office/drawing/2014/main" id="{7EA562D9-4DEC-44D3-5C00-7CCB423A88F5}"/>
              </a:ext>
            </a:extLst>
          </p:cNvPr>
          <p:cNvCxnSpPr>
            <a:cxnSpLocks/>
            <a:stCxn id="10" idx="3"/>
            <a:endCxn id="68" idx="1"/>
          </p:cNvCxnSpPr>
          <p:nvPr/>
        </p:nvCxnSpPr>
        <p:spPr>
          <a:xfrm>
            <a:off x="5640153" y="1299082"/>
            <a:ext cx="4178408" cy="2659112"/>
          </a:xfrm>
          <a:prstGeom prst="straightConnector1">
            <a:avLst/>
          </a:prstGeom>
          <a:ln>
            <a:solidFill>
              <a:schemeClr val="accent4"/>
            </a:solidFill>
            <a:prstDash val="dash"/>
            <a:tailEnd type="triangle"/>
          </a:ln>
        </p:spPr>
        <p:style>
          <a:lnRef idx="2">
            <a:schemeClr val="accent5"/>
          </a:lnRef>
          <a:fillRef idx="0">
            <a:schemeClr val="accent5"/>
          </a:fillRef>
          <a:effectRef idx="1">
            <a:schemeClr val="accent5"/>
          </a:effectRef>
          <a:fontRef idx="minor">
            <a:schemeClr val="tx1"/>
          </a:fontRef>
        </p:style>
      </p:cxnSp>
      <p:sp>
        <p:nvSpPr>
          <p:cNvPr id="75" name="TextBox 74">
            <a:extLst>
              <a:ext uri="{FF2B5EF4-FFF2-40B4-BE49-F238E27FC236}">
                <a16:creationId xmlns:a16="http://schemas.microsoft.com/office/drawing/2014/main" id="{FD352E5D-9394-E963-5C6D-036037424263}"/>
              </a:ext>
            </a:extLst>
          </p:cNvPr>
          <p:cNvSpPr txBox="1"/>
          <p:nvPr/>
        </p:nvSpPr>
        <p:spPr>
          <a:xfrm>
            <a:off x="8384219" y="3188089"/>
            <a:ext cx="487680" cy="338554"/>
          </a:xfrm>
          <a:prstGeom prst="rect">
            <a:avLst/>
          </a:prstGeom>
          <a:noFill/>
        </p:spPr>
        <p:txBody>
          <a:bodyPr wrap="square" rtlCol="0">
            <a:spAutoFit/>
          </a:bodyPr>
          <a:lstStyle/>
          <a:p>
            <a:r>
              <a:rPr lang="fi-FI" sz="1600" dirty="0">
                <a:solidFill>
                  <a:schemeClr val="accent4">
                    <a:lumMod val="75000"/>
                  </a:schemeClr>
                </a:solidFill>
                <a:latin typeface="+mj-lt"/>
                <a:cs typeface="Times New Roman" panose="02020603050405020304" pitchFamily="18" charset="0"/>
              </a:rPr>
              <a:t>.</a:t>
            </a:r>
            <a:r>
              <a:rPr lang="en-US" sz="1600" dirty="0">
                <a:solidFill>
                  <a:schemeClr val="accent4">
                    <a:lumMod val="75000"/>
                  </a:schemeClr>
                </a:solidFill>
                <a:latin typeface="+mj-lt"/>
                <a:cs typeface="Times New Roman" panose="02020603050405020304" pitchFamily="18" charset="0"/>
              </a:rPr>
              <a:t>19</a:t>
            </a:r>
            <a:endParaRPr lang="fi-FI" sz="1600" dirty="0">
              <a:solidFill>
                <a:schemeClr val="accent4">
                  <a:lumMod val="75000"/>
                </a:schemeClr>
              </a:solidFill>
              <a:latin typeface="+mj-lt"/>
              <a:cs typeface="Times New Roman" panose="02020603050405020304" pitchFamily="18" charset="0"/>
            </a:endParaRPr>
          </a:p>
        </p:txBody>
      </p:sp>
      <p:sp>
        <p:nvSpPr>
          <p:cNvPr id="76" name="TextBox 75">
            <a:extLst>
              <a:ext uri="{FF2B5EF4-FFF2-40B4-BE49-F238E27FC236}">
                <a16:creationId xmlns:a16="http://schemas.microsoft.com/office/drawing/2014/main" id="{C89E5663-4C07-A48C-749B-E4FC2E2E6934}"/>
              </a:ext>
            </a:extLst>
          </p:cNvPr>
          <p:cNvSpPr txBox="1"/>
          <p:nvPr/>
        </p:nvSpPr>
        <p:spPr>
          <a:xfrm>
            <a:off x="8318090" y="5023025"/>
            <a:ext cx="521006" cy="338554"/>
          </a:xfrm>
          <a:prstGeom prst="rect">
            <a:avLst/>
          </a:prstGeom>
          <a:noFill/>
        </p:spPr>
        <p:txBody>
          <a:bodyPr wrap="square" rtlCol="0">
            <a:spAutoFit/>
          </a:bodyPr>
          <a:lstStyle/>
          <a:p>
            <a:r>
              <a:rPr lang="fi-FI" sz="1600" dirty="0">
                <a:solidFill>
                  <a:schemeClr val="accent4">
                    <a:lumMod val="75000"/>
                  </a:schemeClr>
                </a:solidFill>
                <a:latin typeface="+mj-lt"/>
                <a:cs typeface="Times New Roman" panose="02020603050405020304" pitchFamily="18" charset="0"/>
              </a:rPr>
              <a:t>-.</a:t>
            </a:r>
            <a:r>
              <a:rPr lang="en-US" sz="1600" dirty="0">
                <a:solidFill>
                  <a:schemeClr val="accent4">
                    <a:lumMod val="75000"/>
                  </a:schemeClr>
                </a:solidFill>
                <a:latin typeface="+mj-lt"/>
                <a:cs typeface="Times New Roman" panose="02020603050405020304" pitchFamily="18" charset="0"/>
              </a:rPr>
              <a:t>21</a:t>
            </a:r>
            <a:endParaRPr lang="fi-FI" sz="1600" dirty="0">
              <a:solidFill>
                <a:schemeClr val="accent4">
                  <a:lumMod val="75000"/>
                </a:schemeClr>
              </a:solidFill>
              <a:latin typeface="+mj-lt"/>
              <a:cs typeface="Times New Roman" panose="02020603050405020304" pitchFamily="18" charset="0"/>
            </a:endParaRPr>
          </a:p>
        </p:txBody>
      </p:sp>
      <p:cxnSp>
        <p:nvCxnSpPr>
          <p:cNvPr id="77" name="Straight Arrow Connector 76">
            <a:extLst>
              <a:ext uri="{FF2B5EF4-FFF2-40B4-BE49-F238E27FC236}">
                <a16:creationId xmlns:a16="http://schemas.microsoft.com/office/drawing/2014/main" id="{9EEE9ABB-DE86-55E4-3202-796B3171E2AF}"/>
              </a:ext>
            </a:extLst>
          </p:cNvPr>
          <p:cNvCxnSpPr>
            <a:cxnSpLocks/>
            <a:stCxn id="19" idx="3"/>
            <a:endCxn id="30" idx="1"/>
          </p:cNvCxnSpPr>
          <p:nvPr/>
        </p:nvCxnSpPr>
        <p:spPr>
          <a:xfrm>
            <a:off x="5640153" y="5506307"/>
            <a:ext cx="4158058" cy="57380"/>
          </a:xfrm>
          <a:prstGeom prst="straightConnector1">
            <a:avLst/>
          </a:prstGeom>
          <a:ln>
            <a:solidFill>
              <a:schemeClr val="accent6"/>
            </a:solidFill>
            <a:prstDash val="lgDash"/>
            <a:tailEnd type="triangle"/>
          </a:ln>
        </p:spPr>
        <p:style>
          <a:lnRef idx="1">
            <a:schemeClr val="accent1"/>
          </a:lnRef>
          <a:fillRef idx="0">
            <a:schemeClr val="accent1"/>
          </a:fillRef>
          <a:effectRef idx="0">
            <a:schemeClr val="accent1"/>
          </a:effectRef>
          <a:fontRef idx="minor">
            <a:schemeClr val="tx1"/>
          </a:fontRef>
        </p:style>
      </p:cxnSp>
      <p:cxnSp>
        <p:nvCxnSpPr>
          <p:cNvPr id="80" name="Straight Arrow Connector 79">
            <a:extLst>
              <a:ext uri="{FF2B5EF4-FFF2-40B4-BE49-F238E27FC236}">
                <a16:creationId xmlns:a16="http://schemas.microsoft.com/office/drawing/2014/main" id="{C5B1082B-01DF-67EF-D7E1-1E41273D0360}"/>
              </a:ext>
            </a:extLst>
          </p:cNvPr>
          <p:cNvCxnSpPr>
            <a:cxnSpLocks/>
            <a:stCxn id="19" idx="3"/>
            <a:endCxn id="67" idx="1"/>
          </p:cNvCxnSpPr>
          <p:nvPr/>
        </p:nvCxnSpPr>
        <p:spPr>
          <a:xfrm flipV="1">
            <a:off x="5640153" y="4767708"/>
            <a:ext cx="4172789" cy="738599"/>
          </a:xfrm>
          <a:prstGeom prst="straightConnector1">
            <a:avLst/>
          </a:prstGeom>
          <a:ln>
            <a:solidFill>
              <a:schemeClr val="accent6"/>
            </a:solidFill>
            <a:prstDash val="lgDash"/>
            <a:tailEnd type="triangle"/>
          </a:ln>
        </p:spPr>
        <p:style>
          <a:lnRef idx="1">
            <a:schemeClr val="accent1"/>
          </a:lnRef>
          <a:fillRef idx="0">
            <a:schemeClr val="accent1"/>
          </a:fillRef>
          <a:effectRef idx="0">
            <a:schemeClr val="accent1"/>
          </a:effectRef>
          <a:fontRef idx="minor">
            <a:schemeClr val="tx1"/>
          </a:fontRef>
        </p:style>
      </p:cxnSp>
      <p:cxnSp>
        <p:nvCxnSpPr>
          <p:cNvPr id="83" name="Straight Arrow Connector 82">
            <a:extLst>
              <a:ext uri="{FF2B5EF4-FFF2-40B4-BE49-F238E27FC236}">
                <a16:creationId xmlns:a16="http://schemas.microsoft.com/office/drawing/2014/main" id="{DC6A572C-6B93-D84C-EA6B-DDD794140D28}"/>
              </a:ext>
            </a:extLst>
          </p:cNvPr>
          <p:cNvCxnSpPr>
            <a:cxnSpLocks/>
            <a:stCxn id="19" idx="3"/>
            <a:endCxn id="68" idx="1"/>
          </p:cNvCxnSpPr>
          <p:nvPr/>
        </p:nvCxnSpPr>
        <p:spPr>
          <a:xfrm flipV="1">
            <a:off x="5640153" y="3958194"/>
            <a:ext cx="4178408" cy="1548113"/>
          </a:xfrm>
          <a:prstGeom prst="straightConnector1">
            <a:avLst/>
          </a:prstGeom>
          <a:ln>
            <a:solidFill>
              <a:schemeClr val="accent6"/>
            </a:solidFill>
            <a:prstDash val="lgDash"/>
            <a:tailEnd type="triangle"/>
          </a:ln>
        </p:spPr>
        <p:style>
          <a:lnRef idx="1">
            <a:schemeClr val="accent1"/>
          </a:lnRef>
          <a:fillRef idx="0">
            <a:schemeClr val="accent1"/>
          </a:fillRef>
          <a:effectRef idx="0">
            <a:schemeClr val="accent1"/>
          </a:effectRef>
          <a:fontRef idx="minor">
            <a:schemeClr val="tx1"/>
          </a:fontRef>
        </p:style>
      </p:cxnSp>
      <p:sp>
        <p:nvSpPr>
          <p:cNvPr id="86" name="TextBox 85">
            <a:extLst>
              <a:ext uri="{FF2B5EF4-FFF2-40B4-BE49-F238E27FC236}">
                <a16:creationId xmlns:a16="http://schemas.microsoft.com/office/drawing/2014/main" id="{9286505B-359A-C4E4-94D4-63243B2AAFCE}"/>
              </a:ext>
            </a:extLst>
          </p:cNvPr>
          <p:cNvSpPr txBox="1"/>
          <p:nvPr/>
        </p:nvSpPr>
        <p:spPr>
          <a:xfrm>
            <a:off x="6973765" y="5506816"/>
            <a:ext cx="487680" cy="307777"/>
          </a:xfrm>
          <a:prstGeom prst="rect">
            <a:avLst/>
          </a:prstGeom>
          <a:noFill/>
        </p:spPr>
        <p:txBody>
          <a:bodyPr wrap="square" rtlCol="0">
            <a:spAutoFit/>
          </a:bodyPr>
          <a:lstStyle/>
          <a:p>
            <a:r>
              <a:rPr lang="fi-FI" sz="1400" dirty="0">
                <a:solidFill>
                  <a:schemeClr val="accent6">
                    <a:lumMod val="75000"/>
                  </a:schemeClr>
                </a:solidFill>
                <a:latin typeface="+mj-lt"/>
                <a:cs typeface="Times New Roman" panose="02020603050405020304" pitchFamily="18" charset="0"/>
              </a:rPr>
              <a:t>.27</a:t>
            </a:r>
            <a:endParaRPr lang="en-US" sz="1400" dirty="0">
              <a:solidFill>
                <a:schemeClr val="accent6">
                  <a:lumMod val="75000"/>
                </a:schemeClr>
              </a:solidFill>
              <a:latin typeface="+mj-lt"/>
              <a:cs typeface="Times New Roman" panose="02020603050405020304" pitchFamily="18" charset="0"/>
            </a:endParaRPr>
          </a:p>
        </p:txBody>
      </p:sp>
      <p:sp>
        <p:nvSpPr>
          <p:cNvPr id="87" name="TextBox 86">
            <a:extLst>
              <a:ext uri="{FF2B5EF4-FFF2-40B4-BE49-F238E27FC236}">
                <a16:creationId xmlns:a16="http://schemas.microsoft.com/office/drawing/2014/main" id="{3157A529-3497-7354-21DB-2835ED91BA04}"/>
              </a:ext>
            </a:extLst>
          </p:cNvPr>
          <p:cNvSpPr txBox="1"/>
          <p:nvPr/>
        </p:nvSpPr>
        <p:spPr>
          <a:xfrm>
            <a:off x="6973765" y="5214660"/>
            <a:ext cx="487680" cy="307777"/>
          </a:xfrm>
          <a:prstGeom prst="rect">
            <a:avLst/>
          </a:prstGeom>
          <a:noFill/>
        </p:spPr>
        <p:txBody>
          <a:bodyPr wrap="square" rtlCol="0">
            <a:spAutoFit/>
          </a:bodyPr>
          <a:lstStyle/>
          <a:p>
            <a:r>
              <a:rPr lang="fi-FI" sz="1400" dirty="0">
                <a:solidFill>
                  <a:schemeClr val="accent6">
                    <a:lumMod val="75000"/>
                  </a:schemeClr>
                </a:solidFill>
                <a:latin typeface="+mj-lt"/>
                <a:cs typeface="Times New Roman" panose="02020603050405020304" pitchFamily="18" charset="0"/>
              </a:rPr>
              <a:t>.34</a:t>
            </a:r>
            <a:endParaRPr lang="en-US" sz="1400" dirty="0">
              <a:solidFill>
                <a:schemeClr val="accent6">
                  <a:lumMod val="75000"/>
                </a:schemeClr>
              </a:solidFill>
              <a:latin typeface="+mj-lt"/>
              <a:cs typeface="Times New Roman" panose="02020603050405020304" pitchFamily="18" charset="0"/>
            </a:endParaRPr>
          </a:p>
        </p:txBody>
      </p:sp>
      <p:sp>
        <p:nvSpPr>
          <p:cNvPr id="88" name="TextBox 87">
            <a:extLst>
              <a:ext uri="{FF2B5EF4-FFF2-40B4-BE49-F238E27FC236}">
                <a16:creationId xmlns:a16="http://schemas.microsoft.com/office/drawing/2014/main" id="{398BF711-C867-3CD6-DE97-43CC7E8C9AAA}"/>
              </a:ext>
            </a:extLst>
          </p:cNvPr>
          <p:cNvSpPr txBox="1"/>
          <p:nvPr/>
        </p:nvSpPr>
        <p:spPr>
          <a:xfrm>
            <a:off x="6935618" y="4909805"/>
            <a:ext cx="643421" cy="307777"/>
          </a:xfrm>
          <a:prstGeom prst="rect">
            <a:avLst/>
          </a:prstGeom>
          <a:noFill/>
        </p:spPr>
        <p:txBody>
          <a:bodyPr wrap="square" rtlCol="0">
            <a:spAutoFit/>
          </a:bodyPr>
          <a:lstStyle/>
          <a:p>
            <a:r>
              <a:rPr lang="fi-FI" sz="1400" dirty="0">
                <a:solidFill>
                  <a:schemeClr val="accent6">
                    <a:lumMod val="75000"/>
                  </a:schemeClr>
                </a:solidFill>
                <a:latin typeface="+mj-lt"/>
                <a:cs typeface="Times New Roman" panose="02020603050405020304" pitchFamily="18" charset="0"/>
              </a:rPr>
              <a:t>-.31</a:t>
            </a:r>
            <a:endParaRPr lang="en-US" sz="1400" dirty="0">
              <a:solidFill>
                <a:schemeClr val="accent6">
                  <a:lumMod val="75000"/>
                </a:schemeClr>
              </a:solidFill>
              <a:latin typeface="+mj-lt"/>
              <a:cs typeface="Times New Roman" panose="02020603050405020304" pitchFamily="18" charset="0"/>
            </a:endParaRPr>
          </a:p>
        </p:txBody>
      </p:sp>
      <p:cxnSp>
        <p:nvCxnSpPr>
          <p:cNvPr id="90" name="Straight Arrow Connector 89">
            <a:extLst>
              <a:ext uri="{FF2B5EF4-FFF2-40B4-BE49-F238E27FC236}">
                <a16:creationId xmlns:a16="http://schemas.microsoft.com/office/drawing/2014/main" id="{AFF74CFA-569F-F36E-5D03-AE560999944B}"/>
              </a:ext>
            </a:extLst>
          </p:cNvPr>
          <p:cNvCxnSpPr>
            <a:cxnSpLocks/>
            <a:stCxn id="6" idx="0"/>
            <a:endCxn id="10" idx="2"/>
          </p:cNvCxnSpPr>
          <p:nvPr/>
        </p:nvCxnSpPr>
        <p:spPr>
          <a:xfrm flipV="1">
            <a:off x="4630201" y="2028078"/>
            <a:ext cx="317792" cy="1018737"/>
          </a:xfrm>
          <a:prstGeom prst="straightConnector1">
            <a:avLst/>
          </a:prstGeom>
          <a:ln>
            <a:solidFill>
              <a:schemeClr val="accent3">
                <a:alpha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93" name="Straight Arrow Connector 92">
            <a:extLst>
              <a:ext uri="{FF2B5EF4-FFF2-40B4-BE49-F238E27FC236}">
                <a16:creationId xmlns:a16="http://schemas.microsoft.com/office/drawing/2014/main" id="{27AAAF5D-B152-7B29-4F12-475C6048D83E}"/>
              </a:ext>
            </a:extLst>
          </p:cNvPr>
          <p:cNvCxnSpPr>
            <a:cxnSpLocks/>
            <a:stCxn id="6" idx="2"/>
            <a:endCxn id="19" idx="0"/>
          </p:cNvCxnSpPr>
          <p:nvPr/>
        </p:nvCxnSpPr>
        <p:spPr>
          <a:xfrm>
            <a:off x="4630201" y="3823294"/>
            <a:ext cx="317792" cy="1006628"/>
          </a:xfrm>
          <a:prstGeom prst="straightConnector1">
            <a:avLst/>
          </a:prstGeom>
          <a:ln>
            <a:solidFill>
              <a:schemeClr val="accent3">
                <a:alpha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97" name="Straight Arrow Connector 96">
            <a:extLst>
              <a:ext uri="{FF2B5EF4-FFF2-40B4-BE49-F238E27FC236}">
                <a16:creationId xmlns:a16="http://schemas.microsoft.com/office/drawing/2014/main" id="{9EE3FFF4-01A2-B420-A64E-90E2717ABCCD}"/>
              </a:ext>
            </a:extLst>
          </p:cNvPr>
          <p:cNvCxnSpPr>
            <a:cxnSpLocks/>
            <a:stCxn id="6" idx="3"/>
            <a:endCxn id="59" idx="1"/>
          </p:cNvCxnSpPr>
          <p:nvPr/>
        </p:nvCxnSpPr>
        <p:spPr>
          <a:xfrm flipV="1">
            <a:off x="5018441" y="2228302"/>
            <a:ext cx="4774719" cy="1206753"/>
          </a:xfrm>
          <a:prstGeom prst="straightConnector1">
            <a:avLst/>
          </a:prstGeom>
          <a:ln>
            <a:solidFill>
              <a:schemeClr val="accent3">
                <a:alpha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00" name="Straight Arrow Connector 99">
            <a:extLst>
              <a:ext uri="{FF2B5EF4-FFF2-40B4-BE49-F238E27FC236}">
                <a16:creationId xmlns:a16="http://schemas.microsoft.com/office/drawing/2014/main" id="{BFABBEAA-1A0E-1F33-D284-B1E6B5249289}"/>
              </a:ext>
            </a:extLst>
          </p:cNvPr>
          <p:cNvCxnSpPr>
            <a:cxnSpLocks/>
            <a:stCxn id="6" idx="3"/>
            <a:endCxn id="60" idx="1"/>
          </p:cNvCxnSpPr>
          <p:nvPr/>
        </p:nvCxnSpPr>
        <p:spPr>
          <a:xfrm flipV="1">
            <a:off x="5018441" y="3130020"/>
            <a:ext cx="4786420" cy="305035"/>
          </a:xfrm>
          <a:prstGeom prst="straightConnector1">
            <a:avLst/>
          </a:prstGeom>
          <a:ln>
            <a:solidFill>
              <a:schemeClr val="accent3">
                <a:alpha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03" name="Straight Arrow Connector 102">
            <a:extLst>
              <a:ext uri="{FF2B5EF4-FFF2-40B4-BE49-F238E27FC236}">
                <a16:creationId xmlns:a16="http://schemas.microsoft.com/office/drawing/2014/main" id="{D4F0B070-6F51-A39B-9867-6452DBAC681E}"/>
              </a:ext>
            </a:extLst>
          </p:cNvPr>
          <p:cNvCxnSpPr>
            <a:cxnSpLocks/>
            <a:stCxn id="6" idx="3"/>
            <a:endCxn id="68" idx="1"/>
          </p:cNvCxnSpPr>
          <p:nvPr/>
        </p:nvCxnSpPr>
        <p:spPr>
          <a:xfrm>
            <a:off x="5018441" y="3435055"/>
            <a:ext cx="4800120" cy="523139"/>
          </a:xfrm>
          <a:prstGeom prst="straightConnector1">
            <a:avLst/>
          </a:prstGeom>
          <a:ln>
            <a:solidFill>
              <a:schemeClr val="accent3">
                <a:alpha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06" name="Straight Arrow Connector 105">
            <a:extLst>
              <a:ext uri="{FF2B5EF4-FFF2-40B4-BE49-F238E27FC236}">
                <a16:creationId xmlns:a16="http://schemas.microsoft.com/office/drawing/2014/main" id="{150ABC75-4BAE-F5D0-06A1-D95FE97FF470}"/>
              </a:ext>
            </a:extLst>
          </p:cNvPr>
          <p:cNvCxnSpPr>
            <a:cxnSpLocks/>
            <a:stCxn id="6" idx="3"/>
            <a:endCxn id="29" idx="1"/>
          </p:cNvCxnSpPr>
          <p:nvPr/>
        </p:nvCxnSpPr>
        <p:spPr>
          <a:xfrm>
            <a:off x="5018441" y="3435055"/>
            <a:ext cx="4776319" cy="2977877"/>
          </a:xfrm>
          <a:prstGeom prst="straightConnector1">
            <a:avLst/>
          </a:prstGeom>
          <a:ln>
            <a:solidFill>
              <a:schemeClr val="accent3">
                <a:alpha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09" name="Straight Arrow Connector 108">
            <a:extLst>
              <a:ext uri="{FF2B5EF4-FFF2-40B4-BE49-F238E27FC236}">
                <a16:creationId xmlns:a16="http://schemas.microsoft.com/office/drawing/2014/main" id="{EB6452DA-A1C9-46ED-5C0F-D08F721383A3}"/>
              </a:ext>
            </a:extLst>
          </p:cNvPr>
          <p:cNvCxnSpPr>
            <a:cxnSpLocks/>
            <a:stCxn id="6" idx="3"/>
            <a:endCxn id="30" idx="1"/>
          </p:cNvCxnSpPr>
          <p:nvPr/>
        </p:nvCxnSpPr>
        <p:spPr>
          <a:xfrm>
            <a:off x="5018441" y="3435055"/>
            <a:ext cx="4779770" cy="2128632"/>
          </a:xfrm>
          <a:prstGeom prst="straightConnector1">
            <a:avLst/>
          </a:prstGeom>
          <a:ln>
            <a:solidFill>
              <a:schemeClr val="accent3">
                <a:alpha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13" name="TextBox 112">
            <a:extLst>
              <a:ext uri="{FF2B5EF4-FFF2-40B4-BE49-F238E27FC236}">
                <a16:creationId xmlns:a16="http://schemas.microsoft.com/office/drawing/2014/main" id="{D4D4AADE-26C6-246C-5B3A-813DA99CE925}"/>
              </a:ext>
            </a:extLst>
          </p:cNvPr>
          <p:cNvSpPr txBox="1"/>
          <p:nvPr/>
        </p:nvSpPr>
        <p:spPr>
          <a:xfrm>
            <a:off x="4789097" y="4028314"/>
            <a:ext cx="653223" cy="338554"/>
          </a:xfrm>
          <a:prstGeom prst="rect">
            <a:avLst/>
          </a:prstGeom>
          <a:noFill/>
        </p:spPr>
        <p:txBody>
          <a:bodyPr wrap="square" rtlCol="0">
            <a:spAutoFit/>
          </a:bodyPr>
          <a:lstStyle/>
          <a:p>
            <a:r>
              <a:rPr lang="fi-FI" sz="1600" dirty="0">
                <a:latin typeface="+mj-lt"/>
                <a:cs typeface="Times New Roman" panose="02020603050405020304" pitchFamily="18" charset="0"/>
              </a:rPr>
              <a:t>.31</a:t>
            </a:r>
            <a:endParaRPr lang="en-US" sz="1600" dirty="0">
              <a:latin typeface="+mj-lt"/>
              <a:cs typeface="Times New Roman" panose="02020603050405020304" pitchFamily="18" charset="0"/>
            </a:endParaRPr>
          </a:p>
        </p:txBody>
      </p:sp>
      <p:sp>
        <p:nvSpPr>
          <p:cNvPr id="114" name="TextBox 113">
            <a:extLst>
              <a:ext uri="{FF2B5EF4-FFF2-40B4-BE49-F238E27FC236}">
                <a16:creationId xmlns:a16="http://schemas.microsoft.com/office/drawing/2014/main" id="{77B04991-8D57-5084-5F75-61EF6ADDCE81}"/>
              </a:ext>
            </a:extLst>
          </p:cNvPr>
          <p:cNvSpPr txBox="1"/>
          <p:nvPr/>
        </p:nvSpPr>
        <p:spPr>
          <a:xfrm>
            <a:off x="6145236" y="2578687"/>
            <a:ext cx="653223" cy="276999"/>
          </a:xfrm>
          <a:prstGeom prst="rect">
            <a:avLst/>
          </a:prstGeom>
          <a:noFill/>
        </p:spPr>
        <p:txBody>
          <a:bodyPr wrap="square" rtlCol="0">
            <a:spAutoFit/>
          </a:bodyPr>
          <a:lstStyle/>
          <a:p>
            <a:r>
              <a:rPr lang="fi-FI" sz="1200" dirty="0">
                <a:latin typeface="+mj-lt"/>
                <a:cs typeface="Times New Roman" panose="02020603050405020304" pitchFamily="18" charset="0"/>
              </a:rPr>
              <a:t>-.23</a:t>
            </a:r>
            <a:endParaRPr lang="en-US" sz="1200" dirty="0">
              <a:latin typeface="+mj-lt"/>
              <a:cs typeface="Times New Roman" panose="02020603050405020304" pitchFamily="18" charset="0"/>
            </a:endParaRPr>
          </a:p>
        </p:txBody>
      </p:sp>
      <p:sp>
        <p:nvSpPr>
          <p:cNvPr id="115" name="TextBox 114">
            <a:extLst>
              <a:ext uri="{FF2B5EF4-FFF2-40B4-BE49-F238E27FC236}">
                <a16:creationId xmlns:a16="http://schemas.microsoft.com/office/drawing/2014/main" id="{9ECDE975-E856-E305-2381-D5A940E88DAE}"/>
              </a:ext>
            </a:extLst>
          </p:cNvPr>
          <p:cNvSpPr txBox="1"/>
          <p:nvPr/>
        </p:nvSpPr>
        <p:spPr>
          <a:xfrm>
            <a:off x="6143678" y="2853970"/>
            <a:ext cx="473449" cy="276999"/>
          </a:xfrm>
          <a:prstGeom prst="rect">
            <a:avLst/>
          </a:prstGeom>
          <a:noFill/>
        </p:spPr>
        <p:txBody>
          <a:bodyPr wrap="square" rtlCol="0">
            <a:spAutoFit/>
          </a:bodyPr>
          <a:lstStyle/>
          <a:p>
            <a:r>
              <a:rPr lang="fi-FI" sz="1200" dirty="0">
                <a:latin typeface="+mj-lt"/>
                <a:cs typeface="Times New Roman" panose="02020603050405020304" pitchFamily="18" charset="0"/>
              </a:rPr>
              <a:t>-.14</a:t>
            </a:r>
            <a:endParaRPr lang="en-US" sz="1200" dirty="0">
              <a:latin typeface="+mj-lt"/>
              <a:cs typeface="Times New Roman" panose="02020603050405020304" pitchFamily="18" charset="0"/>
            </a:endParaRPr>
          </a:p>
        </p:txBody>
      </p:sp>
      <p:sp>
        <p:nvSpPr>
          <p:cNvPr id="116" name="TextBox 115">
            <a:extLst>
              <a:ext uri="{FF2B5EF4-FFF2-40B4-BE49-F238E27FC236}">
                <a16:creationId xmlns:a16="http://schemas.microsoft.com/office/drawing/2014/main" id="{BFD1D019-EB31-CC9C-F26D-6D0732817A0B}"/>
              </a:ext>
            </a:extLst>
          </p:cNvPr>
          <p:cNvSpPr txBox="1"/>
          <p:nvPr/>
        </p:nvSpPr>
        <p:spPr>
          <a:xfrm>
            <a:off x="6180769" y="3139958"/>
            <a:ext cx="653223" cy="276999"/>
          </a:xfrm>
          <a:prstGeom prst="rect">
            <a:avLst/>
          </a:prstGeom>
          <a:noFill/>
        </p:spPr>
        <p:txBody>
          <a:bodyPr wrap="square" rtlCol="0">
            <a:spAutoFit/>
          </a:bodyPr>
          <a:lstStyle/>
          <a:p>
            <a:r>
              <a:rPr lang="fi-FI" sz="1200" dirty="0">
                <a:latin typeface="+mj-lt"/>
                <a:cs typeface="Times New Roman" panose="02020603050405020304" pitchFamily="18" charset="0"/>
              </a:rPr>
              <a:t>.26</a:t>
            </a:r>
            <a:endParaRPr lang="en-US" sz="1200" dirty="0">
              <a:latin typeface="+mj-lt"/>
              <a:cs typeface="Times New Roman" panose="02020603050405020304" pitchFamily="18" charset="0"/>
            </a:endParaRPr>
          </a:p>
        </p:txBody>
      </p:sp>
      <p:sp>
        <p:nvSpPr>
          <p:cNvPr id="117" name="TextBox 116">
            <a:extLst>
              <a:ext uri="{FF2B5EF4-FFF2-40B4-BE49-F238E27FC236}">
                <a16:creationId xmlns:a16="http://schemas.microsoft.com/office/drawing/2014/main" id="{8F2AA313-2ED8-8436-7464-9CF37C31EBB9}"/>
              </a:ext>
            </a:extLst>
          </p:cNvPr>
          <p:cNvSpPr txBox="1"/>
          <p:nvPr/>
        </p:nvSpPr>
        <p:spPr>
          <a:xfrm>
            <a:off x="6177749" y="3531018"/>
            <a:ext cx="653223" cy="276999"/>
          </a:xfrm>
          <a:prstGeom prst="rect">
            <a:avLst/>
          </a:prstGeom>
          <a:noFill/>
        </p:spPr>
        <p:txBody>
          <a:bodyPr wrap="square" rtlCol="0">
            <a:spAutoFit/>
          </a:bodyPr>
          <a:lstStyle/>
          <a:p>
            <a:r>
              <a:rPr lang="fi-FI" sz="1200" dirty="0">
                <a:latin typeface="+mj-lt"/>
                <a:cs typeface="Times New Roman" panose="02020603050405020304" pitchFamily="18" charset="0"/>
              </a:rPr>
              <a:t>.08</a:t>
            </a:r>
            <a:endParaRPr lang="en-US" sz="1200" dirty="0">
              <a:latin typeface="+mj-lt"/>
              <a:cs typeface="Times New Roman" panose="02020603050405020304" pitchFamily="18" charset="0"/>
            </a:endParaRPr>
          </a:p>
        </p:txBody>
      </p:sp>
      <p:sp>
        <p:nvSpPr>
          <p:cNvPr id="118" name="TextBox 117">
            <a:extLst>
              <a:ext uri="{FF2B5EF4-FFF2-40B4-BE49-F238E27FC236}">
                <a16:creationId xmlns:a16="http://schemas.microsoft.com/office/drawing/2014/main" id="{45246964-B601-3FF4-46FB-0463DC2CD3D4}"/>
              </a:ext>
            </a:extLst>
          </p:cNvPr>
          <p:cNvSpPr txBox="1"/>
          <p:nvPr/>
        </p:nvSpPr>
        <p:spPr>
          <a:xfrm>
            <a:off x="6188821" y="3758139"/>
            <a:ext cx="653223" cy="276999"/>
          </a:xfrm>
          <a:prstGeom prst="rect">
            <a:avLst/>
          </a:prstGeom>
          <a:noFill/>
        </p:spPr>
        <p:txBody>
          <a:bodyPr wrap="square" rtlCol="0">
            <a:spAutoFit/>
          </a:bodyPr>
          <a:lstStyle/>
          <a:p>
            <a:r>
              <a:rPr lang="fi-FI" sz="1200" dirty="0">
                <a:latin typeface="+mj-lt"/>
                <a:cs typeface="Times New Roman" panose="02020603050405020304" pitchFamily="18" charset="0"/>
              </a:rPr>
              <a:t>.10</a:t>
            </a:r>
            <a:endParaRPr lang="en-US" sz="1200" dirty="0">
              <a:latin typeface="+mj-lt"/>
              <a:cs typeface="Times New Roman" panose="02020603050405020304" pitchFamily="18" charset="0"/>
            </a:endParaRPr>
          </a:p>
        </p:txBody>
      </p:sp>
      <p:sp>
        <p:nvSpPr>
          <p:cNvPr id="119" name="TextBox 118">
            <a:extLst>
              <a:ext uri="{FF2B5EF4-FFF2-40B4-BE49-F238E27FC236}">
                <a16:creationId xmlns:a16="http://schemas.microsoft.com/office/drawing/2014/main" id="{E29DBE85-AB0F-BF38-73AA-7D809FE1047C}"/>
              </a:ext>
            </a:extLst>
          </p:cNvPr>
          <p:cNvSpPr txBox="1"/>
          <p:nvPr/>
        </p:nvSpPr>
        <p:spPr>
          <a:xfrm>
            <a:off x="6160246" y="4023897"/>
            <a:ext cx="653223" cy="276999"/>
          </a:xfrm>
          <a:prstGeom prst="rect">
            <a:avLst/>
          </a:prstGeom>
          <a:noFill/>
        </p:spPr>
        <p:txBody>
          <a:bodyPr wrap="square" rtlCol="0">
            <a:spAutoFit/>
          </a:bodyPr>
          <a:lstStyle/>
          <a:p>
            <a:r>
              <a:rPr lang="fi-FI" sz="1200" dirty="0">
                <a:latin typeface="+mj-lt"/>
                <a:cs typeface="Times New Roman" panose="02020603050405020304" pitchFamily="18" charset="0"/>
              </a:rPr>
              <a:t>-.12</a:t>
            </a:r>
            <a:endParaRPr lang="en-US" sz="1200" dirty="0">
              <a:latin typeface="+mj-lt"/>
              <a:cs typeface="Times New Roman" panose="02020603050405020304" pitchFamily="18" charset="0"/>
            </a:endParaRPr>
          </a:p>
        </p:txBody>
      </p:sp>
      <p:sp>
        <p:nvSpPr>
          <p:cNvPr id="120" name="Text Placeholder 32">
            <a:extLst>
              <a:ext uri="{FF2B5EF4-FFF2-40B4-BE49-F238E27FC236}">
                <a16:creationId xmlns:a16="http://schemas.microsoft.com/office/drawing/2014/main" id="{A777597E-3BD3-00F1-F73E-3BF644C68A06}"/>
              </a:ext>
            </a:extLst>
          </p:cNvPr>
          <p:cNvSpPr>
            <a:spLocks noGrp="1"/>
          </p:cNvSpPr>
          <p:nvPr>
            <p:ph type="body" sz="quarter" idx="11"/>
          </p:nvPr>
        </p:nvSpPr>
        <p:spPr>
          <a:xfrm>
            <a:off x="1133772" y="3110801"/>
            <a:ext cx="2465188" cy="706438"/>
          </a:xfrm>
        </p:spPr>
        <p:txBody>
          <a:bodyPr/>
          <a:lstStyle/>
          <a:p>
            <a:pPr marL="285750" indent="-285750">
              <a:spcBef>
                <a:spcPts val="600"/>
              </a:spcBef>
              <a:buFont typeface="Arial" panose="020B0604020202020204" pitchFamily="34" charset="0"/>
              <a:buChar char="•"/>
            </a:pPr>
            <a:r>
              <a:rPr lang="en-US" sz="1600" dirty="0"/>
              <a:t>Students with high math achievement believes that they have lower ability in language, and value it less</a:t>
            </a:r>
          </a:p>
          <a:p>
            <a:pPr marL="285750" indent="-285750">
              <a:spcBef>
                <a:spcPts val="600"/>
              </a:spcBef>
              <a:buFont typeface="Arial" panose="020B0604020202020204" pitchFamily="34" charset="0"/>
              <a:buChar char="•"/>
            </a:pPr>
            <a:r>
              <a:rPr lang="en-US" sz="1600" dirty="0"/>
              <a:t>Girls:</a:t>
            </a:r>
          </a:p>
          <a:p>
            <a:pPr marL="742950" lvl="1" indent="-285750">
              <a:spcBef>
                <a:spcPts val="600"/>
              </a:spcBef>
              <a:buFont typeface="Arial" panose="020B0604020202020204" pitchFamily="34" charset="0"/>
              <a:buChar char="•"/>
            </a:pPr>
            <a:r>
              <a:rPr lang="en-US" sz="1500" dirty="0"/>
              <a:t>tend to report lower ability beliefs; </a:t>
            </a:r>
          </a:p>
          <a:p>
            <a:pPr marL="742950" lvl="1" indent="-285750">
              <a:spcBef>
                <a:spcPts val="600"/>
              </a:spcBef>
              <a:buFont typeface="Arial" panose="020B0604020202020204" pitchFamily="34" charset="0"/>
              <a:buChar char="•"/>
            </a:pPr>
            <a:r>
              <a:rPr lang="en-US" sz="1500" dirty="0"/>
              <a:t>enjoy math less but find language important and not difficult</a:t>
            </a:r>
          </a:p>
        </p:txBody>
      </p:sp>
    </p:spTree>
    <p:extLst>
      <p:ext uri="{BB962C8B-B14F-4D97-AF65-F5344CB8AC3E}">
        <p14:creationId xmlns:p14="http://schemas.microsoft.com/office/powerpoint/2010/main" val="751661564"/>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ipe(left)">
                                      <p:cBhvr>
                                        <p:cTn id="7" dur="500"/>
                                        <p:tgtEl>
                                          <p:spTgt spid="11"/>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13"/>
                                        </p:tgtEl>
                                        <p:attrNameLst>
                                          <p:attrName>style.visibility</p:attrName>
                                        </p:attrNameLst>
                                      </p:cBhvr>
                                      <p:to>
                                        <p:strVal val="visible"/>
                                      </p:to>
                                    </p:set>
                                    <p:animEffect transition="in" filter="wipe(left)">
                                      <p:cBhvr>
                                        <p:cTn id="11" dur="500"/>
                                        <p:tgtEl>
                                          <p:spTgt spid="13"/>
                                        </p:tgtEl>
                                      </p:cBhvr>
                                    </p:animEffect>
                                  </p:childTnLst>
                                </p:cTn>
                              </p:par>
                            </p:childTnLst>
                          </p:cTn>
                        </p:par>
                        <p:par>
                          <p:cTn id="12" fill="hold">
                            <p:stCondLst>
                              <p:cond delay="1000"/>
                            </p:stCondLst>
                            <p:childTnLst>
                              <p:par>
                                <p:cTn id="13" presetID="22" presetClass="entr" presetSubtype="8" fill="hold" nodeType="after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wipe(left)">
                                      <p:cBhvr>
                                        <p:cTn id="15" dur="500"/>
                                        <p:tgtEl>
                                          <p:spTgt spid="2"/>
                                        </p:tgtEl>
                                      </p:cBhvr>
                                    </p:animEffect>
                                  </p:childTnLst>
                                </p:cTn>
                              </p:par>
                            </p:childTnLst>
                          </p:cTn>
                        </p:par>
                        <p:par>
                          <p:cTn id="16" fill="hold">
                            <p:stCondLst>
                              <p:cond delay="1500"/>
                            </p:stCondLst>
                            <p:childTnLst>
                              <p:par>
                                <p:cTn id="17" presetID="22" presetClass="entr" presetSubtype="8" fill="hold" grpId="0" nodeType="afterEffect">
                                  <p:stCondLst>
                                    <p:cond delay="0"/>
                                  </p:stCondLst>
                                  <p:childTnLst>
                                    <p:set>
                                      <p:cBhvr>
                                        <p:cTn id="18" dur="1" fill="hold">
                                          <p:stCondLst>
                                            <p:cond delay="0"/>
                                          </p:stCondLst>
                                        </p:cTn>
                                        <p:tgtEl>
                                          <p:spTgt spid="33"/>
                                        </p:tgtEl>
                                        <p:attrNameLst>
                                          <p:attrName>style.visibility</p:attrName>
                                        </p:attrNameLst>
                                      </p:cBhvr>
                                      <p:to>
                                        <p:strVal val="visible"/>
                                      </p:to>
                                    </p:set>
                                    <p:animEffect transition="in" filter="wipe(left)">
                                      <p:cBhvr>
                                        <p:cTn id="19" dur="500"/>
                                        <p:tgtEl>
                                          <p:spTgt spid="33"/>
                                        </p:tgtEl>
                                      </p:cBhvr>
                                    </p:animEffect>
                                  </p:childTnLst>
                                </p:cTn>
                              </p:par>
                            </p:childTnLst>
                          </p:cTn>
                        </p:par>
                        <p:par>
                          <p:cTn id="20" fill="hold">
                            <p:stCondLst>
                              <p:cond delay="2000"/>
                            </p:stCondLst>
                            <p:childTnLst>
                              <p:par>
                                <p:cTn id="21" presetID="22" presetClass="entr" presetSubtype="8" fill="hold" nodeType="afterEffect">
                                  <p:stCondLst>
                                    <p:cond delay="0"/>
                                  </p:stCondLst>
                                  <p:childTnLst>
                                    <p:set>
                                      <p:cBhvr>
                                        <p:cTn id="22" dur="1" fill="hold">
                                          <p:stCondLst>
                                            <p:cond delay="0"/>
                                          </p:stCondLst>
                                        </p:cTn>
                                        <p:tgtEl>
                                          <p:spTgt spid="54"/>
                                        </p:tgtEl>
                                        <p:attrNameLst>
                                          <p:attrName>style.visibility</p:attrName>
                                        </p:attrNameLst>
                                      </p:cBhvr>
                                      <p:to>
                                        <p:strVal val="visible"/>
                                      </p:to>
                                    </p:set>
                                    <p:animEffect transition="in" filter="wipe(left)">
                                      <p:cBhvr>
                                        <p:cTn id="23" dur="500"/>
                                        <p:tgtEl>
                                          <p:spTgt spid="54"/>
                                        </p:tgtEl>
                                      </p:cBhvr>
                                    </p:animEffect>
                                  </p:childTnLst>
                                </p:cTn>
                              </p:par>
                            </p:childTnLst>
                          </p:cTn>
                        </p:par>
                        <p:par>
                          <p:cTn id="24" fill="hold">
                            <p:stCondLst>
                              <p:cond delay="2500"/>
                            </p:stCondLst>
                            <p:childTnLst>
                              <p:par>
                                <p:cTn id="25" presetID="22" presetClass="entr" presetSubtype="8" fill="hold" grpId="0" nodeType="afterEffect">
                                  <p:stCondLst>
                                    <p:cond delay="0"/>
                                  </p:stCondLst>
                                  <p:childTnLst>
                                    <p:set>
                                      <p:cBhvr>
                                        <p:cTn id="26" dur="1" fill="hold">
                                          <p:stCondLst>
                                            <p:cond delay="0"/>
                                          </p:stCondLst>
                                        </p:cTn>
                                        <p:tgtEl>
                                          <p:spTgt spid="64"/>
                                        </p:tgtEl>
                                        <p:attrNameLst>
                                          <p:attrName>style.visibility</p:attrName>
                                        </p:attrNameLst>
                                      </p:cBhvr>
                                      <p:to>
                                        <p:strVal val="visible"/>
                                      </p:to>
                                    </p:set>
                                    <p:animEffect transition="in" filter="wipe(left)">
                                      <p:cBhvr>
                                        <p:cTn id="27" dur="500"/>
                                        <p:tgtEl>
                                          <p:spTgt spid="64"/>
                                        </p:tgtEl>
                                      </p:cBhvr>
                                    </p:animEffect>
                                  </p:childTnLst>
                                </p:cTn>
                              </p:par>
                            </p:childTnLst>
                          </p:cTn>
                        </p:par>
                        <p:par>
                          <p:cTn id="28" fill="hold">
                            <p:stCondLst>
                              <p:cond delay="3000"/>
                            </p:stCondLst>
                            <p:childTnLst>
                              <p:par>
                                <p:cTn id="29" presetID="22" presetClass="entr" presetSubtype="8" fill="hold" nodeType="afterEffect">
                                  <p:stCondLst>
                                    <p:cond delay="0"/>
                                  </p:stCondLst>
                                  <p:childTnLst>
                                    <p:set>
                                      <p:cBhvr>
                                        <p:cTn id="30" dur="1" fill="hold">
                                          <p:stCondLst>
                                            <p:cond delay="0"/>
                                          </p:stCondLst>
                                        </p:cTn>
                                        <p:tgtEl>
                                          <p:spTgt spid="61"/>
                                        </p:tgtEl>
                                        <p:attrNameLst>
                                          <p:attrName>style.visibility</p:attrName>
                                        </p:attrNameLst>
                                      </p:cBhvr>
                                      <p:to>
                                        <p:strVal val="visible"/>
                                      </p:to>
                                    </p:set>
                                    <p:animEffect transition="in" filter="wipe(left)">
                                      <p:cBhvr>
                                        <p:cTn id="31" dur="500"/>
                                        <p:tgtEl>
                                          <p:spTgt spid="61"/>
                                        </p:tgtEl>
                                      </p:cBhvr>
                                    </p:animEffect>
                                  </p:childTnLst>
                                </p:cTn>
                              </p:par>
                            </p:childTnLst>
                          </p:cTn>
                        </p:par>
                        <p:par>
                          <p:cTn id="32" fill="hold">
                            <p:stCondLst>
                              <p:cond delay="3500"/>
                            </p:stCondLst>
                            <p:childTnLst>
                              <p:par>
                                <p:cTn id="33" presetID="22" presetClass="entr" presetSubtype="8" fill="hold" grpId="0" nodeType="afterEffect">
                                  <p:stCondLst>
                                    <p:cond delay="0"/>
                                  </p:stCondLst>
                                  <p:childTnLst>
                                    <p:set>
                                      <p:cBhvr>
                                        <p:cTn id="34" dur="1" fill="hold">
                                          <p:stCondLst>
                                            <p:cond delay="0"/>
                                          </p:stCondLst>
                                        </p:cTn>
                                        <p:tgtEl>
                                          <p:spTgt spid="65"/>
                                        </p:tgtEl>
                                        <p:attrNameLst>
                                          <p:attrName>style.visibility</p:attrName>
                                        </p:attrNameLst>
                                      </p:cBhvr>
                                      <p:to>
                                        <p:strVal val="visible"/>
                                      </p:to>
                                    </p:set>
                                    <p:animEffect transition="in" filter="wipe(left)">
                                      <p:cBhvr>
                                        <p:cTn id="35" dur="500"/>
                                        <p:tgtEl>
                                          <p:spTgt spid="65"/>
                                        </p:tgtEl>
                                      </p:cBhvr>
                                    </p:animEffect>
                                  </p:childTnLst>
                                </p:cTn>
                              </p:par>
                            </p:childTnLst>
                          </p:cTn>
                        </p:par>
                      </p:childTnLst>
                    </p:cTn>
                  </p:par>
                  <p:par>
                    <p:cTn id="36" fill="hold">
                      <p:stCondLst>
                        <p:cond delay="indefinite"/>
                      </p:stCondLst>
                      <p:childTnLst>
                        <p:par>
                          <p:cTn id="37" fill="hold">
                            <p:stCondLst>
                              <p:cond delay="0"/>
                            </p:stCondLst>
                            <p:childTnLst>
                              <p:par>
                                <p:cTn id="38" presetID="22" presetClass="entr" presetSubtype="4" fill="hold" nodeType="clickEffect">
                                  <p:stCondLst>
                                    <p:cond delay="0"/>
                                  </p:stCondLst>
                                  <p:childTnLst>
                                    <p:set>
                                      <p:cBhvr>
                                        <p:cTn id="39" dur="1" fill="hold">
                                          <p:stCondLst>
                                            <p:cond delay="0"/>
                                          </p:stCondLst>
                                        </p:cTn>
                                        <p:tgtEl>
                                          <p:spTgt spid="83"/>
                                        </p:tgtEl>
                                        <p:attrNameLst>
                                          <p:attrName>style.visibility</p:attrName>
                                        </p:attrNameLst>
                                      </p:cBhvr>
                                      <p:to>
                                        <p:strVal val="visible"/>
                                      </p:to>
                                    </p:set>
                                    <p:animEffect transition="in" filter="wipe(down)">
                                      <p:cBhvr>
                                        <p:cTn id="40" dur="500"/>
                                        <p:tgtEl>
                                          <p:spTgt spid="83"/>
                                        </p:tgtEl>
                                      </p:cBhvr>
                                    </p:animEffect>
                                  </p:childTnLst>
                                </p:cTn>
                              </p:par>
                            </p:childTnLst>
                          </p:cTn>
                        </p:par>
                        <p:par>
                          <p:cTn id="41" fill="hold">
                            <p:stCondLst>
                              <p:cond delay="500"/>
                            </p:stCondLst>
                            <p:childTnLst>
                              <p:par>
                                <p:cTn id="42" presetID="22" presetClass="entr" presetSubtype="8" fill="hold" grpId="0" nodeType="afterEffect">
                                  <p:stCondLst>
                                    <p:cond delay="0"/>
                                  </p:stCondLst>
                                  <p:childTnLst>
                                    <p:set>
                                      <p:cBhvr>
                                        <p:cTn id="43" dur="1" fill="hold">
                                          <p:stCondLst>
                                            <p:cond delay="0"/>
                                          </p:stCondLst>
                                        </p:cTn>
                                        <p:tgtEl>
                                          <p:spTgt spid="88"/>
                                        </p:tgtEl>
                                        <p:attrNameLst>
                                          <p:attrName>style.visibility</p:attrName>
                                        </p:attrNameLst>
                                      </p:cBhvr>
                                      <p:to>
                                        <p:strVal val="visible"/>
                                      </p:to>
                                    </p:set>
                                    <p:animEffect transition="in" filter="wipe(left)">
                                      <p:cBhvr>
                                        <p:cTn id="44" dur="500"/>
                                        <p:tgtEl>
                                          <p:spTgt spid="88"/>
                                        </p:tgtEl>
                                      </p:cBhvr>
                                    </p:animEffect>
                                  </p:childTnLst>
                                </p:cTn>
                              </p:par>
                            </p:childTnLst>
                          </p:cTn>
                        </p:par>
                        <p:par>
                          <p:cTn id="45" fill="hold">
                            <p:stCondLst>
                              <p:cond delay="1000"/>
                            </p:stCondLst>
                            <p:childTnLst>
                              <p:par>
                                <p:cTn id="46" presetID="22" presetClass="entr" presetSubtype="4" fill="hold" nodeType="afterEffect">
                                  <p:stCondLst>
                                    <p:cond delay="0"/>
                                  </p:stCondLst>
                                  <p:childTnLst>
                                    <p:set>
                                      <p:cBhvr>
                                        <p:cTn id="47" dur="1" fill="hold">
                                          <p:stCondLst>
                                            <p:cond delay="0"/>
                                          </p:stCondLst>
                                        </p:cTn>
                                        <p:tgtEl>
                                          <p:spTgt spid="80"/>
                                        </p:tgtEl>
                                        <p:attrNameLst>
                                          <p:attrName>style.visibility</p:attrName>
                                        </p:attrNameLst>
                                      </p:cBhvr>
                                      <p:to>
                                        <p:strVal val="visible"/>
                                      </p:to>
                                    </p:set>
                                    <p:animEffect transition="in" filter="wipe(down)">
                                      <p:cBhvr>
                                        <p:cTn id="48" dur="500"/>
                                        <p:tgtEl>
                                          <p:spTgt spid="80"/>
                                        </p:tgtEl>
                                      </p:cBhvr>
                                    </p:animEffect>
                                  </p:childTnLst>
                                </p:cTn>
                              </p:par>
                            </p:childTnLst>
                          </p:cTn>
                        </p:par>
                        <p:par>
                          <p:cTn id="49" fill="hold">
                            <p:stCondLst>
                              <p:cond delay="1500"/>
                            </p:stCondLst>
                            <p:childTnLst>
                              <p:par>
                                <p:cTn id="50" presetID="22" presetClass="entr" presetSubtype="8" fill="hold" grpId="0" nodeType="afterEffect">
                                  <p:stCondLst>
                                    <p:cond delay="0"/>
                                  </p:stCondLst>
                                  <p:childTnLst>
                                    <p:set>
                                      <p:cBhvr>
                                        <p:cTn id="51" dur="1" fill="hold">
                                          <p:stCondLst>
                                            <p:cond delay="0"/>
                                          </p:stCondLst>
                                        </p:cTn>
                                        <p:tgtEl>
                                          <p:spTgt spid="87"/>
                                        </p:tgtEl>
                                        <p:attrNameLst>
                                          <p:attrName>style.visibility</p:attrName>
                                        </p:attrNameLst>
                                      </p:cBhvr>
                                      <p:to>
                                        <p:strVal val="visible"/>
                                      </p:to>
                                    </p:set>
                                    <p:animEffect transition="in" filter="wipe(left)">
                                      <p:cBhvr>
                                        <p:cTn id="52" dur="500"/>
                                        <p:tgtEl>
                                          <p:spTgt spid="87"/>
                                        </p:tgtEl>
                                      </p:cBhvr>
                                    </p:animEffect>
                                  </p:childTnLst>
                                </p:cTn>
                              </p:par>
                            </p:childTnLst>
                          </p:cTn>
                        </p:par>
                        <p:par>
                          <p:cTn id="53" fill="hold">
                            <p:stCondLst>
                              <p:cond delay="2000"/>
                            </p:stCondLst>
                            <p:childTnLst>
                              <p:par>
                                <p:cTn id="54" presetID="22" presetClass="entr" presetSubtype="8" fill="hold" nodeType="afterEffect">
                                  <p:stCondLst>
                                    <p:cond delay="0"/>
                                  </p:stCondLst>
                                  <p:childTnLst>
                                    <p:set>
                                      <p:cBhvr>
                                        <p:cTn id="55" dur="1" fill="hold">
                                          <p:stCondLst>
                                            <p:cond delay="0"/>
                                          </p:stCondLst>
                                        </p:cTn>
                                        <p:tgtEl>
                                          <p:spTgt spid="77"/>
                                        </p:tgtEl>
                                        <p:attrNameLst>
                                          <p:attrName>style.visibility</p:attrName>
                                        </p:attrNameLst>
                                      </p:cBhvr>
                                      <p:to>
                                        <p:strVal val="visible"/>
                                      </p:to>
                                    </p:set>
                                    <p:animEffect transition="in" filter="wipe(left)">
                                      <p:cBhvr>
                                        <p:cTn id="56" dur="500"/>
                                        <p:tgtEl>
                                          <p:spTgt spid="77"/>
                                        </p:tgtEl>
                                      </p:cBhvr>
                                    </p:animEffect>
                                  </p:childTnLst>
                                </p:cTn>
                              </p:par>
                            </p:childTnLst>
                          </p:cTn>
                        </p:par>
                        <p:par>
                          <p:cTn id="57" fill="hold">
                            <p:stCondLst>
                              <p:cond delay="2500"/>
                            </p:stCondLst>
                            <p:childTnLst>
                              <p:par>
                                <p:cTn id="58" presetID="22" presetClass="entr" presetSubtype="8" fill="hold" grpId="0" nodeType="afterEffect">
                                  <p:stCondLst>
                                    <p:cond delay="0"/>
                                  </p:stCondLst>
                                  <p:childTnLst>
                                    <p:set>
                                      <p:cBhvr>
                                        <p:cTn id="59" dur="1" fill="hold">
                                          <p:stCondLst>
                                            <p:cond delay="0"/>
                                          </p:stCondLst>
                                        </p:cTn>
                                        <p:tgtEl>
                                          <p:spTgt spid="86"/>
                                        </p:tgtEl>
                                        <p:attrNameLst>
                                          <p:attrName>style.visibility</p:attrName>
                                        </p:attrNameLst>
                                      </p:cBhvr>
                                      <p:to>
                                        <p:strVal val="visible"/>
                                      </p:to>
                                    </p:set>
                                    <p:animEffect transition="in" filter="wipe(left)">
                                      <p:cBhvr>
                                        <p:cTn id="60" dur="500"/>
                                        <p:tgtEl>
                                          <p:spTgt spid="86"/>
                                        </p:tgtEl>
                                      </p:cBhvr>
                                    </p:animEffect>
                                  </p:childTnLst>
                                </p:cTn>
                              </p:par>
                            </p:childTnLst>
                          </p:cTn>
                        </p:par>
                        <p:par>
                          <p:cTn id="61" fill="hold">
                            <p:stCondLst>
                              <p:cond delay="3000"/>
                            </p:stCondLst>
                            <p:childTnLst>
                              <p:par>
                                <p:cTn id="62" presetID="22" presetClass="entr" presetSubtype="4" fill="hold" nodeType="afterEffect">
                                  <p:stCondLst>
                                    <p:cond delay="0"/>
                                  </p:stCondLst>
                                  <p:childTnLst>
                                    <p:set>
                                      <p:cBhvr>
                                        <p:cTn id="63" dur="1" fill="hold">
                                          <p:stCondLst>
                                            <p:cond delay="0"/>
                                          </p:stCondLst>
                                        </p:cTn>
                                        <p:tgtEl>
                                          <p:spTgt spid="20"/>
                                        </p:tgtEl>
                                        <p:attrNameLst>
                                          <p:attrName>style.visibility</p:attrName>
                                        </p:attrNameLst>
                                      </p:cBhvr>
                                      <p:to>
                                        <p:strVal val="visible"/>
                                      </p:to>
                                    </p:set>
                                    <p:animEffect transition="in" filter="wipe(down)">
                                      <p:cBhvr>
                                        <p:cTn id="64" dur="500"/>
                                        <p:tgtEl>
                                          <p:spTgt spid="20"/>
                                        </p:tgtEl>
                                      </p:cBhvr>
                                    </p:animEffect>
                                  </p:childTnLst>
                                </p:cTn>
                              </p:par>
                            </p:childTnLst>
                          </p:cTn>
                        </p:par>
                        <p:par>
                          <p:cTn id="65" fill="hold">
                            <p:stCondLst>
                              <p:cond delay="3500"/>
                            </p:stCondLst>
                            <p:childTnLst>
                              <p:par>
                                <p:cTn id="66" presetID="22" presetClass="entr" presetSubtype="8" fill="hold" grpId="0" nodeType="afterEffect">
                                  <p:stCondLst>
                                    <p:cond delay="0"/>
                                  </p:stCondLst>
                                  <p:childTnLst>
                                    <p:set>
                                      <p:cBhvr>
                                        <p:cTn id="67" dur="1" fill="hold">
                                          <p:stCondLst>
                                            <p:cond delay="0"/>
                                          </p:stCondLst>
                                        </p:cTn>
                                        <p:tgtEl>
                                          <p:spTgt spid="24"/>
                                        </p:tgtEl>
                                        <p:attrNameLst>
                                          <p:attrName>style.visibility</p:attrName>
                                        </p:attrNameLst>
                                      </p:cBhvr>
                                      <p:to>
                                        <p:strVal val="visible"/>
                                      </p:to>
                                    </p:set>
                                    <p:animEffect transition="in" filter="wipe(left)">
                                      <p:cBhvr>
                                        <p:cTn id="68" dur="500"/>
                                        <p:tgtEl>
                                          <p:spTgt spid="24"/>
                                        </p:tgtEl>
                                      </p:cBhvr>
                                    </p:animEffect>
                                  </p:childTnLst>
                                </p:cTn>
                              </p:par>
                            </p:childTnLst>
                          </p:cTn>
                        </p:par>
                      </p:childTnLst>
                    </p:cTn>
                  </p:par>
                  <p:par>
                    <p:cTn id="69" fill="hold">
                      <p:stCondLst>
                        <p:cond delay="indefinite"/>
                      </p:stCondLst>
                      <p:childTnLst>
                        <p:par>
                          <p:cTn id="70" fill="hold">
                            <p:stCondLst>
                              <p:cond delay="0"/>
                            </p:stCondLst>
                            <p:childTnLst>
                              <p:par>
                                <p:cTn id="71" presetID="22" presetClass="entr" presetSubtype="8" fill="hold" nodeType="clickEffect">
                                  <p:stCondLst>
                                    <p:cond delay="0"/>
                                  </p:stCondLst>
                                  <p:childTnLst>
                                    <p:set>
                                      <p:cBhvr>
                                        <p:cTn id="72" dur="1" fill="hold">
                                          <p:stCondLst>
                                            <p:cond delay="0"/>
                                          </p:stCondLst>
                                        </p:cTn>
                                        <p:tgtEl>
                                          <p:spTgt spid="71"/>
                                        </p:tgtEl>
                                        <p:attrNameLst>
                                          <p:attrName>style.visibility</p:attrName>
                                        </p:attrNameLst>
                                      </p:cBhvr>
                                      <p:to>
                                        <p:strVal val="visible"/>
                                      </p:to>
                                    </p:set>
                                    <p:animEffect transition="in" filter="wipe(left)">
                                      <p:cBhvr>
                                        <p:cTn id="73" dur="500"/>
                                        <p:tgtEl>
                                          <p:spTgt spid="71"/>
                                        </p:tgtEl>
                                      </p:cBhvr>
                                    </p:animEffect>
                                  </p:childTnLst>
                                </p:cTn>
                              </p:par>
                            </p:childTnLst>
                          </p:cTn>
                        </p:par>
                        <p:par>
                          <p:cTn id="74" fill="hold">
                            <p:stCondLst>
                              <p:cond delay="500"/>
                            </p:stCondLst>
                            <p:childTnLst>
                              <p:par>
                                <p:cTn id="75" presetID="22" presetClass="entr" presetSubtype="8" fill="hold" grpId="0" nodeType="afterEffect">
                                  <p:stCondLst>
                                    <p:cond delay="0"/>
                                  </p:stCondLst>
                                  <p:childTnLst>
                                    <p:set>
                                      <p:cBhvr>
                                        <p:cTn id="76" dur="1" fill="hold">
                                          <p:stCondLst>
                                            <p:cond delay="0"/>
                                          </p:stCondLst>
                                        </p:cTn>
                                        <p:tgtEl>
                                          <p:spTgt spid="75"/>
                                        </p:tgtEl>
                                        <p:attrNameLst>
                                          <p:attrName>style.visibility</p:attrName>
                                        </p:attrNameLst>
                                      </p:cBhvr>
                                      <p:to>
                                        <p:strVal val="visible"/>
                                      </p:to>
                                    </p:set>
                                    <p:animEffect transition="in" filter="wipe(left)">
                                      <p:cBhvr>
                                        <p:cTn id="77" dur="500"/>
                                        <p:tgtEl>
                                          <p:spTgt spid="75"/>
                                        </p:tgtEl>
                                      </p:cBhvr>
                                    </p:animEffect>
                                  </p:childTnLst>
                                </p:cTn>
                              </p:par>
                            </p:childTnLst>
                          </p:cTn>
                        </p:par>
                        <p:par>
                          <p:cTn id="78" fill="hold">
                            <p:stCondLst>
                              <p:cond delay="1000"/>
                            </p:stCondLst>
                            <p:childTnLst>
                              <p:par>
                                <p:cTn id="79" presetID="22" presetClass="entr" presetSubtype="8" fill="hold" nodeType="afterEffect">
                                  <p:stCondLst>
                                    <p:cond delay="0"/>
                                  </p:stCondLst>
                                  <p:childTnLst>
                                    <p:set>
                                      <p:cBhvr>
                                        <p:cTn id="80" dur="1" fill="hold">
                                          <p:stCondLst>
                                            <p:cond delay="0"/>
                                          </p:stCondLst>
                                        </p:cTn>
                                        <p:tgtEl>
                                          <p:spTgt spid="66"/>
                                        </p:tgtEl>
                                        <p:attrNameLst>
                                          <p:attrName>style.visibility</p:attrName>
                                        </p:attrNameLst>
                                      </p:cBhvr>
                                      <p:to>
                                        <p:strVal val="visible"/>
                                      </p:to>
                                    </p:set>
                                    <p:animEffect transition="in" filter="wipe(left)">
                                      <p:cBhvr>
                                        <p:cTn id="81" dur="500"/>
                                        <p:tgtEl>
                                          <p:spTgt spid="66"/>
                                        </p:tgtEl>
                                      </p:cBhvr>
                                    </p:animEffect>
                                  </p:childTnLst>
                                </p:cTn>
                              </p:par>
                            </p:childTnLst>
                          </p:cTn>
                        </p:par>
                        <p:par>
                          <p:cTn id="82" fill="hold">
                            <p:stCondLst>
                              <p:cond delay="1500"/>
                            </p:stCondLst>
                            <p:childTnLst>
                              <p:par>
                                <p:cTn id="83" presetID="22" presetClass="entr" presetSubtype="8" fill="hold" grpId="0" nodeType="afterEffect">
                                  <p:stCondLst>
                                    <p:cond delay="0"/>
                                  </p:stCondLst>
                                  <p:childTnLst>
                                    <p:set>
                                      <p:cBhvr>
                                        <p:cTn id="84" dur="1" fill="hold">
                                          <p:stCondLst>
                                            <p:cond delay="0"/>
                                          </p:stCondLst>
                                        </p:cTn>
                                        <p:tgtEl>
                                          <p:spTgt spid="35"/>
                                        </p:tgtEl>
                                        <p:attrNameLst>
                                          <p:attrName>style.visibility</p:attrName>
                                        </p:attrNameLst>
                                      </p:cBhvr>
                                      <p:to>
                                        <p:strVal val="visible"/>
                                      </p:to>
                                    </p:set>
                                    <p:animEffect transition="in" filter="wipe(left)">
                                      <p:cBhvr>
                                        <p:cTn id="85" dur="500"/>
                                        <p:tgtEl>
                                          <p:spTgt spid="35"/>
                                        </p:tgtEl>
                                      </p:cBhvr>
                                    </p:animEffect>
                                  </p:childTnLst>
                                </p:cTn>
                              </p:par>
                            </p:childTnLst>
                          </p:cTn>
                        </p:par>
                        <p:par>
                          <p:cTn id="86" fill="hold">
                            <p:stCondLst>
                              <p:cond delay="2000"/>
                            </p:stCondLst>
                            <p:childTnLst>
                              <p:par>
                                <p:cTn id="87" presetID="22" presetClass="entr" presetSubtype="8" fill="hold" nodeType="afterEffect">
                                  <p:stCondLst>
                                    <p:cond delay="0"/>
                                  </p:stCondLst>
                                  <p:childTnLst>
                                    <p:set>
                                      <p:cBhvr>
                                        <p:cTn id="88" dur="1" fill="hold">
                                          <p:stCondLst>
                                            <p:cond delay="0"/>
                                          </p:stCondLst>
                                        </p:cTn>
                                        <p:tgtEl>
                                          <p:spTgt spid="25"/>
                                        </p:tgtEl>
                                        <p:attrNameLst>
                                          <p:attrName>style.visibility</p:attrName>
                                        </p:attrNameLst>
                                      </p:cBhvr>
                                      <p:to>
                                        <p:strVal val="visible"/>
                                      </p:to>
                                    </p:set>
                                    <p:animEffect transition="in" filter="wipe(left)">
                                      <p:cBhvr>
                                        <p:cTn id="89" dur="500"/>
                                        <p:tgtEl>
                                          <p:spTgt spid="25"/>
                                        </p:tgtEl>
                                      </p:cBhvr>
                                    </p:animEffect>
                                  </p:childTnLst>
                                </p:cTn>
                              </p:par>
                            </p:childTnLst>
                          </p:cTn>
                        </p:par>
                        <p:par>
                          <p:cTn id="90" fill="hold">
                            <p:stCondLst>
                              <p:cond delay="2500"/>
                            </p:stCondLst>
                            <p:childTnLst>
                              <p:par>
                                <p:cTn id="91" presetID="22" presetClass="entr" presetSubtype="8" fill="hold" grpId="0" nodeType="afterEffect">
                                  <p:stCondLst>
                                    <p:cond delay="0"/>
                                  </p:stCondLst>
                                  <p:childTnLst>
                                    <p:set>
                                      <p:cBhvr>
                                        <p:cTn id="92" dur="1" fill="hold">
                                          <p:stCondLst>
                                            <p:cond delay="0"/>
                                          </p:stCondLst>
                                        </p:cTn>
                                        <p:tgtEl>
                                          <p:spTgt spid="34"/>
                                        </p:tgtEl>
                                        <p:attrNameLst>
                                          <p:attrName>style.visibility</p:attrName>
                                        </p:attrNameLst>
                                      </p:cBhvr>
                                      <p:to>
                                        <p:strVal val="visible"/>
                                      </p:to>
                                    </p:set>
                                    <p:animEffect transition="in" filter="wipe(left)">
                                      <p:cBhvr>
                                        <p:cTn id="93" dur="500"/>
                                        <p:tgtEl>
                                          <p:spTgt spid="34"/>
                                        </p:tgtEl>
                                      </p:cBhvr>
                                    </p:animEffect>
                                  </p:childTnLst>
                                </p:cTn>
                              </p:par>
                            </p:childTnLst>
                          </p:cTn>
                        </p:par>
                        <p:par>
                          <p:cTn id="94" fill="hold">
                            <p:stCondLst>
                              <p:cond delay="3000"/>
                            </p:stCondLst>
                            <p:childTnLst>
                              <p:par>
                                <p:cTn id="95" presetID="22" presetClass="entr" presetSubtype="8" fill="hold" nodeType="afterEffect">
                                  <p:stCondLst>
                                    <p:cond delay="0"/>
                                  </p:stCondLst>
                                  <p:childTnLst>
                                    <p:set>
                                      <p:cBhvr>
                                        <p:cTn id="96" dur="1" fill="hold">
                                          <p:stCondLst>
                                            <p:cond delay="0"/>
                                          </p:stCondLst>
                                        </p:cTn>
                                        <p:tgtEl>
                                          <p:spTgt spid="28"/>
                                        </p:tgtEl>
                                        <p:attrNameLst>
                                          <p:attrName>style.visibility</p:attrName>
                                        </p:attrNameLst>
                                      </p:cBhvr>
                                      <p:to>
                                        <p:strVal val="visible"/>
                                      </p:to>
                                    </p:set>
                                    <p:animEffect transition="in" filter="wipe(left)">
                                      <p:cBhvr>
                                        <p:cTn id="97" dur="500"/>
                                        <p:tgtEl>
                                          <p:spTgt spid="28"/>
                                        </p:tgtEl>
                                      </p:cBhvr>
                                    </p:animEffect>
                                  </p:childTnLst>
                                </p:cTn>
                              </p:par>
                            </p:childTnLst>
                          </p:cTn>
                        </p:par>
                        <p:par>
                          <p:cTn id="98" fill="hold">
                            <p:stCondLst>
                              <p:cond delay="3500"/>
                            </p:stCondLst>
                            <p:childTnLst>
                              <p:par>
                                <p:cTn id="99" presetID="22" presetClass="entr" presetSubtype="8" fill="hold" grpId="0" nodeType="afterEffect">
                                  <p:stCondLst>
                                    <p:cond delay="0"/>
                                  </p:stCondLst>
                                  <p:childTnLst>
                                    <p:set>
                                      <p:cBhvr>
                                        <p:cTn id="100" dur="1" fill="hold">
                                          <p:stCondLst>
                                            <p:cond delay="0"/>
                                          </p:stCondLst>
                                        </p:cTn>
                                        <p:tgtEl>
                                          <p:spTgt spid="76"/>
                                        </p:tgtEl>
                                        <p:attrNameLst>
                                          <p:attrName>style.visibility</p:attrName>
                                        </p:attrNameLst>
                                      </p:cBhvr>
                                      <p:to>
                                        <p:strVal val="visible"/>
                                      </p:to>
                                    </p:set>
                                    <p:animEffect transition="in" filter="wipe(left)">
                                      <p:cBhvr>
                                        <p:cTn id="101" dur="500"/>
                                        <p:tgtEl>
                                          <p:spTgt spid="76"/>
                                        </p:tgtEl>
                                      </p:cBhvr>
                                    </p:animEffect>
                                  </p:childTnLst>
                                </p:cTn>
                              </p:par>
                              <p:par>
                                <p:cTn id="102" presetID="42" presetClass="entr" presetSubtype="0" fill="hold" grpId="0" nodeType="withEffect">
                                  <p:stCondLst>
                                    <p:cond delay="0"/>
                                  </p:stCondLst>
                                  <p:childTnLst>
                                    <p:set>
                                      <p:cBhvr>
                                        <p:cTn id="103" dur="1" fill="hold">
                                          <p:stCondLst>
                                            <p:cond delay="0"/>
                                          </p:stCondLst>
                                        </p:cTn>
                                        <p:tgtEl>
                                          <p:spTgt spid="120">
                                            <p:txEl>
                                              <p:pRg st="0" end="0"/>
                                            </p:txEl>
                                          </p:spTgt>
                                        </p:tgtEl>
                                        <p:attrNameLst>
                                          <p:attrName>style.visibility</p:attrName>
                                        </p:attrNameLst>
                                      </p:cBhvr>
                                      <p:to>
                                        <p:strVal val="visible"/>
                                      </p:to>
                                    </p:set>
                                    <p:animEffect transition="in" filter="fade">
                                      <p:cBhvr>
                                        <p:cTn id="104" dur="1000"/>
                                        <p:tgtEl>
                                          <p:spTgt spid="120">
                                            <p:txEl>
                                              <p:pRg st="0" end="0"/>
                                            </p:txEl>
                                          </p:spTgt>
                                        </p:tgtEl>
                                      </p:cBhvr>
                                    </p:animEffect>
                                    <p:anim calcmode="lin" valueType="num">
                                      <p:cBhvr>
                                        <p:cTn id="105" dur="1000" fill="hold"/>
                                        <p:tgtEl>
                                          <p:spTgt spid="120">
                                            <p:txEl>
                                              <p:pRg st="0" end="0"/>
                                            </p:txEl>
                                          </p:spTgt>
                                        </p:tgtEl>
                                        <p:attrNameLst>
                                          <p:attrName>ppt_x</p:attrName>
                                        </p:attrNameLst>
                                      </p:cBhvr>
                                      <p:tavLst>
                                        <p:tav tm="0">
                                          <p:val>
                                            <p:strVal val="#ppt_x"/>
                                          </p:val>
                                        </p:tav>
                                        <p:tav tm="100000">
                                          <p:val>
                                            <p:strVal val="#ppt_x"/>
                                          </p:val>
                                        </p:tav>
                                      </p:tavLst>
                                    </p:anim>
                                    <p:anim calcmode="lin" valueType="num">
                                      <p:cBhvr>
                                        <p:cTn id="106" dur="1000" fill="hold"/>
                                        <p:tgtEl>
                                          <p:spTgt spid="120">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7" fill="hold">
                      <p:stCondLst>
                        <p:cond delay="indefinite"/>
                      </p:stCondLst>
                      <p:childTnLst>
                        <p:par>
                          <p:cTn id="108" fill="hold">
                            <p:stCondLst>
                              <p:cond delay="0"/>
                            </p:stCondLst>
                            <p:childTnLst>
                              <p:par>
                                <p:cTn id="109" presetID="22" presetClass="entr" presetSubtype="8" fill="hold" nodeType="clickEffect">
                                  <p:stCondLst>
                                    <p:cond delay="0"/>
                                  </p:stCondLst>
                                  <p:childTnLst>
                                    <p:set>
                                      <p:cBhvr>
                                        <p:cTn id="110" dur="1" fill="hold">
                                          <p:stCondLst>
                                            <p:cond delay="0"/>
                                          </p:stCondLst>
                                        </p:cTn>
                                        <p:tgtEl>
                                          <p:spTgt spid="90"/>
                                        </p:tgtEl>
                                        <p:attrNameLst>
                                          <p:attrName>style.visibility</p:attrName>
                                        </p:attrNameLst>
                                      </p:cBhvr>
                                      <p:to>
                                        <p:strVal val="visible"/>
                                      </p:to>
                                    </p:set>
                                    <p:animEffect transition="in" filter="wipe(left)">
                                      <p:cBhvr>
                                        <p:cTn id="111" dur="500"/>
                                        <p:tgtEl>
                                          <p:spTgt spid="90"/>
                                        </p:tgtEl>
                                      </p:cBhvr>
                                    </p:animEffect>
                                  </p:childTnLst>
                                </p:cTn>
                              </p:par>
                            </p:childTnLst>
                          </p:cTn>
                        </p:par>
                        <p:par>
                          <p:cTn id="112" fill="hold">
                            <p:stCondLst>
                              <p:cond delay="500"/>
                            </p:stCondLst>
                            <p:childTnLst>
                              <p:par>
                                <p:cTn id="113" presetID="22" presetClass="entr" presetSubtype="8" fill="hold" nodeType="afterEffect">
                                  <p:stCondLst>
                                    <p:cond delay="0"/>
                                  </p:stCondLst>
                                  <p:childTnLst>
                                    <p:set>
                                      <p:cBhvr>
                                        <p:cTn id="114" dur="1" fill="hold">
                                          <p:stCondLst>
                                            <p:cond delay="0"/>
                                          </p:stCondLst>
                                        </p:cTn>
                                        <p:tgtEl>
                                          <p:spTgt spid="93"/>
                                        </p:tgtEl>
                                        <p:attrNameLst>
                                          <p:attrName>style.visibility</p:attrName>
                                        </p:attrNameLst>
                                      </p:cBhvr>
                                      <p:to>
                                        <p:strVal val="visible"/>
                                      </p:to>
                                    </p:set>
                                    <p:animEffect transition="in" filter="wipe(left)">
                                      <p:cBhvr>
                                        <p:cTn id="115" dur="500"/>
                                        <p:tgtEl>
                                          <p:spTgt spid="93"/>
                                        </p:tgtEl>
                                      </p:cBhvr>
                                    </p:animEffect>
                                  </p:childTnLst>
                                </p:cTn>
                              </p:par>
                            </p:childTnLst>
                          </p:cTn>
                        </p:par>
                        <p:par>
                          <p:cTn id="116" fill="hold">
                            <p:stCondLst>
                              <p:cond delay="1000"/>
                            </p:stCondLst>
                            <p:childTnLst>
                              <p:par>
                                <p:cTn id="117" presetID="22" presetClass="entr" presetSubtype="8" fill="hold" grpId="0" nodeType="afterEffect">
                                  <p:stCondLst>
                                    <p:cond delay="0"/>
                                  </p:stCondLst>
                                  <p:childTnLst>
                                    <p:set>
                                      <p:cBhvr>
                                        <p:cTn id="118" dur="1" fill="hold">
                                          <p:stCondLst>
                                            <p:cond delay="0"/>
                                          </p:stCondLst>
                                        </p:cTn>
                                        <p:tgtEl>
                                          <p:spTgt spid="57"/>
                                        </p:tgtEl>
                                        <p:attrNameLst>
                                          <p:attrName>style.visibility</p:attrName>
                                        </p:attrNameLst>
                                      </p:cBhvr>
                                      <p:to>
                                        <p:strVal val="visible"/>
                                      </p:to>
                                    </p:set>
                                    <p:animEffect transition="in" filter="wipe(left)">
                                      <p:cBhvr>
                                        <p:cTn id="119" dur="500"/>
                                        <p:tgtEl>
                                          <p:spTgt spid="57"/>
                                        </p:tgtEl>
                                      </p:cBhvr>
                                    </p:animEffect>
                                  </p:childTnLst>
                                </p:cTn>
                              </p:par>
                            </p:childTnLst>
                          </p:cTn>
                        </p:par>
                        <p:par>
                          <p:cTn id="120" fill="hold">
                            <p:stCondLst>
                              <p:cond delay="1500"/>
                            </p:stCondLst>
                            <p:childTnLst>
                              <p:par>
                                <p:cTn id="121" presetID="22" presetClass="entr" presetSubtype="8" fill="hold" grpId="0" nodeType="afterEffect">
                                  <p:stCondLst>
                                    <p:cond delay="0"/>
                                  </p:stCondLst>
                                  <p:childTnLst>
                                    <p:set>
                                      <p:cBhvr>
                                        <p:cTn id="122" dur="1" fill="hold">
                                          <p:stCondLst>
                                            <p:cond delay="0"/>
                                          </p:stCondLst>
                                        </p:cTn>
                                        <p:tgtEl>
                                          <p:spTgt spid="113"/>
                                        </p:tgtEl>
                                        <p:attrNameLst>
                                          <p:attrName>style.visibility</p:attrName>
                                        </p:attrNameLst>
                                      </p:cBhvr>
                                      <p:to>
                                        <p:strVal val="visible"/>
                                      </p:to>
                                    </p:set>
                                    <p:animEffect transition="in" filter="wipe(left)">
                                      <p:cBhvr>
                                        <p:cTn id="123" dur="500"/>
                                        <p:tgtEl>
                                          <p:spTgt spid="113"/>
                                        </p:tgtEl>
                                      </p:cBhvr>
                                    </p:animEffect>
                                  </p:childTnLst>
                                </p:cTn>
                              </p:par>
                            </p:childTnLst>
                          </p:cTn>
                        </p:par>
                      </p:childTnLst>
                    </p:cTn>
                  </p:par>
                  <p:par>
                    <p:cTn id="124" fill="hold">
                      <p:stCondLst>
                        <p:cond delay="indefinite"/>
                      </p:stCondLst>
                      <p:childTnLst>
                        <p:par>
                          <p:cTn id="125" fill="hold">
                            <p:stCondLst>
                              <p:cond delay="0"/>
                            </p:stCondLst>
                            <p:childTnLst>
                              <p:par>
                                <p:cTn id="126" presetID="22" presetClass="entr" presetSubtype="8" fill="hold" nodeType="clickEffect">
                                  <p:stCondLst>
                                    <p:cond delay="0"/>
                                  </p:stCondLst>
                                  <p:childTnLst>
                                    <p:set>
                                      <p:cBhvr>
                                        <p:cTn id="127" dur="1" fill="hold">
                                          <p:stCondLst>
                                            <p:cond delay="0"/>
                                          </p:stCondLst>
                                        </p:cTn>
                                        <p:tgtEl>
                                          <p:spTgt spid="22"/>
                                        </p:tgtEl>
                                        <p:attrNameLst>
                                          <p:attrName>style.visibility</p:attrName>
                                        </p:attrNameLst>
                                      </p:cBhvr>
                                      <p:to>
                                        <p:strVal val="visible"/>
                                      </p:to>
                                    </p:set>
                                    <p:animEffect transition="in" filter="wipe(left)">
                                      <p:cBhvr>
                                        <p:cTn id="128" dur="500"/>
                                        <p:tgtEl>
                                          <p:spTgt spid="22"/>
                                        </p:tgtEl>
                                      </p:cBhvr>
                                    </p:animEffect>
                                  </p:childTnLst>
                                </p:cTn>
                              </p:par>
                            </p:childTnLst>
                          </p:cTn>
                        </p:par>
                        <p:par>
                          <p:cTn id="129" fill="hold">
                            <p:stCondLst>
                              <p:cond delay="500"/>
                            </p:stCondLst>
                            <p:childTnLst>
                              <p:par>
                                <p:cTn id="130" presetID="22" presetClass="entr" presetSubtype="8" fill="hold" grpId="0" nodeType="afterEffect">
                                  <p:stCondLst>
                                    <p:cond delay="0"/>
                                  </p:stCondLst>
                                  <p:childTnLst>
                                    <p:set>
                                      <p:cBhvr>
                                        <p:cTn id="131" dur="1" fill="hold">
                                          <p:stCondLst>
                                            <p:cond delay="0"/>
                                          </p:stCondLst>
                                        </p:cTn>
                                        <p:tgtEl>
                                          <p:spTgt spid="114"/>
                                        </p:tgtEl>
                                        <p:attrNameLst>
                                          <p:attrName>style.visibility</p:attrName>
                                        </p:attrNameLst>
                                      </p:cBhvr>
                                      <p:to>
                                        <p:strVal val="visible"/>
                                      </p:to>
                                    </p:set>
                                    <p:animEffect transition="in" filter="wipe(left)">
                                      <p:cBhvr>
                                        <p:cTn id="132" dur="500"/>
                                        <p:tgtEl>
                                          <p:spTgt spid="114"/>
                                        </p:tgtEl>
                                      </p:cBhvr>
                                    </p:animEffect>
                                  </p:childTnLst>
                                </p:cTn>
                              </p:par>
                            </p:childTnLst>
                          </p:cTn>
                        </p:par>
                        <p:par>
                          <p:cTn id="133" fill="hold">
                            <p:stCondLst>
                              <p:cond delay="1000"/>
                            </p:stCondLst>
                            <p:childTnLst>
                              <p:par>
                                <p:cTn id="134" presetID="22" presetClass="entr" presetSubtype="8" fill="hold" nodeType="afterEffect">
                                  <p:stCondLst>
                                    <p:cond delay="0"/>
                                  </p:stCondLst>
                                  <p:childTnLst>
                                    <p:set>
                                      <p:cBhvr>
                                        <p:cTn id="135" dur="1" fill="hold">
                                          <p:stCondLst>
                                            <p:cond delay="0"/>
                                          </p:stCondLst>
                                        </p:cTn>
                                        <p:tgtEl>
                                          <p:spTgt spid="97"/>
                                        </p:tgtEl>
                                        <p:attrNameLst>
                                          <p:attrName>style.visibility</p:attrName>
                                        </p:attrNameLst>
                                      </p:cBhvr>
                                      <p:to>
                                        <p:strVal val="visible"/>
                                      </p:to>
                                    </p:set>
                                    <p:animEffect transition="in" filter="wipe(left)">
                                      <p:cBhvr>
                                        <p:cTn id="136" dur="500"/>
                                        <p:tgtEl>
                                          <p:spTgt spid="97"/>
                                        </p:tgtEl>
                                      </p:cBhvr>
                                    </p:animEffect>
                                  </p:childTnLst>
                                </p:cTn>
                              </p:par>
                            </p:childTnLst>
                          </p:cTn>
                        </p:par>
                        <p:par>
                          <p:cTn id="137" fill="hold">
                            <p:stCondLst>
                              <p:cond delay="1500"/>
                            </p:stCondLst>
                            <p:childTnLst>
                              <p:par>
                                <p:cTn id="138" presetID="22" presetClass="entr" presetSubtype="8" fill="hold" grpId="0" nodeType="afterEffect">
                                  <p:stCondLst>
                                    <p:cond delay="0"/>
                                  </p:stCondLst>
                                  <p:childTnLst>
                                    <p:set>
                                      <p:cBhvr>
                                        <p:cTn id="139" dur="1" fill="hold">
                                          <p:stCondLst>
                                            <p:cond delay="0"/>
                                          </p:stCondLst>
                                        </p:cTn>
                                        <p:tgtEl>
                                          <p:spTgt spid="115"/>
                                        </p:tgtEl>
                                        <p:attrNameLst>
                                          <p:attrName>style.visibility</p:attrName>
                                        </p:attrNameLst>
                                      </p:cBhvr>
                                      <p:to>
                                        <p:strVal val="visible"/>
                                      </p:to>
                                    </p:set>
                                    <p:animEffect transition="in" filter="wipe(left)">
                                      <p:cBhvr>
                                        <p:cTn id="140" dur="500"/>
                                        <p:tgtEl>
                                          <p:spTgt spid="115"/>
                                        </p:tgtEl>
                                      </p:cBhvr>
                                    </p:animEffect>
                                  </p:childTnLst>
                                </p:cTn>
                              </p:par>
                            </p:childTnLst>
                          </p:cTn>
                        </p:par>
                        <p:par>
                          <p:cTn id="141" fill="hold">
                            <p:stCondLst>
                              <p:cond delay="2000"/>
                            </p:stCondLst>
                            <p:childTnLst>
                              <p:par>
                                <p:cTn id="142" presetID="22" presetClass="entr" presetSubtype="8" fill="hold" nodeType="afterEffect">
                                  <p:stCondLst>
                                    <p:cond delay="0"/>
                                  </p:stCondLst>
                                  <p:childTnLst>
                                    <p:set>
                                      <p:cBhvr>
                                        <p:cTn id="143" dur="1" fill="hold">
                                          <p:stCondLst>
                                            <p:cond delay="0"/>
                                          </p:stCondLst>
                                        </p:cTn>
                                        <p:tgtEl>
                                          <p:spTgt spid="100"/>
                                        </p:tgtEl>
                                        <p:attrNameLst>
                                          <p:attrName>style.visibility</p:attrName>
                                        </p:attrNameLst>
                                      </p:cBhvr>
                                      <p:to>
                                        <p:strVal val="visible"/>
                                      </p:to>
                                    </p:set>
                                    <p:animEffect transition="in" filter="wipe(left)">
                                      <p:cBhvr>
                                        <p:cTn id="144" dur="500"/>
                                        <p:tgtEl>
                                          <p:spTgt spid="100"/>
                                        </p:tgtEl>
                                      </p:cBhvr>
                                    </p:animEffect>
                                  </p:childTnLst>
                                </p:cTn>
                              </p:par>
                            </p:childTnLst>
                          </p:cTn>
                        </p:par>
                        <p:par>
                          <p:cTn id="145" fill="hold">
                            <p:stCondLst>
                              <p:cond delay="2500"/>
                            </p:stCondLst>
                            <p:childTnLst>
                              <p:par>
                                <p:cTn id="146" presetID="22" presetClass="entr" presetSubtype="8" fill="hold" grpId="0" nodeType="afterEffect">
                                  <p:stCondLst>
                                    <p:cond delay="0"/>
                                  </p:stCondLst>
                                  <p:childTnLst>
                                    <p:set>
                                      <p:cBhvr>
                                        <p:cTn id="147" dur="1" fill="hold">
                                          <p:stCondLst>
                                            <p:cond delay="0"/>
                                          </p:stCondLst>
                                        </p:cTn>
                                        <p:tgtEl>
                                          <p:spTgt spid="116"/>
                                        </p:tgtEl>
                                        <p:attrNameLst>
                                          <p:attrName>style.visibility</p:attrName>
                                        </p:attrNameLst>
                                      </p:cBhvr>
                                      <p:to>
                                        <p:strVal val="visible"/>
                                      </p:to>
                                    </p:set>
                                    <p:animEffect transition="in" filter="wipe(left)">
                                      <p:cBhvr>
                                        <p:cTn id="148" dur="500"/>
                                        <p:tgtEl>
                                          <p:spTgt spid="116"/>
                                        </p:tgtEl>
                                      </p:cBhvr>
                                    </p:animEffect>
                                  </p:childTnLst>
                                </p:cTn>
                              </p:par>
                            </p:childTnLst>
                          </p:cTn>
                        </p:par>
                        <p:par>
                          <p:cTn id="149" fill="hold">
                            <p:stCondLst>
                              <p:cond delay="3000"/>
                            </p:stCondLst>
                            <p:childTnLst>
                              <p:par>
                                <p:cTn id="150" presetID="22" presetClass="entr" presetSubtype="8" fill="hold" nodeType="afterEffect">
                                  <p:stCondLst>
                                    <p:cond delay="0"/>
                                  </p:stCondLst>
                                  <p:childTnLst>
                                    <p:set>
                                      <p:cBhvr>
                                        <p:cTn id="151" dur="1" fill="hold">
                                          <p:stCondLst>
                                            <p:cond delay="0"/>
                                          </p:stCondLst>
                                        </p:cTn>
                                        <p:tgtEl>
                                          <p:spTgt spid="103"/>
                                        </p:tgtEl>
                                        <p:attrNameLst>
                                          <p:attrName>style.visibility</p:attrName>
                                        </p:attrNameLst>
                                      </p:cBhvr>
                                      <p:to>
                                        <p:strVal val="visible"/>
                                      </p:to>
                                    </p:set>
                                    <p:animEffect transition="in" filter="wipe(left)">
                                      <p:cBhvr>
                                        <p:cTn id="152" dur="500"/>
                                        <p:tgtEl>
                                          <p:spTgt spid="103"/>
                                        </p:tgtEl>
                                      </p:cBhvr>
                                    </p:animEffect>
                                  </p:childTnLst>
                                </p:cTn>
                              </p:par>
                            </p:childTnLst>
                          </p:cTn>
                        </p:par>
                        <p:par>
                          <p:cTn id="153" fill="hold">
                            <p:stCondLst>
                              <p:cond delay="3500"/>
                            </p:stCondLst>
                            <p:childTnLst>
                              <p:par>
                                <p:cTn id="154" presetID="22" presetClass="entr" presetSubtype="8" fill="hold" grpId="0" nodeType="afterEffect">
                                  <p:stCondLst>
                                    <p:cond delay="0"/>
                                  </p:stCondLst>
                                  <p:childTnLst>
                                    <p:set>
                                      <p:cBhvr>
                                        <p:cTn id="155" dur="1" fill="hold">
                                          <p:stCondLst>
                                            <p:cond delay="0"/>
                                          </p:stCondLst>
                                        </p:cTn>
                                        <p:tgtEl>
                                          <p:spTgt spid="117"/>
                                        </p:tgtEl>
                                        <p:attrNameLst>
                                          <p:attrName>style.visibility</p:attrName>
                                        </p:attrNameLst>
                                      </p:cBhvr>
                                      <p:to>
                                        <p:strVal val="visible"/>
                                      </p:to>
                                    </p:set>
                                    <p:animEffect transition="in" filter="wipe(left)">
                                      <p:cBhvr>
                                        <p:cTn id="156" dur="500"/>
                                        <p:tgtEl>
                                          <p:spTgt spid="117"/>
                                        </p:tgtEl>
                                      </p:cBhvr>
                                    </p:animEffect>
                                  </p:childTnLst>
                                </p:cTn>
                              </p:par>
                            </p:childTnLst>
                          </p:cTn>
                        </p:par>
                        <p:par>
                          <p:cTn id="157" fill="hold">
                            <p:stCondLst>
                              <p:cond delay="4000"/>
                            </p:stCondLst>
                            <p:childTnLst>
                              <p:par>
                                <p:cTn id="158" presetID="22" presetClass="entr" presetSubtype="8" fill="hold" nodeType="afterEffect">
                                  <p:stCondLst>
                                    <p:cond delay="0"/>
                                  </p:stCondLst>
                                  <p:childTnLst>
                                    <p:set>
                                      <p:cBhvr>
                                        <p:cTn id="159" dur="1" fill="hold">
                                          <p:stCondLst>
                                            <p:cond delay="0"/>
                                          </p:stCondLst>
                                        </p:cTn>
                                        <p:tgtEl>
                                          <p:spTgt spid="109"/>
                                        </p:tgtEl>
                                        <p:attrNameLst>
                                          <p:attrName>style.visibility</p:attrName>
                                        </p:attrNameLst>
                                      </p:cBhvr>
                                      <p:to>
                                        <p:strVal val="visible"/>
                                      </p:to>
                                    </p:set>
                                    <p:animEffect transition="in" filter="wipe(left)">
                                      <p:cBhvr>
                                        <p:cTn id="160" dur="500"/>
                                        <p:tgtEl>
                                          <p:spTgt spid="109"/>
                                        </p:tgtEl>
                                      </p:cBhvr>
                                    </p:animEffect>
                                  </p:childTnLst>
                                </p:cTn>
                              </p:par>
                            </p:childTnLst>
                          </p:cTn>
                        </p:par>
                        <p:par>
                          <p:cTn id="161" fill="hold">
                            <p:stCondLst>
                              <p:cond delay="4500"/>
                            </p:stCondLst>
                            <p:childTnLst>
                              <p:par>
                                <p:cTn id="162" presetID="22" presetClass="entr" presetSubtype="8" fill="hold" grpId="0" nodeType="afterEffect">
                                  <p:stCondLst>
                                    <p:cond delay="0"/>
                                  </p:stCondLst>
                                  <p:childTnLst>
                                    <p:set>
                                      <p:cBhvr>
                                        <p:cTn id="163" dur="1" fill="hold">
                                          <p:stCondLst>
                                            <p:cond delay="0"/>
                                          </p:stCondLst>
                                        </p:cTn>
                                        <p:tgtEl>
                                          <p:spTgt spid="118"/>
                                        </p:tgtEl>
                                        <p:attrNameLst>
                                          <p:attrName>style.visibility</p:attrName>
                                        </p:attrNameLst>
                                      </p:cBhvr>
                                      <p:to>
                                        <p:strVal val="visible"/>
                                      </p:to>
                                    </p:set>
                                    <p:animEffect transition="in" filter="wipe(left)">
                                      <p:cBhvr>
                                        <p:cTn id="164" dur="500"/>
                                        <p:tgtEl>
                                          <p:spTgt spid="118"/>
                                        </p:tgtEl>
                                      </p:cBhvr>
                                    </p:animEffect>
                                  </p:childTnLst>
                                </p:cTn>
                              </p:par>
                            </p:childTnLst>
                          </p:cTn>
                        </p:par>
                        <p:par>
                          <p:cTn id="165" fill="hold">
                            <p:stCondLst>
                              <p:cond delay="5000"/>
                            </p:stCondLst>
                            <p:childTnLst>
                              <p:par>
                                <p:cTn id="166" presetID="22" presetClass="entr" presetSubtype="8" fill="hold" nodeType="afterEffect">
                                  <p:stCondLst>
                                    <p:cond delay="0"/>
                                  </p:stCondLst>
                                  <p:childTnLst>
                                    <p:set>
                                      <p:cBhvr>
                                        <p:cTn id="167" dur="1" fill="hold">
                                          <p:stCondLst>
                                            <p:cond delay="0"/>
                                          </p:stCondLst>
                                        </p:cTn>
                                        <p:tgtEl>
                                          <p:spTgt spid="106"/>
                                        </p:tgtEl>
                                        <p:attrNameLst>
                                          <p:attrName>style.visibility</p:attrName>
                                        </p:attrNameLst>
                                      </p:cBhvr>
                                      <p:to>
                                        <p:strVal val="visible"/>
                                      </p:to>
                                    </p:set>
                                    <p:animEffect transition="in" filter="wipe(left)">
                                      <p:cBhvr>
                                        <p:cTn id="168" dur="500"/>
                                        <p:tgtEl>
                                          <p:spTgt spid="106"/>
                                        </p:tgtEl>
                                      </p:cBhvr>
                                    </p:animEffect>
                                  </p:childTnLst>
                                </p:cTn>
                              </p:par>
                            </p:childTnLst>
                          </p:cTn>
                        </p:par>
                        <p:par>
                          <p:cTn id="169" fill="hold">
                            <p:stCondLst>
                              <p:cond delay="5500"/>
                            </p:stCondLst>
                            <p:childTnLst>
                              <p:par>
                                <p:cTn id="170" presetID="22" presetClass="entr" presetSubtype="8" fill="hold" grpId="0" nodeType="afterEffect">
                                  <p:stCondLst>
                                    <p:cond delay="0"/>
                                  </p:stCondLst>
                                  <p:childTnLst>
                                    <p:set>
                                      <p:cBhvr>
                                        <p:cTn id="171" dur="1" fill="hold">
                                          <p:stCondLst>
                                            <p:cond delay="0"/>
                                          </p:stCondLst>
                                        </p:cTn>
                                        <p:tgtEl>
                                          <p:spTgt spid="119"/>
                                        </p:tgtEl>
                                        <p:attrNameLst>
                                          <p:attrName>style.visibility</p:attrName>
                                        </p:attrNameLst>
                                      </p:cBhvr>
                                      <p:to>
                                        <p:strVal val="visible"/>
                                      </p:to>
                                    </p:set>
                                    <p:animEffect transition="in" filter="wipe(left)">
                                      <p:cBhvr>
                                        <p:cTn id="172" dur="500"/>
                                        <p:tgtEl>
                                          <p:spTgt spid="119"/>
                                        </p:tgtEl>
                                      </p:cBhvr>
                                    </p:animEffect>
                                  </p:childTnLst>
                                </p:cTn>
                              </p:par>
                            </p:childTnLst>
                          </p:cTn>
                        </p:par>
                      </p:childTnLst>
                    </p:cTn>
                  </p:par>
                  <p:par>
                    <p:cTn id="173" fill="hold">
                      <p:stCondLst>
                        <p:cond delay="indefinite"/>
                      </p:stCondLst>
                      <p:childTnLst>
                        <p:par>
                          <p:cTn id="174" fill="hold">
                            <p:stCondLst>
                              <p:cond delay="0"/>
                            </p:stCondLst>
                            <p:childTnLst>
                              <p:par>
                                <p:cTn id="175" presetID="42" presetClass="entr" presetSubtype="0" fill="hold" grpId="0" nodeType="clickEffect">
                                  <p:stCondLst>
                                    <p:cond delay="0"/>
                                  </p:stCondLst>
                                  <p:childTnLst>
                                    <p:set>
                                      <p:cBhvr>
                                        <p:cTn id="176" dur="1" fill="hold">
                                          <p:stCondLst>
                                            <p:cond delay="0"/>
                                          </p:stCondLst>
                                        </p:cTn>
                                        <p:tgtEl>
                                          <p:spTgt spid="120">
                                            <p:txEl>
                                              <p:pRg st="1" end="1"/>
                                            </p:txEl>
                                          </p:spTgt>
                                        </p:tgtEl>
                                        <p:attrNameLst>
                                          <p:attrName>style.visibility</p:attrName>
                                        </p:attrNameLst>
                                      </p:cBhvr>
                                      <p:to>
                                        <p:strVal val="visible"/>
                                      </p:to>
                                    </p:set>
                                    <p:animEffect transition="in" filter="fade">
                                      <p:cBhvr>
                                        <p:cTn id="177" dur="1000"/>
                                        <p:tgtEl>
                                          <p:spTgt spid="120">
                                            <p:txEl>
                                              <p:pRg st="1" end="1"/>
                                            </p:txEl>
                                          </p:spTgt>
                                        </p:tgtEl>
                                      </p:cBhvr>
                                    </p:animEffect>
                                    <p:anim calcmode="lin" valueType="num">
                                      <p:cBhvr>
                                        <p:cTn id="178" dur="1000" fill="hold"/>
                                        <p:tgtEl>
                                          <p:spTgt spid="120">
                                            <p:txEl>
                                              <p:pRg st="1" end="1"/>
                                            </p:txEl>
                                          </p:spTgt>
                                        </p:tgtEl>
                                        <p:attrNameLst>
                                          <p:attrName>ppt_x</p:attrName>
                                        </p:attrNameLst>
                                      </p:cBhvr>
                                      <p:tavLst>
                                        <p:tav tm="0">
                                          <p:val>
                                            <p:strVal val="#ppt_x"/>
                                          </p:val>
                                        </p:tav>
                                        <p:tav tm="100000">
                                          <p:val>
                                            <p:strVal val="#ppt_x"/>
                                          </p:val>
                                        </p:tav>
                                      </p:tavLst>
                                    </p:anim>
                                    <p:anim calcmode="lin" valueType="num">
                                      <p:cBhvr>
                                        <p:cTn id="179" dur="1000" fill="hold"/>
                                        <p:tgtEl>
                                          <p:spTgt spid="120">
                                            <p:txEl>
                                              <p:pRg st="1" end="1"/>
                                            </p:txEl>
                                          </p:spTgt>
                                        </p:tgtEl>
                                        <p:attrNameLst>
                                          <p:attrName>ppt_y</p:attrName>
                                        </p:attrNameLst>
                                      </p:cBhvr>
                                      <p:tavLst>
                                        <p:tav tm="0">
                                          <p:val>
                                            <p:strVal val="#ppt_y+.1"/>
                                          </p:val>
                                        </p:tav>
                                        <p:tav tm="100000">
                                          <p:val>
                                            <p:strVal val="#ppt_y"/>
                                          </p:val>
                                        </p:tav>
                                      </p:tavLst>
                                    </p:anim>
                                  </p:childTnLst>
                                </p:cTn>
                              </p:par>
                              <p:par>
                                <p:cTn id="180" presetID="42" presetClass="entr" presetSubtype="0" fill="hold" grpId="0" nodeType="withEffect">
                                  <p:stCondLst>
                                    <p:cond delay="0"/>
                                  </p:stCondLst>
                                  <p:childTnLst>
                                    <p:set>
                                      <p:cBhvr>
                                        <p:cTn id="181" dur="1" fill="hold">
                                          <p:stCondLst>
                                            <p:cond delay="0"/>
                                          </p:stCondLst>
                                        </p:cTn>
                                        <p:tgtEl>
                                          <p:spTgt spid="120">
                                            <p:txEl>
                                              <p:pRg st="2" end="2"/>
                                            </p:txEl>
                                          </p:spTgt>
                                        </p:tgtEl>
                                        <p:attrNameLst>
                                          <p:attrName>style.visibility</p:attrName>
                                        </p:attrNameLst>
                                      </p:cBhvr>
                                      <p:to>
                                        <p:strVal val="visible"/>
                                      </p:to>
                                    </p:set>
                                    <p:animEffect transition="in" filter="fade">
                                      <p:cBhvr>
                                        <p:cTn id="182" dur="1000"/>
                                        <p:tgtEl>
                                          <p:spTgt spid="120">
                                            <p:txEl>
                                              <p:pRg st="2" end="2"/>
                                            </p:txEl>
                                          </p:spTgt>
                                        </p:tgtEl>
                                      </p:cBhvr>
                                    </p:animEffect>
                                    <p:anim calcmode="lin" valueType="num">
                                      <p:cBhvr>
                                        <p:cTn id="183" dur="1000" fill="hold"/>
                                        <p:tgtEl>
                                          <p:spTgt spid="120">
                                            <p:txEl>
                                              <p:pRg st="2" end="2"/>
                                            </p:txEl>
                                          </p:spTgt>
                                        </p:tgtEl>
                                        <p:attrNameLst>
                                          <p:attrName>ppt_x</p:attrName>
                                        </p:attrNameLst>
                                      </p:cBhvr>
                                      <p:tavLst>
                                        <p:tav tm="0">
                                          <p:val>
                                            <p:strVal val="#ppt_x"/>
                                          </p:val>
                                        </p:tav>
                                        <p:tav tm="100000">
                                          <p:val>
                                            <p:strVal val="#ppt_x"/>
                                          </p:val>
                                        </p:tav>
                                      </p:tavLst>
                                    </p:anim>
                                    <p:anim calcmode="lin" valueType="num">
                                      <p:cBhvr>
                                        <p:cTn id="184" dur="1000" fill="hold"/>
                                        <p:tgtEl>
                                          <p:spTgt spid="120">
                                            <p:txEl>
                                              <p:pRg st="2" end="2"/>
                                            </p:txEl>
                                          </p:spTgt>
                                        </p:tgtEl>
                                        <p:attrNameLst>
                                          <p:attrName>ppt_y</p:attrName>
                                        </p:attrNameLst>
                                      </p:cBhvr>
                                      <p:tavLst>
                                        <p:tav tm="0">
                                          <p:val>
                                            <p:strVal val="#ppt_y+.1"/>
                                          </p:val>
                                        </p:tav>
                                        <p:tav tm="100000">
                                          <p:val>
                                            <p:strVal val="#ppt_y"/>
                                          </p:val>
                                        </p:tav>
                                      </p:tavLst>
                                    </p:anim>
                                  </p:childTnLst>
                                </p:cTn>
                              </p:par>
                              <p:par>
                                <p:cTn id="185" presetID="42" presetClass="entr" presetSubtype="0" fill="hold" grpId="0" nodeType="withEffect">
                                  <p:stCondLst>
                                    <p:cond delay="0"/>
                                  </p:stCondLst>
                                  <p:childTnLst>
                                    <p:set>
                                      <p:cBhvr>
                                        <p:cTn id="186" dur="1" fill="hold">
                                          <p:stCondLst>
                                            <p:cond delay="0"/>
                                          </p:stCondLst>
                                        </p:cTn>
                                        <p:tgtEl>
                                          <p:spTgt spid="120">
                                            <p:txEl>
                                              <p:pRg st="3" end="3"/>
                                            </p:txEl>
                                          </p:spTgt>
                                        </p:tgtEl>
                                        <p:attrNameLst>
                                          <p:attrName>style.visibility</p:attrName>
                                        </p:attrNameLst>
                                      </p:cBhvr>
                                      <p:to>
                                        <p:strVal val="visible"/>
                                      </p:to>
                                    </p:set>
                                    <p:animEffect transition="in" filter="fade">
                                      <p:cBhvr>
                                        <p:cTn id="187" dur="1000"/>
                                        <p:tgtEl>
                                          <p:spTgt spid="120">
                                            <p:txEl>
                                              <p:pRg st="3" end="3"/>
                                            </p:txEl>
                                          </p:spTgt>
                                        </p:tgtEl>
                                      </p:cBhvr>
                                    </p:animEffect>
                                    <p:anim calcmode="lin" valueType="num">
                                      <p:cBhvr>
                                        <p:cTn id="188" dur="1000" fill="hold"/>
                                        <p:tgtEl>
                                          <p:spTgt spid="120">
                                            <p:txEl>
                                              <p:pRg st="3" end="3"/>
                                            </p:txEl>
                                          </p:spTgt>
                                        </p:tgtEl>
                                        <p:attrNameLst>
                                          <p:attrName>ppt_x</p:attrName>
                                        </p:attrNameLst>
                                      </p:cBhvr>
                                      <p:tavLst>
                                        <p:tav tm="0">
                                          <p:val>
                                            <p:strVal val="#ppt_x"/>
                                          </p:val>
                                        </p:tav>
                                        <p:tav tm="100000">
                                          <p:val>
                                            <p:strVal val="#ppt_x"/>
                                          </p:val>
                                        </p:tav>
                                      </p:tavLst>
                                    </p:anim>
                                    <p:anim calcmode="lin" valueType="num">
                                      <p:cBhvr>
                                        <p:cTn id="189" dur="1000" fill="hold"/>
                                        <p:tgtEl>
                                          <p:spTgt spid="120">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 grpId="0"/>
      <p:bldP spid="13" grpId="0"/>
      <p:bldP spid="24" grpId="0"/>
      <p:bldP spid="33" grpId="0"/>
      <p:bldP spid="34" grpId="0"/>
      <p:bldP spid="35" grpId="0"/>
      <p:bldP spid="64" grpId="0"/>
      <p:bldP spid="65" grpId="0"/>
      <p:bldP spid="75" grpId="0"/>
      <p:bldP spid="76" grpId="0"/>
      <p:bldP spid="86" grpId="0"/>
      <p:bldP spid="87" grpId="0"/>
      <p:bldP spid="88" grpId="0"/>
      <p:bldP spid="113" grpId="0"/>
      <p:bldP spid="114" grpId="0"/>
      <p:bldP spid="115" grpId="0"/>
      <p:bldP spid="116" grpId="0"/>
      <p:bldP spid="117" grpId="0"/>
      <p:bldP spid="118" grpId="0"/>
      <p:bldP spid="119" grpId="0"/>
      <p:bldP spid="120" grpId="0" uiExpand="1"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628</TotalTime>
  <Words>2812</Words>
  <Application>Microsoft Office PowerPoint</Application>
  <PresentationFormat>Widescreen</PresentationFormat>
  <Paragraphs>253</Paragraphs>
  <Slides>13</Slides>
  <Notes>11</Notes>
  <HiddenSlides>2</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13</vt:i4>
      </vt:variant>
    </vt:vector>
  </HeadingPairs>
  <TitlesOfParts>
    <vt:vector size="22" baseType="lpstr">
      <vt:lpstr>Abadi Extra Light</vt:lpstr>
      <vt:lpstr>Arial</vt:lpstr>
      <vt:lpstr>Arial Nova Light</vt:lpstr>
      <vt:lpstr>Calibri</vt:lpstr>
      <vt:lpstr>Calibri Light</vt:lpstr>
      <vt:lpstr>Consolas</vt:lpstr>
      <vt:lpstr>Ink Free</vt:lpstr>
      <vt:lpstr>Times New Roman</vt:lpstr>
      <vt:lpstr>Office Theme</vt:lpstr>
      <vt:lpstr>DIMENSIONAL COMPARISON &amp; GENDERED ACADEMIC BELIEFS OF PARENTS AND ADOLESCENTS </vt:lpstr>
      <vt:lpstr>BACKGROUND</vt:lpstr>
      <vt:lpstr>BACKGROUND</vt:lpstr>
      <vt:lpstr>GENERALIZED I/E MODEL</vt:lpstr>
      <vt:lpstr>Situated Expectancy Value Theory</vt:lpstr>
      <vt:lpstr>Research Questions</vt:lpstr>
      <vt:lpstr>PowerPoint Presentation</vt:lpstr>
      <vt:lpstr>PowerPoint Presentation</vt:lpstr>
      <vt:lpstr>PowerPoint Presentation</vt:lpstr>
      <vt:lpstr>PowerPoint Presentation</vt:lpstr>
      <vt:lpstr>Implications</vt:lpstr>
      <vt:lpstr>References &amp; Acknowledgements</vt:lpstr>
      <vt:lpstr>Parents’ (academic) beliefs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INFLUENCE OF GENDERED PARENTAL ACADEMIC BELIEFS IN  ADOLESCENTS’ TASK VALUE FORMATION</dc:title>
  <dc:creator>Olive, Kezia</dc:creator>
  <cp:lastModifiedBy>Olive, Kezia</cp:lastModifiedBy>
  <cp:revision>64</cp:revision>
  <dcterms:created xsi:type="dcterms:W3CDTF">2024-06-11T09:44:25Z</dcterms:created>
  <dcterms:modified xsi:type="dcterms:W3CDTF">2024-07-17T08:56:36Z</dcterms:modified>
</cp:coreProperties>
</file>