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4"/>
  </p:notesMasterIdLst>
  <p:sldIdLst>
    <p:sldId id="256" r:id="rId5"/>
    <p:sldId id="257" r:id="rId6"/>
    <p:sldId id="258" r:id="rId7"/>
    <p:sldId id="260" r:id="rId8"/>
    <p:sldId id="261" r:id="rId9"/>
    <p:sldId id="262" r:id="rId10"/>
    <p:sldId id="263" r:id="rId11"/>
    <p:sldId id="264"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D5B72100-5A3F-4BC9-9A5D-67878B1140F4}">
          <p14:sldIdLst>
            <p14:sldId id="256"/>
          </p14:sldIdLst>
        </p14:section>
        <p14:section name="Introduction" id="{35243BA7-E488-4B70-9D3C-858D6A5F6812}">
          <p14:sldIdLst>
            <p14:sldId id="257"/>
            <p14:sldId id="258"/>
          </p14:sldIdLst>
        </p14:section>
        <p14:section name="Research Question" id="{F80C31C5-E682-408C-976F-1DAED707573A}">
          <p14:sldIdLst>
            <p14:sldId id="260"/>
          </p14:sldIdLst>
        </p14:section>
        <p14:section name="Methods" id="{0F9C581C-176F-447B-9FAB-5DE20F91A41B}">
          <p14:sldIdLst>
            <p14:sldId id="261"/>
          </p14:sldIdLst>
        </p14:section>
        <p14:section name="Results" id="{CF51D396-0C0D-4AFA-ABC5-C141197CD8AB}">
          <p14:sldIdLst>
            <p14:sldId id="262"/>
            <p14:sldId id="263"/>
          </p14:sldIdLst>
        </p14:section>
        <p14:section name="Discussion-Conclusion" id="{EEBF76BE-D8E7-47F4-A213-DE86556B0F0A}">
          <p14:sldIdLst>
            <p14:sldId id="264"/>
          </p14:sldIdLst>
        </p14:section>
        <p14:section name="References" id="{9510F7A5-BD4D-4223-BFF5-64A23FDD8AAE}">
          <p14:sldIdLst>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6D43"/>
    <a:srgbClr val="D730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snapToGrid="0">
      <p:cViewPr>
        <p:scale>
          <a:sx n="54" d="100"/>
          <a:sy n="54" d="100"/>
        </p:scale>
        <p:origin x="516" y="2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4125B4-0031-484F-8558-F81FC327FAEB}" type="datetimeFigureOut">
              <a:rPr lang="en-US" smtClean="0"/>
              <a:t>8/29/2024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F92036-244C-4553-8157-3E4D6660C671}" type="slidenum">
              <a:rPr lang="en-US" smtClean="0"/>
              <a:t>‹#›</a:t>
            </a:fld>
            <a:endParaRPr lang="en-US"/>
          </a:p>
        </p:txBody>
      </p:sp>
    </p:spTree>
    <p:extLst>
      <p:ext uri="{BB962C8B-B14F-4D97-AF65-F5344CB8AC3E}">
        <p14:creationId xmlns:p14="http://schemas.microsoft.com/office/powerpoint/2010/main" val="2360405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solidFill>
                  <a:srgbClr val="E5C07B"/>
                </a:solidFill>
                <a:effectLst/>
                <a:latin typeface="Consolas" panose="020B0609020204030204" pitchFamily="49" charset="0"/>
              </a:rPr>
              <a:t>*</a:t>
            </a:r>
            <a:r>
              <a:rPr lang="en-US" b="0" dirty="0">
                <a:solidFill>
                  <a:srgbClr val="ABB2BF"/>
                </a:solidFill>
                <a:effectLst/>
                <a:latin typeface="Consolas" panose="020B0609020204030204" pitchFamily="49" charset="0"/>
              </a:rPr>
              <a:t> There is decline in motivation in Physics, and is most apparent for girls (Gaspard et al 2017) -- grade 7 to 12</a:t>
            </a:r>
          </a:p>
          <a:p>
            <a:r>
              <a:rPr lang="en-US" b="0" dirty="0">
                <a:solidFill>
                  <a:srgbClr val="ABB2BF"/>
                </a:solidFill>
                <a:effectLst/>
                <a:latin typeface="Consolas" panose="020B0609020204030204" pitchFamily="49" charset="0"/>
              </a:rPr>
              <a:t>    </a:t>
            </a:r>
            <a:r>
              <a:rPr lang="en-US" b="0" dirty="0">
                <a:solidFill>
                  <a:srgbClr val="E5C07B"/>
                </a:solidFill>
                <a:effectLst/>
                <a:latin typeface="Consolas" panose="020B0609020204030204" pitchFamily="49" charset="0"/>
              </a:rPr>
              <a:t>-</a:t>
            </a:r>
            <a:r>
              <a:rPr lang="en-US" b="0" dirty="0">
                <a:solidFill>
                  <a:srgbClr val="ABB2BF"/>
                </a:solidFill>
                <a:effectLst/>
                <a:latin typeface="Consolas" panose="020B0609020204030204" pitchFamily="49" charset="0"/>
              </a:rPr>
              <a:t> low in intrinsic, attainment, utility value (the older the students, the lower the value) and increase of cost following each grade level</a:t>
            </a:r>
          </a:p>
          <a:p>
            <a:r>
              <a:rPr lang="en-US" b="0" dirty="0">
                <a:solidFill>
                  <a:srgbClr val="ABB2BF"/>
                </a:solidFill>
                <a:effectLst/>
                <a:latin typeface="Consolas" panose="020B0609020204030204" pitchFamily="49" charset="0"/>
              </a:rPr>
              <a:t>    </a:t>
            </a:r>
            <a:r>
              <a:rPr lang="en-US" b="0" dirty="0">
                <a:solidFill>
                  <a:srgbClr val="E5C07B"/>
                </a:solidFill>
                <a:effectLst/>
                <a:latin typeface="Consolas" panose="020B0609020204030204" pitchFamily="49" charset="0"/>
              </a:rPr>
              <a:t>-</a:t>
            </a:r>
            <a:r>
              <a:rPr lang="en-US" b="0" dirty="0">
                <a:solidFill>
                  <a:srgbClr val="ABB2BF"/>
                </a:solidFill>
                <a:effectLst/>
                <a:latin typeface="Consolas" panose="020B0609020204030204" pitchFamily="49" charset="0"/>
              </a:rPr>
              <a:t> compared to boys, girls in all grade levels reported lower intrinsic value, attainment, utility and higher effort and emotional cost </a:t>
            </a:r>
          </a:p>
          <a:p>
            <a:endParaRPr lang="en-US" dirty="0"/>
          </a:p>
        </p:txBody>
      </p:sp>
      <p:sp>
        <p:nvSpPr>
          <p:cNvPr id="4" name="Slide Number Placeholder 3"/>
          <p:cNvSpPr>
            <a:spLocks noGrp="1"/>
          </p:cNvSpPr>
          <p:nvPr>
            <p:ph type="sldNum" sz="quarter" idx="5"/>
          </p:nvPr>
        </p:nvSpPr>
        <p:spPr/>
        <p:txBody>
          <a:bodyPr/>
          <a:lstStyle/>
          <a:p>
            <a:fld id="{A0F92036-244C-4553-8157-3E4D6660C671}" type="slidenum">
              <a:rPr lang="en-US" smtClean="0"/>
              <a:t>2</a:t>
            </a:fld>
            <a:endParaRPr lang="en-US"/>
          </a:p>
        </p:txBody>
      </p:sp>
    </p:spTree>
    <p:extLst>
      <p:ext uri="{BB962C8B-B14F-4D97-AF65-F5344CB8AC3E}">
        <p14:creationId xmlns:p14="http://schemas.microsoft.com/office/powerpoint/2010/main" val="1742166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err="1"/>
              <a:t>Theoretically</a:t>
            </a:r>
            <a:r>
              <a:rPr lang="fi-FI" dirty="0"/>
              <a:t>, </a:t>
            </a:r>
            <a:r>
              <a:rPr lang="fi-FI" dirty="0" err="1"/>
              <a:t>the</a:t>
            </a:r>
            <a:r>
              <a:rPr lang="fi-FI" dirty="0"/>
              <a:t> </a:t>
            </a:r>
            <a:r>
              <a:rPr lang="fi-FI" dirty="0" err="1"/>
              <a:t>relationship</a:t>
            </a:r>
            <a:r>
              <a:rPr lang="fi-FI" dirty="0"/>
              <a:t> is </a:t>
            </a:r>
            <a:r>
              <a:rPr lang="fi-FI" dirty="0" err="1"/>
              <a:t>assumed</a:t>
            </a:r>
            <a:r>
              <a:rPr lang="fi-FI" dirty="0"/>
              <a:t>, </a:t>
            </a:r>
            <a:r>
              <a:rPr lang="fi-FI" dirty="0" err="1"/>
              <a:t>but</a:t>
            </a:r>
            <a:r>
              <a:rPr lang="fi-FI" dirty="0"/>
              <a:t> a </a:t>
            </a:r>
            <a:r>
              <a:rPr lang="fi-FI" dirty="0" err="1"/>
              <a:t>lot</a:t>
            </a:r>
            <a:r>
              <a:rPr lang="fi-FI" dirty="0"/>
              <a:t> </a:t>
            </a:r>
            <a:r>
              <a:rPr lang="fi-FI" dirty="0" err="1"/>
              <a:t>more</a:t>
            </a:r>
            <a:r>
              <a:rPr lang="fi-FI" dirty="0"/>
              <a:t> </a:t>
            </a:r>
            <a:r>
              <a:rPr lang="fi-FI" dirty="0" err="1"/>
              <a:t>studies</a:t>
            </a:r>
            <a:r>
              <a:rPr lang="fi-FI" dirty="0"/>
              <a:t> </a:t>
            </a:r>
            <a:r>
              <a:rPr lang="fi-FI" dirty="0" err="1"/>
              <a:t>went</a:t>
            </a:r>
            <a:r>
              <a:rPr lang="fi-FI" dirty="0"/>
              <a:t> </a:t>
            </a:r>
            <a:r>
              <a:rPr lang="fi-FI" dirty="0" err="1"/>
              <a:t>straight</a:t>
            </a:r>
            <a:r>
              <a:rPr lang="fi-FI" dirty="0"/>
              <a:t> into </a:t>
            </a:r>
            <a:r>
              <a:rPr lang="fi-FI" dirty="0" err="1"/>
              <a:t>exploring</a:t>
            </a:r>
            <a:r>
              <a:rPr lang="fi-FI" dirty="0"/>
              <a:t> </a:t>
            </a:r>
            <a:r>
              <a:rPr lang="fi-FI" dirty="0" err="1"/>
              <a:t>the</a:t>
            </a:r>
            <a:r>
              <a:rPr lang="fi-FI" dirty="0"/>
              <a:t> </a:t>
            </a:r>
            <a:r>
              <a:rPr lang="fi-FI" dirty="0" err="1"/>
              <a:t>positive</a:t>
            </a:r>
            <a:r>
              <a:rPr lang="fi-FI" dirty="0"/>
              <a:t> </a:t>
            </a:r>
            <a:r>
              <a:rPr lang="fi-FI" dirty="0" err="1"/>
              <a:t>effect</a:t>
            </a:r>
            <a:r>
              <a:rPr lang="fi-FI" dirty="0"/>
              <a:t> of ”</a:t>
            </a:r>
            <a:r>
              <a:rPr lang="fi-FI" dirty="0" err="1"/>
              <a:t>autonomy-supportive</a:t>
            </a:r>
            <a:r>
              <a:rPr lang="fi-FI" dirty="0"/>
              <a:t>” </a:t>
            </a:r>
            <a:r>
              <a:rPr lang="fi-FI" dirty="0" err="1"/>
              <a:t>teaching</a:t>
            </a:r>
            <a:r>
              <a:rPr lang="fi-FI" dirty="0"/>
              <a:t>, </a:t>
            </a:r>
            <a:r>
              <a:rPr lang="fi-FI" dirty="0" err="1"/>
              <a:t>assuming</a:t>
            </a:r>
            <a:r>
              <a:rPr lang="fi-FI" dirty="0"/>
              <a:t> </a:t>
            </a:r>
            <a:r>
              <a:rPr lang="fi-FI" dirty="0" err="1"/>
              <a:t>that</a:t>
            </a:r>
            <a:r>
              <a:rPr lang="fi-FI" dirty="0"/>
              <a:t> </a:t>
            </a:r>
            <a:r>
              <a:rPr lang="fi-FI" dirty="0" err="1"/>
              <a:t>this</a:t>
            </a:r>
            <a:r>
              <a:rPr lang="fi-FI" dirty="0"/>
              <a:t> </a:t>
            </a:r>
            <a:r>
              <a:rPr lang="fi-FI" dirty="0" err="1"/>
              <a:t>improves</a:t>
            </a:r>
            <a:r>
              <a:rPr lang="fi-FI" dirty="0"/>
              <a:t> </a:t>
            </a:r>
            <a:r>
              <a:rPr lang="fi-FI" dirty="0" err="1"/>
              <a:t>students</a:t>
            </a:r>
            <a:r>
              <a:rPr lang="fi-FI" dirty="0"/>
              <a:t>’ </a:t>
            </a:r>
            <a:r>
              <a:rPr lang="fi-FI" dirty="0" err="1"/>
              <a:t>values</a:t>
            </a:r>
            <a:r>
              <a:rPr lang="fi-FI" dirty="0"/>
              <a:t>/</a:t>
            </a:r>
            <a:r>
              <a:rPr lang="fi-FI" dirty="0" err="1"/>
              <a:t>motivation</a:t>
            </a:r>
            <a:r>
              <a:rPr lang="fi-FI" dirty="0"/>
              <a:t> </a:t>
            </a:r>
            <a:r>
              <a:rPr lang="fi-FI" dirty="0" err="1"/>
              <a:t>because</a:t>
            </a:r>
            <a:r>
              <a:rPr lang="fi-FI" dirty="0"/>
              <a:t> it </a:t>
            </a:r>
            <a:r>
              <a:rPr lang="fi-FI" dirty="0" err="1"/>
              <a:t>typically</a:t>
            </a:r>
            <a:r>
              <a:rPr lang="fi-FI" dirty="0"/>
              <a:t> </a:t>
            </a:r>
            <a:r>
              <a:rPr lang="fi-FI" dirty="0" err="1"/>
              <a:t>satisfied</a:t>
            </a:r>
            <a:r>
              <a:rPr lang="fi-FI" dirty="0"/>
              <a:t> </a:t>
            </a:r>
            <a:r>
              <a:rPr lang="fi-FI" dirty="0" err="1"/>
              <a:t>students</a:t>
            </a:r>
            <a:r>
              <a:rPr lang="fi-FI" dirty="0"/>
              <a:t>’ </a:t>
            </a:r>
            <a:r>
              <a:rPr lang="fi-FI" dirty="0" err="1"/>
              <a:t>psychological</a:t>
            </a:r>
            <a:r>
              <a:rPr lang="fi-FI" dirty="0"/>
              <a:t> </a:t>
            </a:r>
            <a:r>
              <a:rPr lang="fi-FI" dirty="0" err="1"/>
              <a:t>needs</a:t>
            </a:r>
            <a:r>
              <a:rPr lang="fi-FI" dirty="0"/>
              <a:t>. </a:t>
            </a:r>
          </a:p>
          <a:p>
            <a:r>
              <a:rPr lang="fi-FI" dirty="0"/>
              <a:t>In </a:t>
            </a:r>
            <a:r>
              <a:rPr lang="fi-FI" dirty="0" err="1"/>
              <a:t>other</a:t>
            </a:r>
            <a:r>
              <a:rPr lang="fi-FI" dirty="0"/>
              <a:t> </a:t>
            </a:r>
            <a:r>
              <a:rPr lang="fi-FI" dirty="0" err="1"/>
              <a:t>words</a:t>
            </a:r>
            <a:r>
              <a:rPr lang="fi-FI" dirty="0"/>
              <a:t>, </a:t>
            </a:r>
            <a:r>
              <a:rPr lang="fi-FI" dirty="0" err="1"/>
              <a:t>the</a:t>
            </a:r>
            <a:r>
              <a:rPr lang="fi-FI" dirty="0"/>
              <a:t> </a:t>
            </a:r>
            <a:r>
              <a:rPr lang="fi-FI" dirty="0" err="1"/>
              <a:t>link</a:t>
            </a:r>
            <a:r>
              <a:rPr lang="fi-FI" dirty="0"/>
              <a:t> </a:t>
            </a:r>
            <a:r>
              <a:rPr lang="fi-FI" dirty="0" err="1"/>
              <a:t>between</a:t>
            </a:r>
            <a:r>
              <a:rPr lang="fi-FI" dirty="0"/>
              <a:t> </a:t>
            </a:r>
            <a:r>
              <a:rPr lang="fi-FI" dirty="0" err="1"/>
              <a:t>need</a:t>
            </a:r>
            <a:r>
              <a:rPr lang="fi-FI" dirty="0"/>
              <a:t> </a:t>
            </a:r>
            <a:r>
              <a:rPr lang="fi-FI" dirty="0" err="1"/>
              <a:t>satisfaction</a:t>
            </a:r>
            <a:r>
              <a:rPr lang="fi-FI" dirty="0"/>
              <a:t> and </a:t>
            </a:r>
            <a:r>
              <a:rPr lang="fi-FI" dirty="0" err="1"/>
              <a:t>task</a:t>
            </a:r>
            <a:r>
              <a:rPr lang="fi-FI" dirty="0"/>
              <a:t> </a:t>
            </a:r>
            <a:r>
              <a:rPr lang="fi-FI" dirty="0" err="1"/>
              <a:t>values</a:t>
            </a:r>
            <a:r>
              <a:rPr lang="fi-FI" dirty="0"/>
              <a:t> </a:t>
            </a:r>
            <a:r>
              <a:rPr lang="fi-FI" dirty="0" err="1"/>
              <a:t>remain</a:t>
            </a:r>
            <a:r>
              <a:rPr lang="fi-FI" dirty="0"/>
              <a:t> </a:t>
            </a:r>
            <a:r>
              <a:rPr lang="fi-FI" dirty="0" err="1"/>
              <a:t>unexplored</a:t>
            </a:r>
            <a:r>
              <a:rPr lang="fi-FI" dirty="0"/>
              <a:t> </a:t>
            </a:r>
            <a:r>
              <a:rPr lang="fi-FI" dirty="0" err="1"/>
              <a:t>empirically</a:t>
            </a:r>
            <a:r>
              <a:rPr lang="fi-FI" dirty="0"/>
              <a:t>.</a:t>
            </a:r>
          </a:p>
          <a:p>
            <a:r>
              <a:rPr lang="fi-FI" dirty="0"/>
              <a:t>Here is </a:t>
            </a:r>
            <a:r>
              <a:rPr lang="fi-FI" dirty="0" err="1"/>
              <a:t>how</a:t>
            </a:r>
            <a:r>
              <a:rPr lang="fi-FI" dirty="0"/>
              <a:t> </a:t>
            </a:r>
            <a:r>
              <a:rPr lang="fi-FI" dirty="0" err="1"/>
              <a:t>the</a:t>
            </a:r>
            <a:r>
              <a:rPr lang="fi-FI" dirty="0"/>
              <a:t> </a:t>
            </a:r>
            <a:r>
              <a:rPr lang="fi-FI" dirty="0" err="1"/>
              <a:t>relationship</a:t>
            </a:r>
            <a:r>
              <a:rPr lang="fi-FI" dirty="0"/>
              <a:t> is </a:t>
            </a:r>
            <a:r>
              <a:rPr lang="fi-FI" dirty="0" err="1"/>
              <a:t>highlighted</a:t>
            </a:r>
            <a:r>
              <a:rPr lang="fi-FI" dirty="0"/>
              <a:t> in </a:t>
            </a:r>
            <a:r>
              <a:rPr lang="fi-FI" dirty="0" err="1"/>
              <a:t>prior</a:t>
            </a:r>
            <a:r>
              <a:rPr lang="fi-FI" dirty="0"/>
              <a:t> </a:t>
            </a:r>
            <a:r>
              <a:rPr lang="fi-FI" dirty="0" err="1"/>
              <a:t>studies</a:t>
            </a:r>
            <a:r>
              <a:rPr lang="fi-FI" dirty="0"/>
              <a:t>.</a:t>
            </a:r>
          </a:p>
          <a:p>
            <a:endParaRPr lang="fi-FI" dirty="0"/>
          </a:p>
          <a:p>
            <a:endParaRPr lang="en-US" dirty="0"/>
          </a:p>
        </p:txBody>
      </p:sp>
      <p:sp>
        <p:nvSpPr>
          <p:cNvPr id="4" name="Slide Number Placeholder 3"/>
          <p:cNvSpPr>
            <a:spLocks noGrp="1"/>
          </p:cNvSpPr>
          <p:nvPr>
            <p:ph type="sldNum" sz="quarter" idx="5"/>
          </p:nvPr>
        </p:nvSpPr>
        <p:spPr/>
        <p:txBody>
          <a:bodyPr/>
          <a:lstStyle/>
          <a:p>
            <a:fld id="{A0F92036-244C-4553-8157-3E4D6660C671}" type="slidenum">
              <a:rPr lang="en-US" smtClean="0"/>
              <a:t>3</a:t>
            </a:fld>
            <a:endParaRPr lang="en-US"/>
          </a:p>
        </p:txBody>
      </p:sp>
    </p:spTree>
    <p:extLst>
      <p:ext uri="{BB962C8B-B14F-4D97-AF65-F5344CB8AC3E}">
        <p14:creationId xmlns:p14="http://schemas.microsoft.com/office/powerpoint/2010/main" val="675475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0"/>
              </a:spcBef>
              <a:spcAft>
                <a:spcPts val="0"/>
              </a:spcAft>
            </a:pPr>
            <a:r>
              <a:rPr lang="en-US" sz="1800" kern="0" dirty="0">
                <a:effectLst/>
                <a:latin typeface="Calibri" panose="020F0502020204030204" pitchFamily="34" charset="0"/>
                <a:ea typeface="DengXian" panose="02010600030101010101" pitchFamily="2" charset="-122"/>
                <a:cs typeface="Arial" panose="020B0604020202020204" pitchFamily="34" charset="0"/>
              </a:rPr>
              <a:t>At the intra-individual level (lower part of Figure 1), lessons in which a student experience more relatedness with their teacher and more competence (relative to their own average experience) were associated with</a:t>
            </a:r>
            <a:r>
              <a:rPr lang="en-US" sz="1800" kern="1200" dirty="0">
                <a:effectLst/>
                <a:latin typeface="Calibri" panose="020F0502020204030204" pitchFamily="34" charset="0"/>
                <a:ea typeface="DengXian" panose="02010600030101010101" pitchFamily="2" charset="-122"/>
                <a:cs typeface="Arial" panose="020B0604020202020204" pitchFamily="34" charset="0"/>
              </a:rPr>
              <a:t> </a:t>
            </a:r>
            <a:r>
              <a:rPr lang="en-US" sz="1800" kern="0" dirty="0">
                <a:effectLst/>
                <a:latin typeface="Calibri" panose="020F0502020204030204" pitchFamily="34" charset="0"/>
                <a:ea typeface="DengXian" panose="02010600030101010101" pitchFamily="2" charset="-122"/>
                <a:cs typeface="Arial" panose="020B0604020202020204" pitchFamily="34" charset="0"/>
              </a:rPr>
              <a:t> higher values and lower cost</a:t>
            </a:r>
            <a:r>
              <a:rPr lang="en-US" sz="1800" kern="1200" dirty="0">
                <a:effectLst/>
                <a:latin typeface="Calibri" panose="020F0502020204030204" pitchFamily="34" charset="0"/>
                <a:ea typeface="DengXian" panose="02010600030101010101" pitchFamily="2" charset="-122"/>
                <a:cs typeface="Arial" panose="020B0604020202020204" pitchFamily="34" charset="0"/>
              </a:rPr>
              <a:t> </a:t>
            </a:r>
            <a:r>
              <a:rPr lang="en-US" sz="1800" kern="0" dirty="0">
                <a:effectLst/>
                <a:latin typeface="Calibri" panose="020F0502020204030204" pitchFamily="34" charset="0"/>
                <a:ea typeface="DengXian" panose="02010600030101010101" pitchFamily="2" charset="-122"/>
                <a:cs typeface="Arial" panose="020B0604020202020204" pitchFamily="34" charset="0"/>
              </a:rPr>
              <a:t>. </a:t>
            </a:r>
            <a:r>
              <a:rPr lang="en-US" sz="1800" kern="1200" dirty="0">
                <a:effectLst/>
                <a:latin typeface="Calibri" panose="020F0502020204030204" pitchFamily="34" charset="0"/>
                <a:ea typeface="DengXian" panose="02010600030101010101" pitchFamily="2" charset="-122"/>
                <a:cs typeface="Arial" panose="020B0604020202020204" pitchFamily="34" charset="0"/>
              </a:rPr>
              <a:t> </a:t>
            </a:r>
            <a:r>
              <a:rPr lang="en-US" sz="1800" kern="0" dirty="0">
                <a:effectLst/>
                <a:latin typeface="Calibri" panose="020F0502020204030204" pitchFamily="34" charset="0"/>
                <a:ea typeface="DengXian" panose="02010600030101010101" pitchFamily="2" charset="-122"/>
                <a:cs typeface="Arial" panose="020B0604020202020204" pitchFamily="34" charset="0"/>
              </a:rPr>
              <a:t>Similarly, at the inter-individual level (upper part of Figure 1), those perceiving higher relatedness with their teacher relative to others also reported less cost.</a:t>
            </a:r>
            <a:r>
              <a:rPr lang="en-US" dirty="0">
                <a:effectLst/>
              </a:rPr>
              <a:t> </a:t>
            </a:r>
            <a:r>
              <a:rPr lang="en-US" sz="1800" kern="1200" dirty="0">
                <a:effectLst/>
                <a:latin typeface="Calibri" panose="020F0502020204030204" pitchFamily="34" charset="0"/>
                <a:ea typeface="DengXian" panose="02010600030101010101" pitchFamily="2" charset="-122"/>
                <a:cs typeface="Arial" panose="020B0604020202020204" pitchFamily="34" charset="0"/>
              </a:rPr>
              <a:t> yes correlational language fits your study design</a:t>
            </a:r>
          </a:p>
          <a:p>
            <a:pPr marL="0" marR="0" indent="457200">
              <a:lnSpc>
                <a:spcPct val="200000"/>
              </a:lnSpc>
              <a:spcBef>
                <a:spcPts val="0"/>
              </a:spcBef>
              <a:spcAft>
                <a:spcPts val="0"/>
              </a:spcAft>
            </a:pPr>
            <a:r>
              <a:rPr lang="en-US" sz="1800" kern="1200" dirty="0">
                <a:effectLst/>
                <a:latin typeface="Calibri" panose="020F0502020204030204" pitchFamily="34" charset="0"/>
                <a:ea typeface="DengXian" panose="02010600030101010101" pitchFamily="2" charset="-122"/>
                <a:cs typeface="Arial" panose="020B0604020202020204" pitchFamily="34" charset="0"/>
              </a:rPr>
              <a:t> I think the interpretation at the two levels could be rephrased to improve clarity. ‘In each lesson’ sounds like you have captured multiple moments within each lesson, whereas the analyses compare students’ experience across lessons.</a:t>
            </a:r>
          </a:p>
          <a:p>
            <a:pPr marL="0" marR="0" indent="457200">
              <a:lnSpc>
                <a:spcPct val="200000"/>
              </a:lnSpc>
              <a:spcBef>
                <a:spcPts val="0"/>
              </a:spcBef>
              <a:spcAft>
                <a:spcPts val="0"/>
              </a:spcAft>
            </a:pPr>
            <a:r>
              <a:rPr lang="en-US" sz="1800" kern="1200" dirty="0">
                <a:effectLst/>
                <a:latin typeface="Calibri" panose="020F0502020204030204" pitchFamily="34" charset="0"/>
                <a:ea typeface="DengXian" panose="02010600030101010101" pitchFamily="2" charset="-122"/>
                <a:cs typeface="Arial" panose="020B0604020202020204" pitchFamily="34" charset="0"/>
              </a:rPr>
              <a:t> </a:t>
            </a:r>
            <a:r>
              <a:rPr lang="en-US" sz="1800" kern="1200" dirty="0">
                <a:solidFill>
                  <a:srgbClr val="000000"/>
                </a:solidFill>
                <a:effectLst/>
                <a:latin typeface="Calibri" panose="020F0502020204030204" pitchFamily="34" charset="0"/>
                <a:ea typeface="DengXian" panose="02010600030101010101" pitchFamily="2" charset="-122"/>
                <a:cs typeface="Arial" panose="020B0604020202020204" pitchFamily="34" charset="0"/>
              </a:rPr>
              <a:t>Clear and accurate interpretation of within-level findings</a:t>
            </a:r>
            <a:endParaRPr lang="en-US" sz="1800" kern="1200" dirty="0">
              <a:effectLst/>
              <a:latin typeface="Calibri" panose="020F0502020204030204" pitchFamily="34" charset="0"/>
              <a:ea typeface="DengXian" panose="02010600030101010101" pitchFamily="2" charset="-122"/>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0F92036-244C-4553-8157-3E4D6660C671}" type="slidenum">
              <a:rPr lang="en-US" smtClean="0"/>
              <a:t>6</a:t>
            </a:fld>
            <a:endParaRPr lang="en-US"/>
          </a:p>
        </p:txBody>
      </p:sp>
    </p:spTree>
    <p:extLst>
      <p:ext uri="{BB962C8B-B14F-4D97-AF65-F5344CB8AC3E}">
        <p14:creationId xmlns:p14="http://schemas.microsoft.com/office/powerpoint/2010/main" val="288686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ED000-D11C-0E59-F11B-F3E8CA67F5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62F62E-7DC0-3A30-3DAE-A286FE2DB4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8489AC-94F5-69B4-B163-27BE443612EA}"/>
              </a:ext>
            </a:extLst>
          </p:cNvPr>
          <p:cNvSpPr>
            <a:spLocks noGrp="1"/>
          </p:cNvSpPr>
          <p:nvPr>
            <p:ph type="dt" sz="half" idx="10"/>
          </p:nvPr>
        </p:nvSpPr>
        <p:spPr/>
        <p:txBody>
          <a:bodyPr/>
          <a:lstStyle/>
          <a:p>
            <a:fld id="{54D6F36E-778D-41D3-BAE1-7E2D45E21257}" type="datetime1">
              <a:rPr lang="en-US" smtClean="0"/>
              <a:t>8/29/2024</a:t>
            </a:fld>
            <a:endParaRPr lang="en-US"/>
          </a:p>
        </p:txBody>
      </p:sp>
      <p:sp>
        <p:nvSpPr>
          <p:cNvPr id="5" name="Footer Placeholder 4">
            <a:extLst>
              <a:ext uri="{FF2B5EF4-FFF2-40B4-BE49-F238E27FC236}">
                <a16:creationId xmlns:a16="http://schemas.microsoft.com/office/drawing/2014/main" id="{449692F1-1235-CC30-07CB-6B104B83A3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6F07EF-1E12-3F23-CA87-DA466F62A4F5}"/>
              </a:ext>
            </a:extLst>
          </p:cNvPr>
          <p:cNvSpPr>
            <a:spLocks noGrp="1"/>
          </p:cNvSpPr>
          <p:nvPr>
            <p:ph type="sldNum" sz="quarter" idx="12"/>
          </p:nvPr>
        </p:nvSpPr>
        <p:spPr/>
        <p:txBody>
          <a:bodyPr/>
          <a:lstStyle/>
          <a:p>
            <a:fld id="{03C004E3-0D6A-4C80-8BC8-249057463E2D}" type="slidenum">
              <a:rPr lang="en-US" smtClean="0"/>
              <a:t>‹#›</a:t>
            </a:fld>
            <a:endParaRPr lang="en-US"/>
          </a:p>
        </p:txBody>
      </p:sp>
    </p:spTree>
    <p:extLst>
      <p:ext uri="{BB962C8B-B14F-4D97-AF65-F5344CB8AC3E}">
        <p14:creationId xmlns:p14="http://schemas.microsoft.com/office/powerpoint/2010/main" val="3582955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97E4E-F1B5-4A53-F1C7-A2705AFEA7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78CAEB-B3CB-3923-3AC1-3B7F72DADC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0A26B7-980E-AA6F-58FF-A36544792E40}"/>
              </a:ext>
            </a:extLst>
          </p:cNvPr>
          <p:cNvSpPr>
            <a:spLocks noGrp="1"/>
          </p:cNvSpPr>
          <p:nvPr>
            <p:ph type="dt" sz="half" idx="10"/>
          </p:nvPr>
        </p:nvSpPr>
        <p:spPr/>
        <p:txBody>
          <a:bodyPr/>
          <a:lstStyle/>
          <a:p>
            <a:fld id="{654E451E-EA75-4ECE-A8D4-9712DD132E4E}" type="datetime1">
              <a:rPr lang="en-US" smtClean="0"/>
              <a:t>8/29/2024</a:t>
            </a:fld>
            <a:endParaRPr lang="en-US"/>
          </a:p>
        </p:txBody>
      </p:sp>
      <p:sp>
        <p:nvSpPr>
          <p:cNvPr id="5" name="Footer Placeholder 4">
            <a:extLst>
              <a:ext uri="{FF2B5EF4-FFF2-40B4-BE49-F238E27FC236}">
                <a16:creationId xmlns:a16="http://schemas.microsoft.com/office/drawing/2014/main" id="{D1FBA60A-5864-0B75-2AD8-425C7B609A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015F9E-997D-0C8C-8481-9FA7D0D57D66}"/>
              </a:ext>
            </a:extLst>
          </p:cNvPr>
          <p:cNvSpPr>
            <a:spLocks noGrp="1"/>
          </p:cNvSpPr>
          <p:nvPr>
            <p:ph type="sldNum" sz="quarter" idx="12"/>
          </p:nvPr>
        </p:nvSpPr>
        <p:spPr/>
        <p:txBody>
          <a:bodyPr/>
          <a:lstStyle/>
          <a:p>
            <a:fld id="{03C004E3-0D6A-4C80-8BC8-249057463E2D}" type="slidenum">
              <a:rPr lang="en-US" smtClean="0"/>
              <a:t>‹#›</a:t>
            </a:fld>
            <a:endParaRPr lang="en-US"/>
          </a:p>
        </p:txBody>
      </p:sp>
    </p:spTree>
    <p:extLst>
      <p:ext uri="{BB962C8B-B14F-4D97-AF65-F5344CB8AC3E}">
        <p14:creationId xmlns:p14="http://schemas.microsoft.com/office/powerpoint/2010/main" val="1045364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8E58EA-A525-1D42-D8FB-3AA9681E78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2366D7-F01A-23F8-5658-F629A041B1D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7CC716-98B0-E8D1-D31A-345BBA631C02}"/>
              </a:ext>
            </a:extLst>
          </p:cNvPr>
          <p:cNvSpPr>
            <a:spLocks noGrp="1"/>
          </p:cNvSpPr>
          <p:nvPr>
            <p:ph type="dt" sz="half" idx="10"/>
          </p:nvPr>
        </p:nvSpPr>
        <p:spPr/>
        <p:txBody>
          <a:bodyPr/>
          <a:lstStyle/>
          <a:p>
            <a:fld id="{7CE52E93-E8FA-4650-B4E8-FC6C6289FC03}" type="datetime1">
              <a:rPr lang="en-US" smtClean="0"/>
              <a:t>8/29/2024</a:t>
            </a:fld>
            <a:endParaRPr lang="en-US"/>
          </a:p>
        </p:txBody>
      </p:sp>
      <p:sp>
        <p:nvSpPr>
          <p:cNvPr id="5" name="Footer Placeholder 4">
            <a:extLst>
              <a:ext uri="{FF2B5EF4-FFF2-40B4-BE49-F238E27FC236}">
                <a16:creationId xmlns:a16="http://schemas.microsoft.com/office/drawing/2014/main" id="{1D15B798-F093-219F-E3A5-AF26562C3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FF6472-205F-C8A4-4156-B2570525B0C7}"/>
              </a:ext>
            </a:extLst>
          </p:cNvPr>
          <p:cNvSpPr>
            <a:spLocks noGrp="1"/>
          </p:cNvSpPr>
          <p:nvPr>
            <p:ph type="sldNum" sz="quarter" idx="12"/>
          </p:nvPr>
        </p:nvSpPr>
        <p:spPr/>
        <p:txBody>
          <a:bodyPr/>
          <a:lstStyle/>
          <a:p>
            <a:fld id="{03C004E3-0D6A-4C80-8BC8-249057463E2D}" type="slidenum">
              <a:rPr lang="en-US" smtClean="0"/>
              <a:t>‹#›</a:t>
            </a:fld>
            <a:endParaRPr lang="en-US"/>
          </a:p>
        </p:txBody>
      </p:sp>
    </p:spTree>
    <p:extLst>
      <p:ext uri="{BB962C8B-B14F-4D97-AF65-F5344CB8AC3E}">
        <p14:creationId xmlns:p14="http://schemas.microsoft.com/office/powerpoint/2010/main" val="591733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3C522-6CE3-51D2-A582-141622BB94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06BEE9-25C5-F927-B80B-E33D8232B1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C9CE1C-600C-5AF9-2597-51652F525E3E}"/>
              </a:ext>
            </a:extLst>
          </p:cNvPr>
          <p:cNvSpPr>
            <a:spLocks noGrp="1"/>
          </p:cNvSpPr>
          <p:nvPr>
            <p:ph type="dt" sz="half" idx="10"/>
          </p:nvPr>
        </p:nvSpPr>
        <p:spPr/>
        <p:txBody>
          <a:bodyPr/>
          <a:lstStyle/>
          <a:p>
            <a:fld id="{A9C535D9-0B7F-426D-96CC-956BC6513407}" type="datetime1">
              <a:rPr lang="en-US" smtClean="0"/>
              <a:t>8/29/2024</a:t>
            </a:fld>
            <a:endParaRPr lang="en-US"/>
          </a:p>
        </p:txBody>
      </p:sp>
      <p:sp>
        <p:nvSpPr>
          <p:cNvPr id="5" name="Footer Placeholder 4">
            <a:extLst>
              <a:ext uri="{FF2B5EF4-FFF2-40B4-BE49-F238E27FC236}">
                <a16:creationId xmlns:a16="http://schemas.microsoft.com/office/drawing/2014/main" id="{5738AB67-5853-A011-A677-CCE1414A92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BF6976-5C3D-0388-9075-FE6922062ADC}"/>
              </a:ext>
            </a:extLst>
          </p:cNvPr>
          <p:cNvSpPr>
            <a:spLocks noGrp="1"/>
          </p:cNvSpPr>
          <p:nvPr>
            <p:ph type="sldNum" sz="quarter" idx="12"/>
          </p:nvPr>
        </p:nvSpPr>
        <p:spPr/>
        <p:txBody>
          <a:bodyPr/>
          <a:lstStyle/>
          <a:p>
            <a:fld id="{03C004E3-0D6A-4C80-8BC8-249057463E2D}" type="slidenum">
              <a:rPr lang="en-US" smtClean="0"/>
              <a:t>‹#›</a:t>
            </a:fld>
            <a:endParaRPr lang="en-US"/>
          </a:p>
        </p:txBody>
      </p:sp>
    </p:spTree>
    <p:extLst>
      <p:ext uri="{BB962C8B-B14F-4D97-AF65-F5344CB8AC3E}">
        <p14:creationId xmlns:p14="http://schemas.microsoft.com/office/powerpoint/2010/main" val="1525349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435CC-FB96-947A-16F2-2D189C8B18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77E2D5B-8939-6CF7-469B-C58B71D86FD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D7D804-E558-AD04-E39D-E2C990B99B85}"/>
              </a:ext>
            </a:extLst>
          </p:cNvPr>
          <p:cNvSpPr>
            <a:spLocks noGrp="1"/>
          </p:cNvSpPr>
          <p:nvPr>
            <p:ph type="dt" sz="half" idx="10"/>
          </p:nvPr>
        </p:nvSpPr>
        <p:spPr/>
        <p:txBody>
          <a:bodyPr/>
          <a:lstStyle/>
          <a:p>
            <a:fld id="{FD364B45-FBD1-4047-9B89-4676D06C7BD9}" type="datetime1">
              <a:rPr lang="en-US" smtClean="0"/>
              <a:t>8/29/2024</a:t>
            </a:fld>
            <a:endParaRPr lang="en-US"/>
          </a:p>
        </p:txBody>
      </p:sp>
      <p:sp>
        <p:nvSpPr>
          <p:cNvPr id="5" name="Footer Placeholder 4">
            <a:extLst>
              <a:ext uri="{FF2B5EF4-FFF2-40B4-BE49-F238E27FC236}">
                <a16:creationId xmlns:a16="http://schemas.microsoft.com/office/drawing/2014/main" id="{399551A7-9BDE-BB75-C29F-C403890002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DAE9D-AC14-C446-D2C1-445629122B46}"/>
              </a:ext>
            </a:extLst>
          </p:cNvPr>
          <p:cNvSpPr>
            <a:spLocks noGrp="1"/>
          </p:cNvSpPr>
          <p:nvPr>
            <p:ph type="sldNum" sz="quarter" idx="12"/>
          </p:nvPr>
        </p:nvSpPr>
        <p:spPr/>
        <p:txBody>
          <a:bodyPr/>
          <a:lstStyle/>
          <a:p>
            <a:fld id="{03C004E3-0D6A-4C80-8BC8-249057463E2D}" type="slidenum">
              <a:rPr lang="en-US" smtClean="0"/>
              <a:t>‹#›</a:t>
            </a:fld>
            <a:endParaRPr lang="en-US"/>
          </a:p>
        </p:txBody>
      </p:sp>
    </p:spTree>
    <p:extLst>
      <p:ext uri="{BB962C8B-B14F-4D97-AF65-F5344CB8AC3E}">
        <p14:creationId xmlns:p14="http://schemas.microsoft.com/office/powerpoint/2010/main" val="3437230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440C7-452D-4F22-F559-22AC7863B0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CD4173-A7C9-FE4E-422D-959D058AEF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95DD88-97D9-B759-3E2F-BEFC649AA4E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04F082-385A-3FD4-CF3F-DBA216C48D35}"/>
              </a:ext>
            </a:extLst>
          </p:cNvPr>
          <p:cNvSpPr>
            <a:spLocks noGrp="1"/>
          </p:cNvSpPr>
          <p:nvPr>
            <p:ph type="dt" sz="half" idx="10"/>
          </p:nvPr>
        </p:nvSpPr>
        <p:spPr/>
        <p:txBody>
          <a:bodyPr/>
          <a:lstStyle/>
          <a:p>
            <a:fld id="{40EB20C8-646C-4585-8284-54D557BA2DB9}" type="datetime1">
              <a:rPr lang="en-US" smtClean="0"/>
              <a:t>8/29/2024</a:t>
            </a:fld>
            <a:endParaRPr lang="en-US"/>
          </a:p>
        </p:txBody>
      </p:sp>
      <p:sp>
        <p:nvSpPr>
          <p:cNvPr id="6" name="Footer Placeholder 5">
            <a:extLst>
              <a:ext uri="{FF2B5EF4-FFF2-40B4-BE49-F238E27FC236}">
                <a16:creationId xmlns:a16="http://schemas.microsoft.com/office/drawing/2014/main" id="{FF58FA9D-22C6-DC6C-D32D-F5D6BD420F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74CFBF-98F4-03F0-9F32-ED99966E25C7}"/>
              </a:ext>
            </a:extLst>
          </p:cNvPr>
          <p:cNvSpPr>
            <a:spLocks noGrp="1"/>
          </p:cNvSpPr>
          <p:nvPr>
            <p:ph type="sldNum" sz="quarter" idx="12"/>
          </p:nvPr>
        </p:nvSpPr>
        <p:spPr/>
        <p:txBody>
          <a:bodyPr/>
          <a:lstStyle/>
          <a:p>
            <a:fld id="{03C004E3-0D6A-4C80-8BC8-249057463E2D}" type="slidenum">
              <a:rPr lang="en-US" smtClean="0"/>
              <a:t>‹#›</a:t>
            </a:fld>
            <a:endParaRPr lang="en-US"/>
          </a:p>
        </p:txBody>
      </p:sp>
    </p:spTree>
    <p:extLst>
      <p:ext uri="{BB962C8B-B14F-4D97-AF65-F5344CB8AC3E}">
        <p14:creationId xmlns:p14="http://schemas.microsoft.com/office/powerpoint/2010/main" val="1541485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409E4-9199-A9A1-33E6-F668EEC1FE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21397F-B924-5442-9271-1B2892527B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6946D5-5749-C15D-208F-E27B76AA59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D74064-3233-FC83-22CE-12521FB66E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B32BA3-3D91-3C49-EB1F-EAA244F8E4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BDA892-05C4-55D6-14AD-B3C5156719C7}"/>
              </a:ext>
            </a:extLst>
          </p:cNvPr>
          <p:cNvSpPr>
            <a:spLocks noGrp="1"/>
          </p:cNvSpPr>
          <p:nvPr>
            <p:ph type="dt" sz="half" idx="10"/>
          </p:nvPr>
        </p:nvSpPr>
        <p:spPr/>
        <p:txBody>
          <a:bodyPr/>
          <a:lstStyle/>
          <a:p>
            <a:fld id="{9950FD0A-345A-4489-AF7A-8BAB0B8E657F}" type="datetime1">
              <a:rPr lang="en-US" smtClean="0"/>
              <a:t>8/29/2024</a:t>
            </a:fld>
            <a:endParaRPr lang="en-US"/>
          </a:p>
        </p:txBody>
      </p:sp>
      <p:sp>
        <p:nvSpPr>
          <p:cNvPr id="8" name="Footer Placeholder 7">
            <a:extLst>
              <a:ext uri="{FF2B5EF4-FFF2-40B4-BE49-F238E27FC236}">
                <a16:creationId xmlns:a16="http://schemas.microsoft.com/office/drawing/2014/main" id="{EBDE3529-C7C1-43FE-5B55-A9C03A3060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4BBED1-BE92-8563-2648-7503BD025ACC}"/>
              </a:ext>
            </a:extLst>
          </p:cNvPr>
          <p:cNvSpPr>
            <a:spLocks noGrp="1"/>
          </p:cNvSpPr>
          <p:nvPr>
            <p:ph type="sldNum" sz="quarter" idx="12"/>
          </p:nvPr>
        </p:nvSpPr>
        <p:spPr/>
        <p:txBody>
          <a:bodyPr/>
          <a:lstStyle/>
          <a:p>
            <a:fld id="{03C004E3-0D6A-4C80-8BC8-249057463E2D}" type="slidenum">
              <a:rPr lang="en-US" smtClean="0"/>
              <a:t>‹#›</a:t>
            </a:fld>
            <a:endParaRPr lang="en-US"/>
          </a:p>
        </p:txBody>
      </p:sp>
    </p:spTree>
    <p:extLst>
      <p:ext uri="{BB962C8B-B14F-4D97-AF65-F5344CB8AC3E}">
        <p14:creationId xmlns:p14="http://schemas.microsoft.com/office/powerpoint/2010/main" val="2121572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4DDEB-FCDB-48FD-815D-7B579A3B7A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C5930F-DE4B-6639-B690-224A435C158C}"/>
              </a:ext>
            </a:extLst>
          </p:cNvPr>
          <p:cNvSpPr>
            <a:spLocks noGrp="1"/>
          </p:cNvSpPr>
          <p:nvPr>
            <p:ph type="dt" sz="half" idx="10"/>
          </p:nvPr>
        </p:nvSpPr>
        <p:spPr/>
        <p:txBody>
          <a:bodyPr/>
          <a:lstStyle/>
          <a:p>
            <a:fld id="{C1F72054-17CF-43C4-BB51-BC2C85884030}" type="datetime1">
              <a:rPr lang="en-US" smtClean="0"/>
              <a:t>8/29/2024</a:t>
            </a:fld>
            <a:endParaRPr lang="en-US"/>
          </a:p>
        </p:txBody>
      </p:sp>
      <p:sp>
        <p:nvSpPr>
          <p:cNvPr id="4" name="Footer Placeholder 3">
            <a:extLst>
              <a:ext uri="{FF2B5EF4-FFF2-40B4-BE49-F238E27FC236}">
                <a16:creationId xmlns:a16="http://schemas.microsoft.com/office/drawing/2014/main" id="{11765462-20ED-3678-40C0-2206A531DCB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25AD96-60E9-0132-E65D-CB9D07822F71}"/>
              </a:ext>
            </a:extLst>
          </p:cNvPr>
          <p:cNvSpPr>
            <a:spLocks noGrp="1"/>
          </p:cNvSpPr>
          <p:nvPr>
            <p:ph type="sldNum" sz="quarter" idx="12"/>
          </p:nvPr>
        </p:nvSpPr>
        <p:spPr/>
        <p:txBody>
          <a:bodyPr/>
          <a:lstStyle/>
          <a:p>
            <a:fld id="{03C004E3-0D6A-4C80-8BC8-249057463E2D}" type="slidenum">
              <a:rPr lang="en-US" smtClean="0"/>
              <a:t>‹#›</a:t>
            </a:fld>
            <a:endParaRPr lang="en-US"/>
          </a:p>
        </p:txBody>
      </p:sp>
    </p:spTree>
    <p:extLst>
      <p:ext uri="{BB962C8B-B14F-4D97-AF65-F5344CB8AC3E}">
        <p14:creationId xmlns:p14="http://schemas.microsoft.com/office/powerpoint/2010/main" val="1280117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CD10D4-E782-D64D-3595-82F2ED1C2B7F}"/>
              </a:ext>
            </a:extLst>
          </p:cNvPr>
          <p:cNvSpPr>
            <a:spLocks noGrp="1"/>
          </p:cNvSpPr>
          <p:nvPr>
            <p:ph type="dt" sz="half" idx="10"/>
          </p:nvPr>
        </p:nvSpPr>
        <p:spPr/>
        <p:txBody>
          <a:bodyPr/>
          <a:lstStyle/>
          <a:p>
            <a:fld id="{4B844B36-873D-457E-90CA-DD6EBD32F321}" type="datetime1">
              <a:rPr lang="en-US" smtClean="0"/>
              <a:t>8/29/2024</a:t>
            </a:fld>
            <a:endParaRPr lang="en-US"/>
          </a:p>
        </p:txBody>
      </p:sp>
      <p:sp>
        <p:nvSpPr>
          <p:cNvPr id="3" name="Footer Placeholder 2">
            <a:extLst>
              <a:ext uri="{FF2B5EF4-FFF2-40B4-BE49-F238E27FC236}">
                <a16:creationId xmlns:a16="http://schemas.microsoft.com/office/drawing/2014/main" id="{00D5CD5F-2D65-93E1-FFD0-8280CDF5DB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572673-400C-D716-62B1-760209CE311F}"/>
              </a:ext>
            </a:extLst>
          </p:cNvPr>
          <p:cNvSpPr>
            <a:spLocks noGrp="1"/>
          </p:cNvSpPr>
          <p:nvPr>
            <p:ph type="sldNum" sz="quarter" idx="12"/>
          </p:nvPr>
        </p:nvSpPr>
        <p:spPr/>
        <p:txBody>
          <a:bodyPr/>
          <a:lstStyle/>
          <a:p>
            <a:fld id="{03C004E3-0D6A-4C80-8BC8-249057463E2D}" type="slidenum">
              <a:rPr lang="en-US" smtClean="0"/>
              <a:t>‹#›</a:t>
            </a:fld>
            <a:endParaRPr lang="en-US"/>
          </a:p>
        </p:txBody>
      </p:sp>
    </p:spTree>
    <p:extLst>
      <p:ext uri="{BB962C8B-B14F-4D97-AF65-F5344CB8AC3E}">
        <p14:creationId xmlns:p14="http://schemas.microsoft.com/office/powerpoint/2010/main" val="2116319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62190-AF8E-5CFB-54CA-9FBE70D54E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36F62A-AD36-3F41-A1B0-1F1F812BF3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0D56DB-03DF-7E62-9C14-C1D64ECA45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2BE3D9-C594-2081-F86E-0B8E19D7F7AA}"/>
              </a:ext>
            </a:extLst>
          </p:cNvPr>
          <p:cNvSpPr>
            <a:spLocks noGrp="1"/>
          </p:cNvSpPr>
          <p:nvPr>
            <p:ph type="dt" sz="half" idx="10"/>
          </p:nvPr>
        </p:nvSpPr>
        <p:spPr/>
        <p:txBody>
          <a:bodyPr/>
          <a:lstStyle/>
          <a:p>
            <a:fld id="{0B5A9F52-A4EF-467E-BBEB-D3ACE1EEB895}" type="datetime1">
              <a:rPr lang="en-US" smtClean="0"/>
              <a:t>8/29/2024</a:t>
            </a:fld>
            <a:endParaRPr lang="en-US"/>
          </a:p>
        </p:txBody>
      </p:sp>
      <p:sp>
        <p:nvSpPr>
          <p:cNvPr id="6" name="Footer Placeholder 5">
            <a:extLst>
              <a:ext uri="{FF2B5EF4-FFF2-40B4-BE49-F238E27FC236}">
                <a16:creationId xmlns:a16="http://schemas.microsoft.com/office/drawing/2014/main" id="{CA3F8BA0-F210-D8C4-82ED-D325649CCF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9CC7EB-C633-3BC8-1C96-FBA92F01CC76}"/>
              </a:ext>
            </a:extLst>
          </p:cNvPr>
          <p:cNvSpPr>
            <a:spLocks noGrp="1"/>
          </p:cNvSpPr>
          <p:nvPr>
            <p:ph type="sldNum" sz="quarter" idx="12"/>
          </p:nvPr>
        </p:nvSpPr>
        <p:spPr/>
        <p:txBody>
          <a:bodyPr/>
          <a:lstStyle/>
          <a:p>
            <a:fld id="{03C004E3-0D6A-4C80-8BC8-249057463E2D}" type="slidenum">
              <a:rPr lang="en-US" smtClean="0"/>
              <a:t>‹#›</a:t>
            </a:fld>
            <a:endParaRPr lang="en-US"/>
          </a:p>
        </p:txBody>
      </p:sp>
    </p:spTree>
    <p:extLst>
      <p:ext uri="{BB962C8B-B14F-4D97-AF65-F5344CB8AC3E}">
        <p14:creationId xmlns:p14="http://schemas.microsoft.com/office/powerpoint/2010/main" val="2722030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F1640-2376-58DD-7A67-C7DF3CCC58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7ADCA0-C291-381E-5E94-7C83F00669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0183F4-67E6-468A-E5D7-07165172EC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98113E-41D3-9A8C-AD12-C92D935337B7}"/>
              </a:ext>
            </a:extLst>
          </p:cNvPr>
          <p:cNvSpPr>
            <a:spLocks noGrp="1"/>
          </p:cNvSpPr>
          <p:nvPr>
            <p:ph type="dt" sz="half" idx="10"/>
          </p:nvPr>
        </p:nvSpPr>
        <p:spPr/>
        <p:txBody>
          <a:bodyPr/>
          <a:lstStyle/>
          <a:p>
            <a:fld id="{DF4CC0EB-B24F-4448-85E0-A6C3E2AA0974}" type="datetime1">
              <a:rPr lang="en-US" smtClean="0"/>
              <a:t>8/29/2024</a:t>
            </a:fld>
            <a:endParaRPr lang="en-US"/>
          </a:p>
        </p:txBody>
      </p:sp>
      <p:sp>
        <p:nvSpPr>
          <p:cNvPr id="6" name="Footer Placeholder 5">
            <a:extLst>
              <a:ext uri="{FF2B5EF4-FFF2-40B4-BE49-F238E27FC236}">
                <a16:creationId xmlns:a16="http://schemas.microsoft.com/office/drawing/2014/main" id="{AD2EB90E-6E1B-EA35-9894-DD1F2AF7C1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217FE5-4A72-F271-CBA7-E2D38379FD29}"/>
              </a:ext>
            </a:extLst>
          </p:cNvPr>
          <p:cNvSpPr>
            <a:spLocks noGrp="1"/>
          </p:cNvSpPr>
          <p:nvPr>
            <p:ph type="sldNum" sz="quarter" idx="12"/>
          </p:nvPr>
        </p:nvSpPr>
        <p:spPr/>
        <p:txBody>
          <a:bodyPr/>
          <a:lstStyle/>
          <a:p>
            <a:fld id="{03C004E3-0D6A-4C80-8BC8-249057463E2D}" type="slidenum">
              <a:rPr lang="en-US" smtClean="0"/>
              <a:t>‹#›</a:t>
            </a:fld>
            <a:endParaRPr lang="en-US"/>
          </a:p>
        </p:txBody>
      </p:sp>
    </p:spTree>
    <p:extLst>
      <p:ext uri="{BB962C8B-B14F-4D97-AF65-F5344CB8AC3E}">
        <p14:creationId xmlns:p14="http://schemas.microsoft.com/office/powerpoint/2010/main" val="3898475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C2FAA9-1620-7283-FAF0-4450391D5A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EFDE83-CB36-6999-7A6E-7E02A7BB60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344D7B-2C7E-5B32-E9D9-6F5EEF2142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90C55-2F46-4464-9212-9DA6880C9940}" type="datetime1">
              <a:rPr lang="en-US" smtClean="0"/>
              <a:t>8/29/2024</a:t>
            </a:fld>
            <a:endParaRPr lang="en-US"/>
          </a:p>
        </p:txBody>
      </p:sp>
      <p:sp>
        <p:nvSpPr>
          <p:cNvPr id="5" name="Footer Placeholder 4">
            <a:extLst>
              <a:ext uri="{FF2B5EF4-FFF2-40B4-BE49-F238E27FC236}">
                <a16:creationId xmlns:a16="http://schemas.microsoft.com/office/drawing/2014/main" id="{D0D27D10-4A22-539B-EF7E-240B9B85AB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1E5337-8F5D-369F-47BB-1E9D6A1B15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004E3-0D6A-4C80-8BC8-249057463E2D}" type="slidenum">
              <a:rPr lang="en-US" smtClean="0"/>
              <a:t>‹#›</a:t>
            </a:fld>
            <a:endParaRPr lang="en-US"/>
          </a:p>
        </p:txBody>
      </p:sp>
    </p:spTree>
    <p:extLst>
      <p:ext uri="{BB962C8B-B14F-4D97-AF65-F5344CB8AC3E}">
        <p14:creationId xmlns:p14="http://schemas.microsoft.com/office/powerpoint/2010/main" val="633279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kezia.olive@helsinki.fi"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keziaolive.github.io/"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oi.org/10.1016/j.cedpsych.2016.09.003" TargetMode="External"/><Relationship Id="rId2" Type="http://schemas.openxmlformats.org/officeDocument/2006/relationships/hyperlink" Target="https://doi.org/10.1016/j.cedpsych.2020.101859" TargetMode="External"/><Relationship Id="rId1" Type="http://schemas.openxmlformats.org/officeDocument/2006/relationships/slideLayout" Target="../slideLayouts/slideLayout2.xml"/><Relationship Id="rId6" Type="http://schemas.openxmlformats.org/officeDocument/2006/relationships/hyperlink" Target="https://doi.org/10.1037/0022-0663.100.2.460" TargetMode="External"/><Relationship Id="rId5" Type="http://schemas.openxmlformats.org/officeDocument/2006/relationships/hyperlink" Target="https://doi.org/10.1016/j.cedpsych.2020.101860" TargetMode="External"/><Relationship Id="rId4" Type="http://schemas.openxmlformats.org/officeDocument/2006/relationships/hyperlink" Target="https://doi.org/10.1016/j.cedpsych.2018.10.00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4D56F-D974-D8A3-8C6F-A645FEFB327F}"/>
              </a:ext>
            </a:extLst>
          </p:cNvPr>
          <p:cNvSpPr>
            <a:spLocks noGrp="1"/>
          </p:cNvSpPr>
          <p:nvPr>
            <p:ph type="ctrTitle"/>
          </p:nvPr>
        </p:nvSpPr>
        <p:spPr>
          <a:xfrm>
            <a:off x="771524" y="2375923"/>
            <a:ext cx="11001374" cy="2387600"/>
          </a:xfrm>
        </p:spPr>
        <p:txBody>
          <a:bodyPr>
            <a:noAutofit/>
          </a:bodyPr>
          <a:lstStyle/>
          <a:p>
            <a:pPr algn="l"/>
            <a:r>
              <a:rPr lang="en-US" sz="4800" dirty="0">
                <a:latin typeface="Elephant" panose="02020904090505020303" pitchFamily="18" charset="0"/>
                <a:cs typeface="Times New Roman" panose="02020603050405020304" pitchFamily="18" charset="0"/>
              </a:rPr>
              <a:t>The role of lesson-specific relatedness, competence and autonomy in adolescents’ physics task values</a:t>
            </a:r>
          </a:p>
        </p:txBody>
      </p:sp>
      <p:sp>
        <p:nvSpPr>
          <p:cNvPr id="3" name="Subtitle 2">
            <a:extLst>
              <a:ext uri="{FF2B5EF4-FFF2-40B4-BE49-F238E27FC236}">
                <a16:creationId xmlns:a16="http://schemas.microsoft.com/office/drawing/2014/main" id="{D5FD6299-121C-43B4-83B2-EE58C2D7E117}"/>
              </a:ext>
            </a:extLst>
          </p:cNvPr>
          <p:cNvSpPr>
            <a:spLocks noGrp="1"/>
          </p:cNvSpPr>
          <p:nvPr>
            <p:ph type="subTitle" idx="1"/>
          </p:nvPr>
        </p:nvSpPr>
        <p:spPr>
          <a:xfrm>
            <a:off x="771525" y="4666685"/>
            <a:ext cx="10601325" cy="1655762"/>
          </a:xfrm>
        </p:spPr>
        <p:txBody>
          <a:bodyPr>
            <a:normAutofit/>
          </a:bodyPr>
          <a:lstStyle/>
          <a:p>
            <a:pPr marL="0" marR="0" algn="l">
              <a:lnSpc>
                <a:spcPct val="200000"/>
              </a:lnSpc>
              <a:spcBef>
                <a:spcPts val="0"/>
              </a:spcBef>
              <a:spcAft>
                <a:spcPts val="0"/>
              </a:spcAft>
            </a:pPr>
            <a:r>
              <a:rPr lang="en-US" sz="1800" dirty="0">
                <a:latin typeface="Helvetica" panose="020B0604020202020204" pitchFamily="34" charset="0"/>
                <a:cs typeface="Helvetica" panose="020B0604020202020204" pitchFamily="34" charset="0"/>
              </a:rPr>
              <a:t>Experience in each lesson matters for adolescents’ physics task values!</a:t>
            </a:r>
            <a:endParaRPr lang="en-US" sz="1800" kern="1200" dirty="0">
              <a:effectLst/>
              <a:latin typeface="Helvetica" panose="020B0604020202020204" pitchFamily="34" charset="0"/>
              <a:ea typeface="DengXian Light" panose="02010600030101010101" pitchFamily="2" charset="-122"/>
              <a:cs typeface="Helvetica" panose="020B0604020202020204" pitchFamily="34" charset="0"/>
            </a:endParaRPr>
          </a:p>
        </p:txBody>
      </p:sp>
      <p:grpSp>
        <p:nvGrpSpPr>
          <p:cNvPr id="7" name="Group 6">
            <a:extLst>
              <a:ext uri="{FF2B5EF4-FFF2-40B4-BE49-F238E27FC236}">
                <a16:creationId xmlns:a16="http://schemas.microsoft.com/office/drawing/2014/main" id="{C2E725F1-5CA8-222D-7D45-556664E5AFA8}"/>
              </a:ext>
            </a:extLst>
          </p:cNvPr>
          <p:cNvGrpSpPr/>
          <p:nvPr/>
        </p:nvGrpSpPr>
        <p:grpSpPr>
          <a:xfrm>
            <a:off x="595313" y="5388743"/>
            <a:ext cx="11001374" cy="333375"/>
            <a:chOff x="723901" y="1430338"/>
            <a:chExt cx="11001374" cy="333375"/>
          </a:xfrm>
        </p:grpSpPr>
        <p:cxnSp>
          <p:nvCxnSpPr>
            <p:cNvPr id="5" name="Straight Connector 4">
              <a:extLst>
                <a:ext uri="{FF2B5EF4-FFF2-40B4-BE49-F238E27FC236}">
                  <a16:creationId xmlns:a16="http://schemas.microsoft.com/office/drawing/2014/main" id="{C4B6A705-26A7-D1C6-BDF8-3F631AB25F73}"/>
                </a:ext>
              </a:extLst>
            </p:cNvPr>
            <p:cNvCxnSpPr>
              <a:cxnSpLocks/>
            </p:cNvCxnSpPr>
            <p:nvPr/>
          </p:nvCxnSpPr>
          <p:spPr>
            <a:xfrm>
              <a:off x="723901" y="1430338"/>
              <a:ext cx="110013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A572BF9-9531-A5A3-1D76-3AB33331F8F2}"/>
                </a:ext>
              </a:extLst>
            </p:cNvPr>
            <p:cNvCxnSpPr>
              <a:cxnSpLocks/>
            </p:cNvCxnSpPr>
            <p:nvPr/>
          </p:nvCxnSpPr>
          <p:spPr>
            <a:xfrm>
              <a:off x="723901" y="1763713"/>
              <a:ext cx="11001374"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37DD37A-BA45-9DCD-0ECB-137AEB96DE89}"/>
              </a:ext>
            </a:extLst>
          </p:cNvPr>
          <p:cNvSpPr txBox="1"/>
          <p:nvPr/>
        </p:nvSpPr>
        <p:spPr>
          <a:xfrm>
            <a:off x="690562" y="5436368"/>
            <a:ext cx="7129463" cy="261610"/>
          </a:xfrm>
          <a:prstGeom prst="rect">
            <a:avLst/>
          </a:prstGeom>
          <a:noFill/>
        </p:spPr>
        <p:txBody>
          <a:bodyPr wrap="square" rtlCol="0">
            <a:spAutoFit/>
          </a:bodyPr>
          <a:lstStyle/>
          <a:p>
            <a:r>
              <a:rPr lang="en-US" sz="1100" dirty="0">
                <a:latin typeface="Helvetica" panose="020B0604020202020204" pitchFamily="34" charset="0"/>
                <a:cs typeface="Helvetica" panose="020B0604020202020204" pitchFamily="34" charset="0"/>
              </a:rPr>
              <a:t>Kezia Olive (</a:t>
            </a:r>
            <a:r>
              <a:rPr lang="en-US" sz="1100" dirty="0">
                <a:latin typeface="Helvetica" panose="020B0604020202020204" pitchFamily="34" charset="0"/>
                <a:cs typeface="Helvetica" panose="020B0604020202020204" pitchFamily="34" charset="0"/>
                <a:hlinkClick r:id="rId2"/>
              </a:rPr>
              <a:t>kezia.olive@helsinki.fi</a:t>
            </a:r>
            <a:r>
              <a:rPr lang="en-US" sz="1100" dirty="0">
                <a:latin typeface="Helvetica" panose="020B0604020202020204" pitchFamily="34" charset="0"/>
                <a:cs typeface="Helvetica" panose="020B0604020202020204" pitchFamily="34" charset="0"/>
              </a:rPr>
              <a:t>), </a:t>
            </a:r>
            <a:r>
              <a:rPr lang="en-US" sz="1100" dirty="0" err="1">
                <a:latin typeface="Helvetica" panose="020B0604020202020204" pitchFamily="34" charset="0"/>
                <a:cs typeface="Helvetica" panose="020B0604020202020204" pitchFamily="34" charset="0"/>
              </a:rPr>
              <a:t>Junlin</a:t>
            </a:r>
            <a:r>
              <a:rPr lang="en-US" sz="1100" dirty="0">
                <a:latin typeface="Helvetica" panose="020B0604020202020204" pitchFamily="34" charset="0"/>
                <a:cs typeface="Helvetica" panose="020B0604020202020204" pitchFamily="34" charset="0"/>
              </a:rPr>
              <a:t> Yu, Katariina </a:t>
            </a:r>
            <a:r>
              <a:rPr lang="en-US" sz="1100" dirty="0" err="1">
                <a:latin typeface="Helvetica" panose="020B0604020202020204" pitchFamily="34" charset="0"/>
                <a:cs typeface="Helvetica" panose="020B0604020202020204" pitchFamily="34" charset="0"/>
              </a:rPr>
              <a:t>Salmela</a:t>
            </a:r>
            <a:r>
              <a:rPr lang="en-US" sz="1100" dirty="0">
                <a:latin typeface="Helvetica" panose="020B0604020202020204" pitchFamily="34" charset="0"/>
                <a:cs typeface="Helvetica" panose="020B0604020202020204" pitchFamily="34" charset="0"/>
              </a:rPr>
              <a:t>-Aro</a:t>
            </a:r>
          </a:p>
        </p:txBody>
      </p:sp>
      <p:sp>
        <p:nvSpPr>
          <p:cNvPr id="9" name="TextBox 8">
            <a:extLst>
              <a:ext uri="{FF2B5EF4-FFF2-40B4-BE49-F238E27FC236}">
                <a16:creationId xmlns:a16="http://schemas.microsoft.com/office/drawing/2014/main" id="{D8103000-7CD8-6589-2E0F-44DE8880D34E}"/>
              </a:ext>
            </a:extLst>
          </p:cNvPr>
          <p:cNvSpPr txBox="1"/>
          <p:nvPr/>
        </p:nvSpPr>
        <p:spPr>
          <a:xfrm>
            <a:off x="8462962" y="5432677"/>
            <a:ext cx="3124201" cy="261610"/>
          </a:xfrm>
          <a:prstGeom prst="rect">
            <a:avLst/>
          </a:prstGeom>
          <a:noFill/>
        </p:spPr>
        <p:txBody>
          <a:bodyPr wrap="square" rtlCol="0">
            <a:spAutoFit/>
          </a:bodyPr>
          <a:lstStyle/>
          <a:p>
            <a:pPr algn="r"/>
            <a:r>
              <a:rPr lang="en-US" sz="1100" dirty="0">
                <a:latin typeface="Helvetica" panose="020B0604020202020204" pitchFamily="34" charset="0"/>
                <a:cs typeface="Helvetica" panose="020B0604020202020204" pitchFamily="34" charset="0"/>
              </a:rPr>
              <a:t>ICM, Bern, August 29</a:t>
            </a:r>
            <a:r>
              <a:rPr lang="en-US" sz="1100" baseline="30000" dirty="0">
                <a:latin typeface="Helvetica" panose="020B0604020202020204" pitchFamily="34" charset="0"/>
                <a:cs typeface="Helvetica" panose="020B0604020202020204" pitchFamily="34" charset="0"/>
              </a:rPr>
              <a:t>th</a:t>
            </a:r>
            <a:r>
              <a:rPr lang="en-US" sz="1100" dirty="0">
                <a:latin typeface="Helvetica" panose="020B0604020202020204" pitchFamily="34" charset="0"/>
                <a:cs typeface="Helvetica" panose="020B0604020202020204" pitchFamily="34" charset="0"/>
              </a:rPr>
              <a:t> 2024</a:t>
            </a:r>
          </a:p>
        </p:txBody>
      </p:sp>
      <p:cxnSp>
        <p:nvCxnSpPr>
          <p:cNvPr id="11" name="Straight Connector 10">
            <a:extLst>
              <a:ext uri="{FF2B5EF4-FFF2-40B4-BE49-F238E27FC236}">
                <a16:creationId xmlns:a16="http://schemas.microsoft.com/office/drawing/2014/main" id="{B8A2AA8B-4373-88C8-E694-B383FFFB57BB}"/>
              </a:ext>
            </a:extLst>
          </p:cNvPr>
          <p:cNvCxnSpPr>
            <a:cxnSpLocks/>
          </p:cNvCxnSpPr>
          <p:nvPr/>
        </p:nvCxnSpPr>
        <p:spPr>
          <a:xfrm>
            <a:off x="585789" y="1766887"/>
            <a:ext cx="11001374"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descr="A black and white logo&#10;&#10;Description automatically generated">
            <a:extLst>
              <a:ext uri="{FF2B5EF4-FFF2-40B4-BE49-F238E27FC236}">
                <a16:creationId xmlns:a16="http://schemas.microsoft.com/office/drawing/2014/main" id="{3E522DBD-4481-556B-11D1-899F20D8D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5630" y="381800"/>
            <a:ext cx="3667220" cy="890581"/>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D38110AB-9E64-EFB2-3462-1B46655836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569" y="207963"/>
            <a:ext cx="3542458" cy="1164841"/>
          </a:xfrm>
          <a:prstGeom prst="rect">
            <a:avLst/>
          </a:prstGeom>
        </p:spPr>
      </p:pic>
      <p:pic>
        <p:nvPicPr>
          <p:cNvPr id="15" name="Picture 14" descr="A blue flag with yellow stars&#10;&#10;Description automatically generated with low confidence">
            <a:extLst>
              <a:ext uri="{FF2B5EF4-FFF2-40B4-BE49-F238E27FC236}">
                <a16:creationId xmlns:a16="http://schemas.microsoft.com/office/drawing/2014/main" id="{083E7F03-FBDA-1994-76DE-68700A5C62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428" y="6494006"/>
            <a:ext cx="352057" cy="229905"/>
          </a:xfrm>
          <a:prstGeom prst="rect">
            <a:avLst/>
          </a:prstGeom>
        </p:spPr>
      </p:pic>
      <p:sp>
        <p:nvSpPr>
          <p:cNvPr id="16" name="TextBox 15">
            <a:extLst>
              <a:ext uri="{FF2B5EF4-FFF2-40B4-BE49-F238E27FC236}">
                <a16:creationId xmlns:a16="http://schemas.microsoft.com/office/drawing/2014/main" id="{2B0DAE93-1140-E88C-2BA6-80EACBEC6536}"/>
              </a:ext>
            </a:extLst>
          </p:cNvPr>
          <p:cNvSpPr txBox="1"/>
          <p:nvPr/>
        </p:nvSpPr>
        <p:spPr>
          <a:xfrm>
            <a:off x="946564" y="6470902"/>
            <a:ext cx="10810006" cy="261610"/>
          </a:xfrm>
          <a:prstGeom prst="rect">
            <a:avLst/>
          </a:prstGeom>
          <a:noFill/>
        </p:spPr>
        <p:txBody>
          <a:bodyPr wrap="square" rtlCol="0">
            <a:spAutoFit/>
          </a:bodyPr>
          <a:lstStyle/>
          <a:p>
            <a:r>
              <a:rPr lang="en-GB" sz="1100" dirty="0">
                <a:latin typeface="Arial Nova Light" panose="020B0304020202020204" pitchFamily="34" charset="0"/>
              </a:rPr>
              <a:t>This project has received funding from the European Union’s Horizon 2020 research and innovation programme under the Marie </a:t>
            </a:r>
            <a:r>
              <a:rPr lang="en-GB" sz="1100" dirty="0" err="1">
                <a:latin typeface="Arial Nova Light" panose="020B0304020202020204" pitchFamily="34" charset="0"/>
              </a:rPr>
              <a:t>Skłodowska</a:t>
            </a:r>
            <a:r>
              <a:rPr lang="en-GB" sz="1100" dirty="0">
                <a:latin typeface="Arial Nova Light" panose="020B0304020202020204" pitchFamily="34" charset="0"/>
              </a:rPr>
              <a:t>-Curie grant agreement No 953326</a:t>
            </a:r>
            <a:endParaRPr lang="en-FI" sz="1100" dirty="0">
              <a:latin typeface="Arial Nova Light" panose="020B0304020202020204" pitchFamily="34" charset="0"/>
            </a:endParaRPr>
          </a:p>
        </p:txBody>
      </p:sp>
    </p:spTree>
    <p:extLst>
      <p:ext uri="{BB962C8B-B14F-4D97-AF65-F5344CB8AC3E}">
        <p14:creationId xmlns:p14="http://schemas.microsoft.com/office/powerpoint/2010/main" val="1115130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89DD9-9B1A-C559-9A24-649604DE3050}"/>
              </a:ext>
            </a:extLst>
          </p:cNvPr>
          <p:cNvSpPr>
            <a:spLocks noGrp="1"/>
          </p:cNvSpPr>
          <p:nvPr>
            <p:ph type="title"/>
          </p:nvPr>
        </p:nvSpPr>
        <p:spPr/>
        <p:txBody>
          <a:bodyPr>
            <a:normAutofit/>
          </a:bodyPr>
          <a:lstStyle/>
          <a:p>
            <a:r>
              <a:rPr lang="en-US" sz="4000" dirty="0">
                <a:latin typeface="Elephant" panose="02020904090505020303" pitchFamily="18" charset="0"/>
              </a:rPr>
              <a:t>Adolescents show general decline in physics motivation</a:t>
            </a:r>
          </a:p>
        </p:txBody>
      </p:sp>
      <p:sp>
        <p:nvSpPr>
          <p:cNvPr id="3" name="Content Placeholder 2">
            <a:extLst>
              <a:ext uri="{FF2B5EF4-FFF2-40B4-BE49-F238E27FC236}">
                <a16:creationId xmlns:a16="http://schemas.microsoft.com/office/drawing/2014/main" id="{B9360607-85CB-AE9C-0F93-540F7B3C6BA2}"/>
              </a:ext>
            </a:extLst>
          </p:cNvPr>
          <p:cNvSpPr>
            <a:spLocks noGrp="1"/>
          </p:cNvSpPr>
          <p:nvPr>
            <p:ph idx="1"/>
          </p:nvPr>
        </p:nvSpPr>
        <p:spPr>
          <a:xfrm>
            <a:off x="6005973" y="1930081"/>
            <a:ext cx="4495800" cy="4223386"/>
          </a:xfrm>
        </p:spPr>
        <p:txBody>
          <a:bodyPr>
            <a:normAutofit/>
          </a:bodyPr>
          <a:lstStyle/>
          <a:p>
            <a:pPr marL="0" indent="0">
              <a:buNone/>
            </a:pPr>
            <a:r>
              <a:rPr lang="en-US" sz="2000" dirty="0">
                <a:latin typeface="Helvetica" panose="020B0604020202020204" pitchFamily="34" charset="0"/>
                <a:cs typeface="Helvetica" panose="020B0604020202020204" pitchFamily="34" charset="0"/>
              </a:rPr>
              <a:t>The higher the grade level, the more students report that they are </a:t>
            </a:r>
            <a:r>
              <a:rPr lang="en-US" sz="2000" b="1" i="1" dirty="0">
                <a:latin typeface="Helvetica" panose="020B0604020202020204" pitchFamily="34" charset="0"/>
                <a:cs typeface="Helvetica" panose="020B0604020202020204" pitchFamily="34" charset="0"/>
              </a:rPr>
              <a:t>less interested</a:t>
            </a:r>
            <a:r>
              <a:rPr lang="en-US" sz="2000" dirty="0">
                <a:latin typeface="Helvetica" panose="020B0604020202020204" pitchFamily="34" charset="0"/>
                <a:cs typeface="Helvetica" panose="020B0604020202020204" pitchFamily="34" charset="0"/>
              </a:rPr>
              <a:t>, find the subject </a:t>
            </a:r>
            <a:r>
              <a:rPr lang="en-US" sz="2000" b="1" i="1" dirty="0">
                <a:latin typeface="Helvetica" panose="020B0604020202020204" pitchFamily="34" charset="0"/>
                <a:cs typeface="Helvetica" panose="020B0604020202020204" pitchFamily="34" charset="0"/>
              </a:rPr>
              <a:t>less important</a:t>
            </a:r>
            <a:r>
              <a:rPr lang="en-US" sz="2000" i="1" dirty="0">
                <a:latin typeface="Helvetica" panose="020B0604020202020204" pitchFamily="34" charset="0"/>
                <a:cs typeface="Helvetica" panose="020B0604020202020204" pitchFamily="34" charset="0"/>
              </a:rPr>
              <a:t> </a:t>
            </a:r>
            <a:r>
              <a:rPr lang="en-US" sz="2000" dirty="0">
                <a:latin typeface="Helvetica" panose="020B0604020202020204" pitchFamily="34" charset="0"/>
                <a:cs typeface="Helvetica" panose="020B0604020202020204" pitchFamily="34" charset="0"/>
              </a:rPr>
              <a:t>nor </a:t>
            </a:r>
            <a:r>
              <a:rPr lang="en-US" sz="2000" b="1" i="1" dirty="0">
                <a:latin typeface="Helvetica" panose="020B0604020202020204" pitchFamily="34" charset="0"/>
                <a:cs typeface="Helvetica" panose="020B0604020202020204" pitchFamily="34" charset="0"/>
              </a:rPr>
              <a:t>useful</a:t>
            </a:r>
            <a:r>
              <a:rPr lang="en-US" sz="2000" dirty="0">
                <a:latin typeface="Helvetica" panose="020B0604020202020204" pitchFamily="34" charset="0"/>
                <a:cs typeface="Helvetica" panose="020B0604020202020204" pitchFamily="34" charset="0"/>
              </a:rPr>
              <a:t>, and </a:t>
            </a:r>
            <a:r>
              <a:rPr lang="en-US" sz="2000" b="1" i="1" dirty="0">
                <a:latin typeface="Helvetica" panose="020B0604020202020204" pitchFamily="34" charset="0"/>
                <a:cs typeface="Helvetica" panose="020B0604020202020204" pitchFamily="34" charset="0"/>
              </a:rPr>
              <a:t>more exhausting</a:t>
            </a:r>
            <a:r>
              <a:rPr lang="en-US" sz="2000" dirty="0">
                <a:latin typeface="Helvetica" panose="020B0604020202020204" pitchFamily="34" charset="0"/>
                <a:cs typeface="Helvetica" panose="020B0604020202020204" pitchFamily="34" charset="0"/>
              </a:rPr>
              <a:t>. </a:t>
            </a:r>
          </a:p>
          <a:p>
            <a:pPr marL="0" indent="0">
              <a:buNone/>
            </a:pPr>
            <a:r>
              <a:rPr lang="en-US" sz="2000" dirty="0">
                <a:latin typeface="Helvetica" panose="020B0604020202020204" pitchFamily="34" charset="0"/>
                <a:cs typeface="Helvetica" panose="020B0604020202020204" pitchFamily="34" charset="0"/>
              </a:rPr>
              <a:t>This report is especially higher in girls compared to boys.</a:t>
            </a:r>
          </a:p>
          <a:p>
            <a:pPr marL="0" indent="0">
              <a:buNone/>
            </a:pPr>
            <a:r>
              <a:rPr lang="en-US" sz="1600" dirty="0">
                <a:latin typeface="Helvetica" panose="020B0604020202020204" pitchFamily="34" charset="0"/>
                <a:cs typeface="Helvetica" panose="020B0604020202020204" pitchFamily="34" charset="0"/>
              </a:rPr>
              <a:t>(Gaspard et al., 2017; Guo et al., 2018)</a:t>
            </a:r>
            <a:endParaRPr lang="en-US" sz="2000" dirty="0">
              <a:latin typeface="Helvetica" panose="020B0604020202020204" pitchFamily="34" charset="0"/>
              <a:cs typeface="Helvetica" panose="020B0604020202020204" pitchFamily="34" charset="0"/>
            </a:endParaRPr>
          </a:p>
        </p:txBody>
      </p:sp>
      <p:sp>
        <p:nvSpPr>
          <p:cNvPr id="4" name="Slide Number Placeholder 3">
            <a:extLst>
              <a:ext uri="{FF2B5EF4-FFF2-40B4-BE49-F238E27FC236}">
                <a16:creationId xmlns:a16="http://schemas.microsoft.com/office/drawing/2014/main" id="{4B371E74-5872-07B4-1D31-8312D9B7A77C}"/>
              </a:ext>
            </a:extLst>
          </p:cNvPr>
          <p:cNvSpPr>
            <a:spLocks noGrp="1"/>
          </p:cNvSpPr>
          <p:nvPr>
            <p:ph type="sldNum" sz="quarter" idx="12"/>
          </p:nvPr>
        </p:nvSpPr>
        <p:spPr/>
        <p:txBody>
          <a:bodyPr/>
          <a:lstStyle/>
          <a:p>
            <a:fld id="{03C004E3-0D6A-4C80-8BC8-249057463E2D}" type="slidenum">
              <a:rPr lang="en-US" smtClean="0"/>
              <a:t>2</a:t>
            </a:fld>
            <a:endParaRPr lang="en-US"/>
          </a:p>
        </p:txBody>
      </p:sp>
      <p:cxnSp>
        <p:nvCxnSpPr>
          <p:cNvPr id="5" name="Straight Connector 4">
            <a:extLst>
              <a:ext uri="{FF2B5EF4-FFF2-40B4-BE49-F238E27FC236}">
                <a16:creationId xmlns:a16="http://schemas.microsoft.com/office/drawing/2014/main" id="{8D470CCF-5283-9A76-09A8-4C696F75A2C4}"/>
              </a:ext>
            </a:extLst>
          </p:cNvPr>
          <p:cNvCxnSpPr>
            <a:cxnSpLocks/>
          </p:cNvCxnSpPr>
          <p:nvPr/>
        </p:nvCxnSpPr>
        <p:spPr>
          <a:xfrm>
            <a:off x="595313" y="1709737"/>
            <a:ext cx="11001374"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D9BF8F2-3D55-4A00-24D1-FB2EA108CACD}"/>
              </a:ext>
            </a:extLst>
          </p:cNvPr>
          <p:cNvSpPr txBox="1"/>
          <p:nvPr/>
        </p:nvSpPr>
        <p:spPr>
          <a:xfrm>
            <a:off x="641763" y="6411910"/>
            <a:ext cx="10810006" cy="261610"/>
          </a:xfrm>
          <a:prstGeom prst="rect">
            <a:avLst/>
          </a:prstGeom>
          <a:noFill/>
        </p:spPr>
        <p:txBody>
          <a:bodyPr wrap="square" rtlCol="0">
            <a:spAutoFit/>
          </a:bodyPr>
          <a:lstStyle/>
          <a:p>
            <a:pPr algn="ctr"/>
            <a:r>
              <a:rPr lang="en-GB" sz="1100" b="1" spc="600" dirty="0">
                <a:latin typeface="Arial Nova Light" panose="020B0304020202020204" pitchFamily="34" charset="0"/>
              </a:rPr>
              <a:t>Introduction </a:t>
            </a:r>
            <a:r>
              <a:rPr lang="en-GB" sz="1100" spc="600" dirty="0">
                <a:latin typeface="Arial Nova Light" panose="020B0304020202020204" pitchFamily="34" charset="0"/>
              </a:rPr>
              <a:t>– Methods – Results – Discussion &amp; Conclusion</a:t>
            </a:r>
            <a:endParaRPr lang="en-FI" sz="1100" spc="600" dirty="0">
              <a:latin typeface="Arial Nova Light" panose="020B0304020202020204" pitchFamily="34" charset="0"/>
            </a:endParaRPr>
          </a:p>
        </p:txBody>
      </p:sp>
      <p:pic>
        <p:nvPicPr>
          <p:cNvPr id="10" name="Picture 9" descr="A person lying on a bench with a book over their head&#10;&#10;Description automatically generated">
            <a:extLst>
              <a:ext uri="{FF2B5EF4-FFF2-40B4-BE49-F238E27FC236}">
                <a16:creationId xmlns:a16="http://schemas.microsoft.com/office/drawing/2014/main" id="{E02497D7-78FB-6F3B-AFAA-9FCD55C90CB1}"/>
              </a:ext>
            </a:extLst>
          </p:cNvPr>
          <p:cNvPicPr>
            <a:picLocks noChangeAspect="1"/>
          </p:cNvPicPr>
          <p:nvPr/>
        </p:nvPicPr>
        <p:blipFill rotWithShape="1">
          <a:blip r:embed="rId3">
            <a:duotone>
              <a:schemeClr val="accent3">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t="29104" r="-5000"/>
          <a:stretch/>
        </p:blipFill>
        <p:spPr>
          <a:xfrm>
            <a:off x="1328738" y="1859424"/>
            <a:ext cx="4255985" cy="4310465"/>
          </a:xfrm>
          <a:prstGeom prst="rect">
            <a:avLst/>
          </a:prstGeom>
        </p:spPr>
      </p:pic>
      <p:sp>
        <p:nvSpPr>
          <p:cNvPr id="12" name="TextBox 11">
            <a:extLst>
              <a:ext uri="{FF2B5EF4-FFF2-40B4-BE49-F238E27FC236}">
                <a16:creationId xmlns:a16="http://schemas.microsoft.com/office/drawing/2014/main" id="{87D9586A-2615-3A8A-9441-AC87441AAC99}"/>
              </a:ext>
            </a:extLst>
          </p:cNvPr>
          <p:cNvSpPr txBox="1"/>
          <p:nvPr/>
        </p:nvSpPr>
        <p:spPr>
          <a:xfrm>
            <a:off x="6005973" y="4642178"/>
            <a:ext cx="4986492" cy="369332"/>
          </a:xfrm>
          <a:prstGeom prst="rect">
            <a:avLst/>
          </a:prstGeom>
          <a:noFill/>
        </p:spPr>
        <p:txBody>
          <a:bodyPr wrap="square">
            <a:spAutoFit/>
          </a:bodyPr>
          <a:lstStyle/>
          <a:p>
            <a:r>
              <a:rPr lang="en-US" b="0" i="1" dirty="0">
                <a:effectLst/>
                <a:highlight>
                  <a:srgbClr val="C0C0C0"/>
                </a:highlight>
                <a:latin typeface="Elephant" panose="02020904090505020303" pitchFamily="18" charset="0"/>
              </a:rPr>
              <a:t>What factors influence this? </a:t>
            </a:r>
          </a:p>
        </p:txBody>
      </p:sp>
    </p:spTree>
    <p:extLst>
      <p:ext uri="{BB962C8B-B14F-4D97-AF65-F5344CB8AC3E}">
        <p14:creationId xmlns:p14="http://schemas.microsoft.com/office/powerpoint/2010/main" val="11777132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89DD9-9B1A-C559-9A24-649604DE3050}"/>
              </a:ext>
            </a:extLst>
          </p:cNvPr>
          <p:cNvSpPr>
            <a:spLocks noGrp="1"/>
          </p:cNvSpPr>
          <p:nvPr>
            <p:ph type="title"/>
          </p:nvPr>
        </p:nvSpPr>
        <p:spPr/>
        <p:txBody>
          <a:bodyPr>
            <a:normAutofit/>
          </a:bodyPr>
          <a:lstStyle/>
          <a:p>
            <a:r>
              <a:rPr lang="en-US" sz="4000" dirty="0">
                <a:latin typeface="Elephant" panose="02020904090505020303" pitchFamily="18" charset="0"/>
              </a:rPr>
              <a:t>Contextual factors holds potential to support adolescents’ task value</a:t>
            </a:r>
          </a:p>
        </p:txBody>
      </p:sp>
      <p:sp>
        <p:nvSpPr>
          <p:cNvPr id="4" name="Slide Number Placeholder 3">
            <a:extLst>
              <a:ext uri="{FF2B5EF4-FFF2-40B4-BE49-F238E27FC236}">
                <a16:creationId xmlns:a16="http://schemas.microsoft.com/office/drawing/2014/main" id="{4B371E74-5872-07B4-1D31-8312D9B7A77C}"/>
              </a:ext>
            </a:extLst>
          </p:cNvPr>
          <p:cNvSpPr>
            <a:spLocks noGrp="1"/>
          </p:cNvSpPr>
          <p:nvPr>
            <p:ph type="sldNum" sz="quarter" idx="12"/>
          </p:nvPr>
        </p:nvSpPr>
        <p:spPr/>
        <p:txBody>
          <a:bodyPr/>
          <a:lstStyle/>
          <a:p>
            <a:fld id="{03C004E3-0D6A-4C80-8BC8-249057463E2D}" type="slidenum">
              <a:rPr lang="en-US" smtClean="0"/>
              <a:t>3</a:t>
            </a:fld>
            <a:endParaRPr lang="en-US"/>
          </a:p>
        </p:txBody>
      </p:sp>
      <p:cxnSp>
        <p:nvCxnSpPr>
          <p:cNvPr id="6" name="Straight Connector 5">
            <a:extLst>
              <a:ext uri="{FF2B5EF4-FFF2-40B4-BE49-F238E27FC236}">
                <a16:creationId xmlns:a16="http://schemas.microsoft.com/office/drawing/2014/main" id="{BC338816-415C-C833-0650-E73C9FB6B794}"/>
              </a:ext>
            </a:extLst>
          </p:cNvPr>
          <p:cNvCxnSpPr>
            <a:cxnSpLocks/>
          </p:cNvCxnSpPr>
          <p:nvPr/>
        </p:nvCxnSpPr>
        <p:spPr>
          <a:xfrm>
            <a:off x="595313" y="1709737"/>
            <a:ext cx="11001374"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9CC2AA55-DA30-CEEB-172D-EBEEE1BADA87}"/>
              </a:ext>
            </a:extLst>
          </p:cNvPr>
          <p:cNvGrpSpPr/>
          <p:nvPr/>
        </p:nvGrpSpPr>
        <p:grpSpPr>
          <a:xfrm>
            <a:off x="1280052" y="2817469"/>
            <a:ext cx="8802736" cy="2166004"/>
            <a:chOff x="6724650" y="2038350"/>
            <a:chExt cx="5305425" cy="2285997"/>
          </a:xfrm>
        </p:grpSpPr>
        <p:sp>
          <p:nvSpPr>
            <p:cNvPr id="17" name="Rectangle 16">
              <a:extLst>
                <a:ext uri="{FF2B5EF4-FFF2-40B4-BE49-F238E27FC236}">
                  <a16:creationId xmlns:a16="http://schemas.microsoft.com/office/drawing/2014/main" id="{E79080BF-C939-E0DF-ECD0-0511AAF7A0BB}"/>
                </a:ext>
              </a:extLst>
            </p:cNvPr>
            <p:cNvSpPr/>
            <p:nvPr/>
          </p:nvSpPr>
          <p:spPr>
            <a:xfrm>
              <a:off x="6724650" y="2038350"/>
              <a:ext cx="1962150" cy="1716073"/>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Elephant" panose="02020904090505020303" pitchFamily="18" charset="0"/>
                </a:rPr>
                <a:t>Socializer’s Beliefs and Behaviors</a:t>
              </a:r>
            </a:p>
          </p:txBody>
        </p:sp>
        <p:sp>
          <p:nvSpPr>
            <p:cNvPr id="20" name="Rectangle 19">
              <a:extLst>
                <a:ext uri="{FF2B5EF4-FFF2-40B4-BE49-F238E27FC236}">
                  <a16:creationId xmlns:a16="http://schemas.microsoft.com/office/drawing/2014/main" id="{162FD7EE-4241-8071-A7A4-FFDEFBEEB09D}"/>
                </a:ext>
              </a:extLst>
            </p:cNvPr>
            <p:cNvSpPr/>
            <p:nvPr/>
          </p:nvSpPr>
          <p:spPr>
            <a:xfrm>
              <a:off x="10067925" y="2038350"/>
              <a:ext cx="1962150" cy="22859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Elephant" panose="02020904090505020303" pitchFamily="18" charset="0"/>
                </a:rPr>
                <a:t>Subjective Task Value</a:t>
              </a:r>
            </a:p>
            <a:p>
              <a:pPr algn="ctr"/>
              <a:endParaRPr lang="en-US" dirty="0">
                <a:latin typeface="Elephant" panose="02020904090505020303" pitchFamily="18" charset="0"/>
              </a:endParaRPr>
            </a:p>
            <a:p>
              <a:pPr marL="342900" indent="-342900">
                <a:buAutoNum type="arabicPeriod"/>
              </a:pPr>
              <a:r>
                <a:rPr lang="en-US" i="1" dirty="0">
                  <a:latin typeface="Helvetica" panose="020B0604020202020204" pitchFamily="34" charset="0"/>
                  <a:cs typeface="Helvetica" panose="020B0604020202020204" pitchFamily="34" charset="0"/>
                </a:rPr>
                <a:t>Interest-enjoyment value</a:t>
              </a:r>
            </a:p>
            <a:p>
              <a:pPr marL="342900" indent="-342900">
                <a:buAutoNum type="arabicPeriod"/>
              </a:pPr>
              <a:r>
                <a:rPr lang="en-US" i="1" dirty="0">
                  <a:latin typeface="Helvetica" panose="020B0604020202020204" pitchFamily="34" charset="0"/>
                  <a:cs typeface="Helvetica" panose="020B0604020202020204" pitchFamily="34" charset="0"/>
                </a:rPr>
                <a:t>Attainment Value</a:t>
              </a:r>
            </a:p>
            <a:p>
              <a:pPr marL="342900" indent="-342900">
                <a:buAutoNum type="arabicPeriod"/>
              </a:pPr>
              <a:r>
                <a:rPr lang="en-US" i="1" dirty="0">
                  <a:latin typeface="Helvetica" panose="020B0604020202020204" pitchFamily="34" charset="0"/>
                  <a:cs typeface="Helvetica" panose="020B0604020202020204" pitchFamily="34" charset="0"/>
                </a:rPr>
                <a:t>Utility value</a:t>
              </a:r>
            </a:p>
            <a:p>
              <a:pPr marL="342900" indent="-342900">
                <a:buAutoNum type="arabicPeriod"/>
              </a:pPr>
              <a:r>
                <a:rPr lang="en-US" i="1" dirty="0">
                  <a:latin typeface="Helvetica" panose="020B0604020202020204" pitchFamily="34" charset="0"/>
                  <a:cs typeface="Helvetica" panose="020B0604020202020204" pitchFamily="34" charset="0"/>
                </a:rPr>
                <a:t>Relative cost</a:t>
              </a:r>
            </a:p>
          </p:txBody>
        </p:sp>
        <p:grpSp>
          <p:nvGrpSpPr>
            <p:cNvPr id="30" name="Group 29">
              <a:extLst>
                <a:ext uri="{FF2B5EF4-FFF2-40B4-BE49-F238E27FC236}">
                  <a16:creationId xmlns:a16="http://schemas.microsoft.com/office/drawing/2014/main" id="{65CDE75D-CA23-4A3A-118E-71FCADCB973A}"/>
                </a:ext>
              </a:extLst>
            </p:cNvPr>
            <p:cNvGrpSpPr/>
            <p:nvPr/>
          </p:nvGrpSpPr>
          <p:grpSpPr>
            <a:xfrm>
              <a:off x="9086850" y="2919412"/>
              <a:ext cx="981075" cy="0"/>
              <a:chOff x="9086850" y="2919412"/>
              <a:chExt cx="981075" cy="0"/>
            </a:xfrm>
          </p:grpSpPr>
          <p:cxnSp>
            <p:nvCxnSpPr>
              <p:cNvPr id="27" name="Straight Connector 26">
                <a:extLst>
                  <a:ext uri="{FF2B5EF4-FFF2-40B4-BE49-F238E27FC236}">
                    <a16:creationId xmlns:a16="http://schemas.microsoft.com/office/drawing/2014/main" id="{7BCC933F-8E87-905F-9C96-8919F5238A88}"/>
                  </a:ext>
                </a:extLst>
              </p:cNvPr>
              <p:cNvCxnSpPr/>
              <p:nvPr/>
            </p:nvCxnSpPr>
            <p:spPr>
              <a:xfrm>
                <a:off x="9086850" y="2919412"/>
                <a:ext cx="428625"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C2304FF-1ED4-C3DE-EC16-34AB4FCD8A07}"/>
                  </a:ext>
                </a:extLst>
              </p:cNvPr>
              <p:cNvCxnSpPr/>
              <p:nvPr/>
            </p:nvCxnSpPr>
            <p:spPr>
              <a:xfrm>
                <a:off x="9525000" y="2919412"/>
                <a:ext cx="54292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35" name="TextBox 34">
            <a:extLst>
              <a:ext uri="{FF2B5EF4-FFF2-40B4-BE49-F238E27FC236}">
                <a16:creationId xmlns:a16="http://schemas.microsoft.com/office/drawing/2014/main" id="{51C747F7-3F81-9327-D1DE-1E2386EDE579}"/>
              </a:ext>
            </a:extLst>
          </p:cNvPr>
          <p:cNvSpPr txBox="1"/>
          <p:nvPr/>
        </p:nvSpPr>
        <p:spPr>
          <a:xfrm>
            <a:off x="6405876" y="5088156"/>
            <a:ext cx="5055478" cy="261610"/>
          </a:xfrm>
          <a:prstGeom prst="rect">
            <a:avLst/>
          </a:prstGeom>
          <a:noFill/>
        </p:spPr>
        <p:txBody>
          <a:bodyPr wrap="square">
            <a:spAutoFit/>
          </a:bodyPr>
          <a:lstStyle/>
          <a:p>
            <a:r>
              <a:rPr lang="en-US" sz="1100" b="1" i="0" dirty="0">
                <a:solidFill>
                  <a:srgbClr val="1F1F1F"/>
                </a:solidFill>
                <a:effectLst/>
                <a:latin typeface="Helvetica" panose="020B0604020202020204" pitchFamily="34" charset="0"/>
                <a:cs typeface="Helvetica" panose="020B0604020202020204" pitchFamily="34" charset="0"/>
              </a:rPr>
              <a:t>Simplified expectancy value model </a:t>
            </a:r>
            <a:r>
              <a:rPr lang="en-US" sz="1100" b="1" dirty="0">
                <a:solidFill>
                  <a:srgbClr val="1F1F1F"/>
                </a:solidFill>
                <a:latin typeface="Helvetica" panose="020B0604020202020204" pitchFamily="34" charset="0"/>
                <a:cs typeface="Helvetica" panose="020B0604020202020204" pitchFamily="34" charset="0"/>
              </a:rPr>
              <a:t>- </a:t>
            </a:r>
            <a:r>
              <a:rPr lang="en-US" sz="1100" dirty="0">
                <a:solidFill>
                  <a:srgbClr val="1F1F1F"/>
                </a:solidFill>
                <a:latin typeface="Helvetica" panose="020B0604020202020204" pitchFamily="34" charset="0"/>
                <a:cs typeface="Helvetica" panose="020B0604020202020204" pitchFamily="34" charset="0"/>
              </a:rPr>
              <a:t>Eccles &amp; </a:t>
            </a:r>
            <a:r>
              <a:rPr lang="en-US" sz="1100" dirty="0" err="1">
                <a:solidFill>
                  <a:srgbClr val="1F1F1F"/>
                </a:solidFill>
                <a:latin typeface="Helvetica" panose="020B0604020202020204" pitchFamily="34" charset="0"/>
                <a:cs typeface="Helvetica" panose="020B0604020202020204" pitchFamily="34" charset="0"/>
              </a:rPr>
              <a:t>Wigfield</a:t>
            </a:r>
            <a:r>
              <a:rPr lang="en-US" sz="1100" dirty="0">
                <a:solidFill>
                  <a:srgbClr val="1F1F1F"/>
                </a:solidFill>
                <a:latin typeface="Helvetica" panose="020B0604020202020204" pitchFamily="34" charset="0"/>
                <a:cs typeface="Helvetica" panose="020B0604020202020204" pitchFamily="34" charset="0"/>
              </a:rPr>
              <a:t> (2020)</a:t>
            </a:r>
            <a:endParaRPr lang="en-US" sz="1100" dirty="0">
              <a:latin typeface="Helvetica" panose="020B0604020202020204" pitchFamily="34" charset="0"/>
              <a:cs typeface="Helvetica" panose="020B0604020202020204" pitchFamily="34" charset="0"/>
            </a:endParaRPr>
          </a:p>
        </p:txBody>
      </p:sp>
      <p:sp>
        <p:nvSpPr>
          <p:cNvPr id="36" name="Content Placeholder 2">
            <a:extLst>
              <a:ext uri="{FF2B5EF4-FFF2-40B4-BE49-F238E27FC236}">
                <a16:creationId xmlns:a16="http://schemas.microsoft.com/office/drawing/2014/main" id="{78BCD504-8F4E-6075-62A7-2A9C0117CB6D}"/>
              </a:ext>
            </a:extLst>
          </p:cNvPr>
          <p:cNvSpPr>
            <a:spLocks noGrp="1"/>
          </p:cNvSpPr>
          <p:nvPr>
            <p:ph idx="1"/>
          </p:nvPr>
        </p:nvSpPr>
        <p:spPr>
          <a:xfrm>
            <a:off x="707705" y="1975802"/>
            <a:ext cx="10541320" cy="626644"/>
          </a:xfrm>
        </p:spPr>
        <p:txBody>
          <a:bodyPr>
            <a:normAutofit lnSpcReduction="10000"/>
          </a:bodyPr>
          <a:lstStyle/>
          <a:p>
            <a:pPr marL="0" indent="0">
              <a:buNone/>
            </a:pPr>
            <a:r>
              <a:rPr lang="en-US" sz="2000" dirty="0">
                <a:latin typeface="Helvetica" panose="020B0604020202020204" pitchFamily="34" charset="0"/>
                <a:cs typeface="Helvetica" panose="020B0604020202020204" pitchFamily="34" charset="0"/>
              </a:rPr>
              <a:t>Support from important socializers, such as from teachers in classroom, may positively influence task value</a:t>
            </a:r>
          </a:p>
        </p:txBody>
      </p:sp>
      <p:sp>
        <p:nvSpPr>
          <p:cNvPr id="3" name="TextBox 2">
            <a:extLst>
              <a:ext uri="{FF2B5EF4-FFF2-40B4-BE49-F238E27FC236}">
                <a16:creationId xmlns:a16="http://schemas.microsoft.com/office/drawing/2014/main" id="{AC73F3C4-40C1-1F94-8118-F029875F794A}"/>
              </a:ext>
            </a:extLst>
          </p:cNvPr>
          <p:cNvSpPr txBox="1"/>
          <p:nvPr/>
        </p:nvSpPr>
        <p:spPr>
          <a:xfrm>
            <a:off x="641763" y="6411910"/>
            <a:ext cx="10810006" cy="261610"/>
          </a:xfrm>
          <a:prstGeom prst="rect">
            <a:avLst/>
          </a:prstGeom>
          <a:noFill/>
        </p:spPr>
        <p:txBody>
          <a:bodyPr wrap="square" rtlCol="0">
            <a:spAutoFit/>
          </a:bodyPr>
          <a:lstStyle/>
          <a:p>
            <a:pPr algn="ctr"/>
            <a:r>
              <a:rPr lang="en-GB" sz="1100" b="1" spc="600" dirty="0">
                <a:latin typeface="Arial Nova Light" panose="020B0304020202020204" pitchFamily="34" charset="0"/>
              </a:rPr>
              <a:t>Introduction </a:t>
            </a:r>
            <a:r>
              <a:rPr lang="en-GB" sz="1100" spc="600" dirty="0">
                <a:latin typeface="Arial Nova Light" panose="020B0304020202020204" pitchFamily="34" charset="0"/>
              </a:rPr>
              <a:t>– Methods – Results – Discussion &amp; Conclusion</a:t>
            </a:r>
            <a:endParaRPr lang="en-FI" sz="1100" spc="600" dirty="0">
              <a:latin typeface="Arial Nova Light" panose="020B0304020202020204" pitchFamily="34" charset="0"/>
            </a:endParaRPr>
          </a:p>
        </p:txBody>
      </p:sp>
      <p:cxnSp>
        <p:nvCxnSpPr>
          <p:cNvPr id="19" name="Straight Arrow Connector 18">
            <a:extLst>
              <a:ext uri="{FF2B5EF4-FFF2-40B4-BE49-F238E27FC236}">
                <a16:creationId xmlns:a16="http://schemas.microsoft.com/office/drawing/2014/main" id="{A9903760-2CAC-E230-1BA3-F2E7A89A5FB8}"/>
              </a:ext>
            </a:extLst>
          </p:cNvPr>
          <p:cNvCxnSpPr/>
          <p:nvPr/>
        </p:nvCxnSpPr>
        <p:spPr>
          <a:xfrm>
            <a:off x="4426959" y="3652284"/>
            <a:ext cx="900819" cy="0"/>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1C04603A-1989-D77E-EB9E-2A4BB523A6F7}"/>
              </a:ext>
            </a:extLst>
          </p:cNvPr>
          <p:cNvSpPr/>
          <p:nvPr/>
        </p:nvSpPr>
        <p:spPr>
          <a:xfrm>
            <a:off x="1280052" y="2971389"/>
            <a:ext cx="3255590" cy="420794"/>
          </a:xfrm>
          <a:prstGeom prst="rect">
            <a:avLst/>
          </a:prstGeom>
          <a:solidFill>
            <a:srgbClr val="D730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i="1" dirty="0" err="1">
                <a:latin typeface="Helvetica" panose="020B0604020202020204" pitchFamily="34" charset="0"/>
                <a:cs typeface="Helvetica" panose="020B0604020202020204" pitchFamily="34" charset="0"/>
              </a:rPr>
              <a:t>Autonomy</a:t>
            </a:r>
            <a:endParaRPr lang="en-US" i="1" dirty="0">
              <a:latin typeface="Helvetica" panose="020B0604020202020204" pitchFamily="34" charset="0"/>
              <a:cs typeface="Helvetica" panose="020B0604020202020204" pitchFamily="34" charset="0"/>
            </a:endParaRPr>
          </a:p>
        </p:txBody>
      </p:sp>
      <p:sp>
        <p:nvSpPr>
          <p:cNvPr id="25" name="Rectangle 24">
            <a:extLst>
              <a:ext uri="{FF2B5EF4-FFF2-40B4-BE49-F238E27FC236}">
                <a16:creationId xmlns:a16="http://schemas.microsoft.com/office/drawing/2014/main" id="{404F3D77-7242-2C42-9389-45E36A01FC58}"/>
              </a:ext>
            </a:extLst>
          </p:cNvPr>
          <p:cNvSpPr/>
          <p:nvPr/>
        </p:nvSpPr>
        <p:spPr>
          <a:xfrm>
            <a:off x="1287849" y="3429149"/>
            <a:ext cx="3255590" cy="420794"/>
          </a:xfrm>
          <a:prstGeom prst="rect">
            <a:avLst/>
          </a:prstGeom>
          <a:solidFill>
            <a:srgbClr val="D730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i="1" dirty="0" err="1">
                <a:latin typeface="Helvetica" panose="020B0604020202020204" pitchFamily="34" charset="0"/>
                <a:cs typeface="Helvetica" panose="020B0604020202020204" pitchFamily="34" charset="0"/>
              </a:rPr>
              <a:t>Relatedness</a:t>
            </a:r>
            <a:endParaRPr lang="en-US" i="1" dirty="0">
              <a:latin typeface="Helvetica" panose="020B0604020202020204" pitchFamily="34" charset="0"/>
              <a:cs typeface="Helvetica" panose="020B0604020202020204" pitchFamily="34" charset="0"/>
            </a:endParaRPr>
          </a:p>
        </p:txBody>
      </p:sp>
      <p:sp>
        <p:nvSpPr>
          <p:cNvPr id="26" name="Rectangle 25">
            <a:extLst>
              <a:ext uri="{FF2B5EF4-FFF2-40B4-BE49-F238E27FC236}">
                <a16:creationId xmlns:a16="http://schemas.microsoft.com/office/drawing/2014/main" id="{5D485D9A-6D57-8BE6-CBD9-91EF94D3B51A}"/>
              </a:ext>
            </a:extLst>
          </p:cNvPr>
          <p:cNvSpPr/>
          <p:nvPr/>
        </p:nvSpPr>
        <p:spPr>
          <a:xfrm>
            <a:off x="1287957" y="3877702"/>
            <a:ext cx="3255590" cy="420794"/>
          </a:xfrm>
          <a:prstGeom prst="rect">
            <a:avLst/>
          </a:prstGeom>
          <a:solidFill>
            <a:srgbClr val="D730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i="1" dirty="0" err="1">
                <a:latin typeface="Helvetica" panose="020B0604020202020204" pitchFamily="34" charset="0"/>
                <a:cs typeface="Helvetica" panose="020B0604020202020204" pitchFamily="34" charset="0"/>
              </a:rPr>
              <a:t>Competence</a:t>
            </a:r>
            <a:endParaRPr lang="en-US" i="1" dirty="0">
              <a:latin typeface="Helvetica" panose="020B0604020202020204" pitchFamily="34" charset="0"/>
              <a:cs typeface="Helvetica" panose="020B0604020202020204" pitchFamily="34" charset="0"/>
            </a:endParaRPr>
          </a:p>
        </p:txBody>
      </p:sp>
      <p:sp>
        <p:nvSpPr>
          <p:cNvPr id="28" name="TextBox 27">
            <a:extLst>
              <a:ext uri="{FF2B5EF4-FFF2-40B4-BE49-F238E27FC236}">
                <a16:creationId xmlns:a16="http://schemas.microsoft.com/office/drawing/2014/main" id="{CA881410-FD82-9928-80C3-61B610480B16}"/>
              </a:ext>
            </a:extLst>
          </p:cNvPr>
          <p:cNvSpPr txBox="1"/>
          <p:nvPr/>
        </p:nvSpPr>
        <p:spPr>
          <a:xfrm>
            <a:off x="1350398" y="5055145"/>
            <a:ext cx="5055478" cy="261610"/>
          </a:xfrm>
          <a:prstGeom prst="rect">
            <a:avLst/>
          </a:prstGeom>
          <a:noFill/>
        </p:spPr>
        <p:txBody>
          <a:bodyPr wrap="square">
            <a:spAutoFit/>
          </a:bodyPr>
          <a:lstStyle/>
          <a:p>
            <a:r>
              <a:rPr lang="en-US" sz="1100" b="1" i="0" dirty="0">
                <a:solidFill>
                  <a:srgbClr val="1F1F1F"/>
                </a:solidFill>
                <a:effectLst/>
                <a:latin typeface="Helvetica" panose="020B0604020202020204" pitchFamily="34" charset="0"/>
                <a:cs typeface="Helvetica" panose="020B0604020202020204" pitchFamily="34" charset="0"/>
              </a:rPr>
              <a:t>Basic psychological needs </a:t>
            </a:r>
            <a:r>
              <a:rPr lang="en-US" sz="1100" i="0" dirty="0">
                <a:solidFill>
                  <a:srgbClr val="1F1F1F"/>
                </a:solidFill>
                <a:effectLst/>
                <a:latin typeface="Helvetica" panose="020B0604020202020204" pitchFamily="34" charset="0"/>
                <a:cs typeface="Helvetica" panose="020B0604020202020204" pitchFamily="34" charset="0"/>
              </a:rPr>
              <a:t>-</a:t>
            </a:r>
            <a:r>
              <a:rPr lang="en-US" sz="1100" b="1" i="0" dirty="0">
                <a:solidFill>
                  <a:srgbClr val="1F1F1F"/>
                </a:solidFill>
                <a:effectLst/>
                <a:latin typeface="Helvetica" panose="020B0604020202020204" pitchFamily="34" charset="0"/>
                <a:cs typeface="Helvetica" panose="020B0604020202020204" pitchFamily="34" charset="0"/>
              </a:rPr>
              <a:t> </a:t>
            </a:r>
            <a:r>
              <a:rPr lang="en-US" sz="1100" dirty="0">
                <a:solidFill>
                  <a:srgbClr val="1F1F1F"/>
                </a:solidFill>
                <a:latin typeface="Helvetica" panose="020B0604020202020204" pitchFamily="34" charset="0"/>
                <a:cs typeface="Helvetica" panose="020B0604020202020204" pitchFamily="34" charset="0"/>
              </a:rPr>
              <a:t>Ryan &amp; Deci (2020)</a:t>
            </a:r>
            <a:endParaRPr lang="en-US" sz="1100" dirty="0">
              <a:latin typeface="Helvetica" panose="020B0604020202020204" pitchFamily="34" charset="0"/>
              <a:cs typeface="Helvetica" panose="020B0604020202020204" pitchFamily="34" charset="0"/>
            </a:endParaRPr>
          </a:p>
        </p:txBody>
      </p:sp>
      <p:sp>
        <p:nvSpPr>
          <p:cNvPr id="34" name="TextBox 33">
            <a:extLst>
              <a:ext uri="{FF2B5EF4-FFF2-40B4-BE49-F238E27FC236}">
                <a16:creationId xmlns:a16="http://schemas.microsoft.com/office/drawing/2014/main" id="{CE1DCADF-9C45-9813-CC55-E13FF3535AC8}"/>
              </a:ext>
            </a:extLst>
          </p:cNvPr>
          <p:cNvSpPr txBox="1"/>
          <p:nvPr/>
        </p:nvSpPr>
        <p:spPr>
          <a:xfrm>
            <a:off x="838200" y="5565542"/>
            <a:ext cx="10541320" cy="369332"/>
          </a:xfrm>
          <a:prstGeom prst="rect">
            <a:avLst/>
          </a:prstGeom>
          <a:noFill/>
        </p:spPr>
        <p:txBody>
          <a:bodyPr wrap="square">
            <a:spAutoFit/>
          </a:bodyPr>
          <a:lstStyle/>
          <a:p>
            <a:r>
              <a:rPr lang="en-US" sz="1800" i="1" dirty="0">
                <a:latin typeface="Elephant" panose="02020904090505020303" pitchFamily="18" charset="0"/>
              </a:rPr>
              <a:t>Most studies examined </a:t>
            </a:r>
            <a:r>
              <a:rPr lang="en-US" sz="1800" i="1" dirty="0">
                <a:highlight>
                  <a:srgbClr val="C0C0C0"/>
                </a:highlight>
                <a:latin typeface="Elephant" panose="02020904090505020303" pitchFamily="18" charset="0"/>
              </a:rPr>
              <a:t>autonomy-supportive </a:t>
            </a:r>
            <a:r>
              <a:rPr lang="en-US" sz="1800" i="1" dirty="0">
                <a:latin typeface="Elephant" panose="02020904090505020303" pitchFamily="18" charset="0"/>
              </a:rPr>
              <a:t>teaching, without checking needs satisfaction</a:t>
            </a:r>
            <a:endParaRPr lang="en-US" i="1" dirty="0"/>
          </a:p>
        </p:txBody>
      </p:sp>
      <p:sp>
        <p:nvSpPr>
          <p:cNvPr id="38" name="TextBox 37">
            <a:extLst>
              <a:ext uri="{FF2B5EF4-FFF2-40B4-BE49-F238E27FC236}">
                <a16:creationId xmlns:a16="http://schemas.microsoft.com/office/drawing/2014/main" id="{BC716870-3FCE-1326-8C92-BFC5721EF62E}"/>
              </a:ext>
            </a:extLst>
          </p:cNvPr>
          <p:cNvSpPr txBox="1"/>
          <p:nvPr/>
        </p:nvSpPr>
        <p:spPr>
          <a:xfrm>
            <a:off x="838200" y="5903959"/>
            <a:ext cx="3981202" cy="307777"/>
          </a:xfrm>
          <a:prstGeom prst="rect">
            <a:avLst/>
          </a:prstGeom>
          <a:noFill/>
        </p:spPr>
        <p:txBody>
          <a:bodyPr wrap="square">
            <a:spAutoFit/>
          </a:bodyPr>
          <a:lstStyle/>
          <a:p>
            <a:r>
              <a:rPr lang="en-US" sz="1400" dirty="0">
                <a:latin typeface="Helvetica" panose="020B0604020202020204" pitchFamily="34" charset="0"/>
                <a:cs typeface="Helvetica" panose="020B0604020202020204" pitchFamily="34" charset="0"/>
              </a:rPr>
              <a:t>(e.g., Tsai et al., 2008; </a:t>
            </a:r>
            <a:r>
              <a:rPr lang="en-US" sz="1400" dirty="0" err="1">
                <a:latin typeface="Helvetica" panose="020B0604020202020204" pitchFamily="34" charset="0"/>
                <a:cs typeface="Helvetica" panose="020B0604020202020204" pitchFamily="34" charset="0"/>
              </a:rPr>
              <a:t>Parrisius</a:t>
            </a:r>
            <a:r>
              <a:rPr lang="en-US" sz="1400" dirty="0">
                <a:latin typeface="Helvetica" panose="020B0604020202020204" pitchFamily="34" charset="0"/>
                <a:cs typeface="Helvetica" panose="020B0604020202020204" pitchFamily="34" charset="0"/>
              </a:rPr>
              <a:t> et al., 2022).</a:t>
            </a:r>
            <a:endParaRPr lang="en-US" sz="1400" dirty="0"/>
          </a:p>
        </p:txBody>
      </p:sp>
    </p:spTree>
    <p:extLst>
      <p:ext uri="{BB962C8B-B14F-4D97-AF65-F5344CB8AC3E}">
        <p14:creationId xmlns:p14="http://schemas.microsoft.com/office/powerpoint/2010/main" val="11752470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left)">
                                      <p:cBhvr>
                                        <p:cTn id="24" dur="500"/>
                                        <p:tgtEl>
                                          <p:spTgt spid="3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8" grpId="0"/>
      <p:bldP spid="34"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371E74-5872-07B4-1D31-8312D9B7A77C}"/>
              </a:ext>
            </a:extLst>
          </p:cNvPr>
          <p:cNvSpPr>
            <a:spLocks noGrp="1"/>
          </p:cNvSpPr>
          <p:nvPr>
            <p:ph type="sldNum" sz="quarter" idx="12"/>
          </p:nvPr>
        </p:nvSpPr>
        <p:spPr/>
        <p:txBody>
          <a:bodyPr/>
          <a:lstStyle/>
          <a:p>
            <a:fld id="{03C004E3-0D6A-4C80-8BC8-249057463E2D}" type="slidenum">
              <a:rPr lang="en-US" smtClean="0"/>
              <a:t>4</a:t>
            </a:fld>
            <a:endParaRPr lang="en-US"/>
          </a:p>
        </p:txBody>
      </p:sp>
      <p:sp>
        <p:nvSpPr>
          <p:cNvPr id="6" name="Content Placeholder 2">
            <a:extLst>
              <a:ext uri="{FF2B5EF4-FFF2-40B4-BE49-F238E27FC236}">
                <a16:creationId xmlns:a16="http://schemas.microsoft.com/office/drawing/2014/main" id="{6C846BAA-1538-3A95-6F93-0693E7611241}"/>
              </a:ext>
            </a:extLst>
          </p:cNvPr>
          <p:cNvSpPr txBox="1">
            <a:spLocks/>
          </p:cNvSpPr>
          <p:nvPr/>
        </p:nvSpPr>
        <p:spPr>
          <a:xfrm>
            <a:off x="582105" y="1994655"/>
            <a:ext cx="5011915" cy="27905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0" i="1" dirty="0">
                <a:effectLst/>
                <a:latin typeface="Elephant" panose="02020904090505020303" pitchFamily="18" charset="0"/>
                <a:cs typeface="Times New Roman" panose="02020603050405020304" pitchFamily="18" charset="0"/>
              </a:rPr>
              <a:t>How does lesson-specific </a:t>
            </a:r>
            <a:r>
              <a:rPr lang="en-US" b="0" i="1" dirty="0">
                <a:effectLst/>
                <a:highlight>
                  <a:srgbClr val="C0C0C0"/>
                </a:highlight>
                <a:latin typeface="Elephant" panose="02020904090505020303" pitchFamily="18" charset="0"/>
                <a:cs typeface="Times New Roman" panose="02020603050405020304" pitchFamily="18" charset="0"/>
              </a:rPr>
              <a:t>need satisfaction</a:t>
            </a:r>
            <a:r>
              <a:rPr lang="en-US" b="0" i="1" dirty="0">
                <a:effectLst/>
                <a:latin typeface="Elephant" panose="02020904090505020303" pitchFamily="18" charset="0"/>
                <a:cs typeface="Times New Roman" panose="02020603050405020304" pitchFamily="18" charset="0"/>
              </a:rPr>
              <a:t> relate to students’ </a:t>
            </a:r>
            <a:r>
              <a:rPr lang="en-US" b="0" i="1" dirty="0">
                <a:effectLst/>
                <a:highlight>
                  <a:srgbClr val="C0C0C0"/>
                </a:highlight>
                <a:latin typeface="Elephant" panose="02020904090505020303" pitchFamily="18" charset="0"/>
                <a:cs typeface="Times New Roman" panose="02020603050405020304" pitchFamily="18" charset="0"/>
              </a:rPr>
              <a:t>task values</a:t>
            </a:r>
            <a:r>
              <a:rPr lang="en-US" b="0" i="1" dirty="0">
                <a:effectLst/>
                <a:latin typeface="Elephant" panose="02020904090505020303" pitchFamily="18" charset="0"/>
                <a:cs typeface="Times New Roman" panose="02020603050405020304" pitchFamily="18" charset="0"/>
              </a:rPr>
              <a:t> at the intra- and inter-individual levels?</a:t>
            </a:r>
            <a:endParaRPr lang="en-US" sz="1800" b="0" i="1" dirty="0">
              <a:effectLst/>
              <a:latin typeface="Times New Roman" panose="02020603050405020304" pitchFamily="18" charset="0"/>
              <a:cs typeface="Times New Roman" panose="02020603050405020304" pitchFamily="18" charset="0"/>
            </a:endParaRPr>
          </a:p>
          <a:p>
            <a:pPr marL="0" indent="0" algn="just">
              <a:buNone/>
            </a:pPr>
            <a:endParaRPr lang="en-US" sz="1800" b="0" i="1" dirty="0">
              <a:effectLst/>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D35B3595-383A-E072-F1C9-3925F16124CC}"/>
              </a:ext>
            </a:extLst>
          </p:cNvPr>
          <p:cNvCxnSpPr>
            <a:cxnSpLocks/>
          </p:cNvCxnSpPr>
          <p:nvPr/>
        </p:nvCxnSpPr>
        <p:spPr>
          <a:xfrm>
            <a:off x="5982879" y="1446018"/>
            <a:ext cx="0" cy="3783976"/>
          </a:xfrm>
          <a:prstGeom prst="line">
            <a:avLst/>
          </a:prstGeom>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FE770AD9-0AAC-F528-9CA9-3FECBE8E4856}"/>
              </a:ext>
            </a:extLst>
          </p:cNvPr>
          <p:cNvSpPr txBox="1">
            <a:spLocks/>
          </p:cNvSpPr>
          <p:nvPr/>
        </p:nvSpPr>
        <p:spPr>
          <a:xfrm>
            <a:off x="6341885" y="1994655"/>
            <a:ext cx="5268007" cy="27905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0" i="1" dirty="0">
                <a:effectLst/>
                <a:latin typeface="Elephant" panose="02020904090505020303" pitchFamily="18" charset="0"/>
                <a:cs typeface="Times New Roman" panose="02020603050405020304" pitchFamily="18" charset="0"/>
              </a:rPr>
              <a:t>Are there </a:t>
            </a:r>
            <a:r>
              <a:rPr lang="en-US" b="0" i="1" dirty="0">
                <a:effectLst/>
                <a:highlight>
                  <a:srgbClr val="C0C0C0"/>
                </a:highlight>
                <a:latin typeface="Elephant" panose="02020904090505020303" pitchFamily="18" charset="0"/>
                <a:cs typeface="Times New Roman" panose="02020603050405020304" pitchFamily="18" charset="0"/>
              </a:rPr>
              <a:t>gender differences</a:t>
            </a:r>
            <a:r>
              <a:rPr lang="en-US" b="0" i="1" dirty="0">
                <a:effectLst/>
                <a:latin typeface="Elephant" panose="02020904090505020303" pitchFamily="18" charset="0"/>
                <a:cs typeface="Times New Roman" panose="02020603050405020304" pitchFamily="18" charset="0"/>
              </a:rPr>
              <a:t> in students’ lesson-specific need satisfaction and task values?</a:t>
            </a:r>
            <a:endParaRPr lang="en-US" sz="1800" b="0" i="1" dirty="0">
              <a:effectLst/>
              <a:latin typeface="Times New Roman" panose="02020603050405020304" pitchFamily="18" charset="0"/>
              <a:cs typeface="Times New Roman" panose="02020603050405020304" pitchFamily="18" charset="0"/>
            </a:endParaRPr>
          </a:p>
          <a:p>
            <a:pPr marL="0" indent="0" algn="just">
              <a:buNone/>
            </a:pPr>
            <a:endParaRPr lang="en-US" sz="1800" b="0" i="1" dirty="0">
              <a:effectLst/>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B330A6CA-46EE-ED1D-5BCC-ADEF8B861254}"/>
              </a:ext>
            </a:extLst>
          </p:cNvPr>
          <p:cNvSpPr txBox="1"/>
          <p:nvPr/>
        </p:nvSpPr>
        <p:spPr>
          <a:xfrm>
            <a:off x="641763" y="6411910"/>
            <a:ext cx="10810006" cy="261610"/>
          </a:xfrm>
          <a:prstGeom prst="rect">
            <a:avLst/>
          </a:prstGeom>
          <a:noFill/>
        </p:spPr>
        <p:txBody>
          <a:bodyPr wrap="square" rtlCol="0">
            <a:spAutoFit/>
          </a:bodyPr>
          <a:lstStyle/>
          <a:p>
            <a:pPr algn="ctr"/>
            <a:r>
              <a:rPr lang="en-GB" sz="1100" b="1" spc="600" dirty="0">
                <a:latin typeface="Arial Nova Light" panose="020B0304020202020204" pitchFamily="34" charset="0"/>
              </a:rPr>
              <a:t>Introduction </a:t>
            </a:r>
            <a:r>
              <a:rPr lang="en-GB" sz="1100" spc="600" dirty="0">
                <a:latin typeface="Arial Nova Light" panose="020B0304020202020204" pitchFamily="34" charset="0"/>
              </a:rPr>
              <a:t>– Methods – Results – Discussion &amp; Conclusion</a:t>
            </a:r>
            <a:endParaRPr lang="en-FI" sz="1100" spc="600" dirty="0">
              <a:latin typeface="Arial Nova Light" panose="020B0304020202020204" pitchFamily="34" charset="0"/>
            </a:endParaRPr>
          </a:p>
        </p:txBody>
      </p:sp>
    </p:spTree>
    <p:extLst>
      <p:ext uri="{BB962C8B-B14F-4D97-AF65-F5344CB8AC3E}">
        <p14:creationId xmlns:p14="http://schemas.microsoft.com/office/powerpoint/2010/main" val="2825646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371E74-5872-07B4-1D31-8312D9B7A77C}"/>
              </a:ext>
            </a:extLst>
          </p:cNvPr>
          <p:cNvSpPr>
            <a:spLocks noGrp="1"/>
          </p:cNvSpPr>
          <p:nvPr>
            <p:ph type="sldNum" sz="quarter" idx="12"/>
          </p:nvPr>
        </p:nvSpPr>
        <p:spPr/>
        <p:txBody>
          <a:bodyPr/>
          <a:lstStyle/>
          <a:p>
            <a:fld id="{03C004E3-0D6A-4C80-8BC8-249057463E2D}" type="slidenum">
              <a:rPr lang="en-US" smtClean="0"/>
              <a:t>5</a:t>
            </a:fld>
            <a:endParaRPr lang="en-US"/>
          </a:p>
        </p:txBody>
      </p:sp>
      <p:sp>
        <p:nvSpPr>
          <p:cNvPr id="6" name="Content Placeholder 2">
            <a:extLst>
              <a:ext uri="{FF2B5EF4-FFF2-40B4-BE49-F238E27FC236}">
                <a16:creationId xmlns:a16="http://schemas.microsoft.com/office/drawing/2014/main" id="{6C846BAA-1538-3A95-6F93-0693E7611241}"/>
              </a:ext>
            </a:extLst>
          </p:cNvPr>
          <p:cNvSpPr txBox="1">
            <a:spLocks/>
          </p:cNvSpPr>
          <p:nvPr/>
        </p:nvSpPr>
        <p:spPr>
          <a:xfrm>
            <a:off x="567899" y="639960"/>
            <a:ext cx="5011915" cy="26352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0" dirty="0">
                <a:effectLst/>
                <a:latin typeface="Elephant" panose="02020904090505020303" pitchFamily="18" charset="0"/>
                <a:cs typeface="Times New Roman" panose="02020603050405020304" pitchFamily="18" charset="0"/>
              </a:rPr>
              <a:t>1</a:t>
            </a:r>
            <a:r>
              <a:rPr lang="en-US" b="0" i="1" dirty="0">
                <a:effectLst/>
                <a:latin typeface="Elephant" panose="02020904090505020303" pitchFamily="18" charset="0"/>
                <a:cs typeface="Times New Roman" panose="02020603050405020304" pitchFamily="18" charset="0"/>
              </a:rPr>
              <a:t> Sample</a:t>
            </a:r>
          </a:p>
          <a:p>
            <a:pPr marL="0" indent="0">
              <a:buNone/>
            </a:pPr>
            <a:r>
              <a:rPr lang="en-US" sz="1800" b="0" dirty="0">
                <a:effectLst/>
                <a:latin typeface="Helvetica" panose="020B0604020202020204" pitchFamily="34" charset="0"/>
                <a:cs typeface="Helvetica" panose="020B0604020202020204" pitchFamily="34" charset="0"/>
              </a:rPr>
              <a:t>9 different classrooms in </a:t>
            </a:r>
            <a:r>
              <a:rPr lang="en-US" sz="1800" dirty="0">
                <a:latin typeface="Helvetica" panose="020B0604020202020204" pitchFamily="34" charset="0"/>
                <a:cs typeface="Helvetica" panose="020B0604020202020204" pitchFamily="34" charset="0"/>
              </a:rPr>
              <a:t>t</a:t>
            </a:r>
            <a:r>
              <a:rPr lang="en-US" sz="1800" b="0" dirty="0">
                <a:effectLst/>
                <a:latin typeface="Helvetica" panose="020B0604020202020204" pitchFamily="34" charset="0"/>
                <a:cs typeface="Helvetica" panose="020B0604020202020204" pitchFamily="34" charset="0"/>
              </a:rPr>
              <a:t>wo upper secondary schools in Helsinki, Finland (Mage = 16.09 years old)</a:t>
            </a:r>
          </a:p>
          <a:p>
            <a:pPr marL="0" indent="0">
              <a:buNone/>
            </a:pPr>
            <a:r>
              <a:rPr lang="en-US" sz="1800" b="0" dirty="0">
                <a:effectLst/>
                <a:latin typeface="Helvetica" panose="020B0604020202020204" pitchFamily="34" charset="0"/>
                <a:cs typeface="Helvetica" panose="020B0604020202020204" pitchFamily="34" charset="0"/>
              </a:rPr>
              <a:t>198 students, a</a:t>
            </a:r>
            <a:r>
              <a:rPr lang="en-US" sz="1800" dirty="0">
                <a:latin typeface="Helvetica" panose="020B0604020202020204" pitchFamily="34" charset="0"/>
                <a:cs typeface="Helvetica" panose="020B0604020202020204" pitchFamily="34" charset="0"/>
              </a:rPr>
              <a:t>pprox. </a:t>
            </a:r>
            <a:r>
              <a:rPr lang="en-US" sz="1800" b="0" dirty="0">
                <a:effectLst/>
                <a:latin typeface="Helvetica" panose="020B0604020202020204" pitchFamily="34" charset="0"/>
                <a:cs typeface="Helvetica" panose="020B0604020202020204" pitchFamily="34" charset="0"/>
              </a:rPr>
              <a:t>50% girls, 44% boys, 6% other or no answers.</a:t>
            </a:r>
          </a:p>
        </p:txBody>
      </p:sp>
      <p:cxnSp>
        <p:nvCxnSpPr>
          <p:cNvPr id="8" name="Straight Connector 7">
            <a:extLst>
              <a:ext uri="{FF2B5EF4-FFF2-40B4-BE49-F238E27FC236}">
                <a16:creationId xmlns:a16="http://schemas.microsoft.com/office/drawing/2014/main" id="{D35B3595-383A-E072-F1C9-3925F16124CC}"/>
              </a:ext>
            </a:extLst>
          </p:cNvPr>
          <p:cNvCxnSpPr>
            <a:cxnSpLocks/>
          </p:cNvCxnSpPr>
          <p:nvPr/>
        </p:nvCxnSpPr>
        <p:spPr>
          <a:xfrm>
            <a:off x="5982879" y="831273"/>
            <a:ext cx="0" cy="494735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2F805DA9-75AC-50FD-B0D8-0CEDAB98FA3F}"/>
              </a:ext>
            </a:extLst>
          </p:cNvPr>
          <p:cNvSpPr txBox="1">
            <a:spLocks/>
          </p:cNvSpPr>
          <p:nvPr/>
        </p:nvSpPr>
        <p:spPr>
          <a:xfrm>
            <a:off x="567898" y="3552305"/>
            <a:ext cx="5011915" cy="26352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Elephant" panose="02020904090505020303" pitchFamily="18" charset="0"/>
                <a:cs typeface="Times New Roman" panose="02020603050405020304" pitchFamily="18" charset="0"/>
              </a:rPr>
              <a:t>2</a:t>
            </a:r>
            <a:r>
              <a:rPr lang="en-US" b="0" dirty="0">
                <a:effectLst/>
                <a:latin typeface="Elephant" panose="02020904090505020303" pitchFamily="18" charset="0"/>
                <a:cs typeface="Times New Roman" panose="02020603050405020304" pitchFamily="18" charset="0"/>
              </a:rPr>
              <a:t> </a:t>
            </a:r>
            <a:r>
              <a:rPr lang="en-US" b="0" i="1" dirty="0">
                <a:effectLst/>
                <a:latin typeface="Elephant" panose="02020904090505020303" pitchFamily="18" charset="0"/>
                <a:cs typeface="Times New Roman" panose="02020603050405020304" pitchFamily="18" charset="0"/>
              </a:rPr>
              <a:t>Procedure</a:t>
            </a:r>
          </a:p>
          <a:p>
            <a:pPr marL="0" indent="0">
              <a:buNone/>
            </a:pPr>
            <a:r>
              <a:rPr lang="en-US" sz="1800" dirty="0">
                <a:latin typeface="Helvetica" panose="020B0604020202020204" pitchFamily="34" charset="0"/>
                <a:cs typeface="Helvetica" panose="020B0604020202020204" pitchFamily="34" charset="0"/>
              </a:rPr>
              <a:t>We followed a physics module: </a:t>
            </a:r>
          </a:p>
          <a:p>
            <a:pPr marL="0" indent="0">
              <a:buNone/>
            </a:pPr>
            <a:r>
              <a:rPr lang="en-US" sz="1800" b="0" dirty="0">
                <a:effectLst/>
                <a:latin typeface="Helvetica" panose="020B0604020202020204" pitchFamily="34" charset="0"/>
                <a:cs typeface="Helvetica" panose="020B0604020202020204" pitchFamily="34" charset="0"/>
              </a:rPr>
              <a:t>At the end of 6 physics lessons students respond to online questionnaires reflecting on their experience throughout the lesson. (Administered in Finnish) </a:t>
            </a:r>
          </a:p>
        </p:txBody>
      </p:sp>
      <p:sp>
        <p:nvSpPr>
          <p:cNvPr id="13" name="Content Placeholder 2">
            <a:extLst>
              <a:ext uri="{FF2B5EF4-FFF2-40B4-BE49-F238E27FC236}">
                <a16:creationId xmlns:a16="http://schemas.microsoft.com/office/drawing/2014/main" id="{08277CB7-3A99-E0BE-5104-23EC7B2C4D1C}"/>
              </a:ext>
            </a:extLst>
          </p:cNvPr>
          <p:cNvSpPr txBox="1">
            <a:spLocks/>
          </p:cNvSpPr>
          <p:nvPr/>
        </p:nvSpPr>
        <p:spPr>
          <a:xfrm>
            <a:off x="6385945" y="639959"/>
            <a:ext cx="5011915" cy="32392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Elephant" panose="02020904090505020303" pitchFamily="18" charset="0"/>
                <a:cs typeface="Times New Roman" panose="02020603050405020304" pitchFamily="18" charset="0"/>
              </a:rPr>
              <a:t>3</a:t>
            </a:r>
            <a:r>
              <a:rPr lang="en-US" b="0" i="1" dirty="0">
                <a:effectLst/>
                <a:latin typeface="Elephant" panose="02020904090505020303" pitchFamily="18" charset="0"/>
                <a:cs typeface="Times New Roman" panose="02020603050405020304" pitchFamily="18" charset="0"/>
              </a:rPr>
              <a:t> Measures</a:t>
            </a:r>
          </a:p>
          <a:p>
            <a:pPr marL="0" indent="0">
              <a:lnSpc>
                <a:spcPct val="150000"/>
              </a:lnSpc>
              <a:spcBef>
                <a:spcPts val="0"/>
              </a:spcBef>
              <a:buNone/>
            </a:pPr>
            <a:r>
              <a:rPr lang="en-US" sz="1800" b="1" i="1" kern="1200" dirty="0">
                <a:effectLst/>
                <a:highlight>
                  <a:srgbClr val="D73027"/>
                </a:highlight>
                <a:latin typeface="Helvetica" panose="020B0604020202020204" pitchFamily="34" charset="0"/>
                <a:ea typeface="SimSun" panose="02010600030101010101" pitchFamily="2" charset="-122"/>
                <a:cs typeface="Helvetica" panose="020B0604020202020204" pitchFamily="34" charset="0"/>
              </a:rPr>
              <a:t>Basic Needs Satisfaction</a:t>
            </a:r>
          </a:p>
          <a:p>
            <a:pPr>
              <a:lnSpc>
                <a:spcPts val="2000"/>
              </a:lnSpc>
              <a:spcBef>
                <a:spcPts val="0"/>
              </a:spcBef>
              <a:buFontTx/>
              <a:buChar char="-"/>
            </a:pPr>
            <a:r>
              <a:rPr lang="en-US" sz="1800" b="0" i="1" dirty="0">
                <a:latin typeface="Helvetica" panose="020B0604020202020204" pitchFamily="34" charset="0"/>
                <a:ea typeface="SimSun" panose="02010600030101010101" pitchFamily="2" charset="-122"/>
                <a:cs typeface="Helvetica" panose="020B0604020202020204" pitchFamily="34" charset="0"/>
              </a:rPr>
              <a:t>Competence (2 items)</a:t>
            </a:r>
          </a:p>
          <a:p>
            <a:pPr>
              <a:lnSpc>
                <a:spcPts val="2000"/>
              </a:lnSpc>
              <a:spcBef>
                <a:spcPts val="0"/>
              </a:spcBef>
              <a:buFontTx/>
              <a:buChar char="-"/>
            </a:pPr>
            <a:r>
              <a:rPr lang="en-US" sz="1800" i="1" dirty="0">
                <a:effectLst/>
                <a:latin typeface="Helvetica" panose="020B0604020202020204" pitchFamily="34" charset="0"/>
                <a:ea typeface="SimSun" panose="02010600030101010101" pitchFamily="2" charset="-122"/>
                <a:cs typeface="Helvetica" panose="020B0604020202020204" pitchFamily="34" charset="0"/>
              </a:rPr>
              <a:t>Relatedness to teacher (2 items)</a:t>
            </a:r>
          </a:p>
          <a:p>
            <a:pPr>
              <a:lnSpc>
                <a:spcPts val="2000"/>
              </a:lnSpc>
              <a:spcBef>
                <a:spcPts val="0"/>
              </a:spcBef>
              <a:buFontTx/>
              <a:buChar char="-"/>
            </a:pPr>
            <a:r>
              <a:rPr lang="en-US" sz="1800" b="0" i="1" dirty="0">
                <a:latin typeface="Helvetica" panose="020B0604020202020204" pitchFamily="34" charset="0"/>
                <a:ea typeface="SimSun" panose="02010600030101010101" pitchFamily="2" charset="-122"/>
                <a:cs typeface="Helvetica" panose="020B0604020202020204" pitchFamily="34" charset="0"/>
              </a:rPr>
              <a:t>Autonomy (2 items)</a:t>
            </a:r>
          </a:p>
          <a:p>
            <a:pPr>
              <a:lnSpc>
                <a:spcPts val="2000"/>
              </a:lnSpc>
              <a:spcBef>
                <a:spcPts val="0"/>
              </a:spcBef>
              <a:buFontTx/>
              <a:buChar char="-"/>
            </a:pPr>
            <a:endParaRPr lang="en-US" sz="1800" i="1" dirty="0">
              <a:effectLst/>
              <a:latin typeface="Helvetica" panose="020B0604020202020204" pitchFamily="34" charset="0"/>
              <a:ea typeface="SimSun" panose="02010600030101010101" pitchFamily="2" charset="-122"/>
              <a:cs typeface="Helvetica" panose="020B0604020202020204" pitchFamily="34" charset="0"/>
            </a:endParaRPr>
          </a:p>
          <a:p>
            <a:pPr marL="0" indent="0">
              <a:lnSpc>
                <a:spcPts val="2000"/>
              </a:lnSpc>
              <a:spcBef>
                <a:spcPts val="0"/>
              </a:spcBef>
              <a:buNone/>
            </a:pPr>
            <a:r>
              <a:rPr lang="en-US" sz="1800" b="1" i="1" dirty="0">
                <a:highlight>
                  <a:srgbClr val="F46D43"/>
                </a:highlight>
                <a:latin typeface="Helvetica" panose="020B0604020202020204" pitchFamily="34" charset="0"/>
                <a:ea typeface="SimSun" panose="02010600030101010101" pitchFamily="2" charset="-122"/>
                <a:cs typeface="Helvetica" panose="020B0604020202020204" pitchFamily="34" charset="0"/>
              </a:rPr>
              <a:t>Subjective Task Value</a:t>
            </a:r>
          </a:p>
          <a:p>
            <a:pPr>
              <a:lnSpc>
                <a:spcPts val="2000"/>
              </a:lnSpc>
              <a:spcBef>
                <a:spcPts val="0"/>
              </a:spcBef>
              <a:buFontTx/>
              <a:buChar char="-"/>
            </a:pPr>
            <a:r>
              <a:rPr lang="en-US" sz="1800" i="1" dirty="0">
                <a:effectLst/>
                <a:latin typeface="Helvetica" panose="020B0604020202020204" pitchFamily="34" charset="0"/>
                <a:ea typeface="SimSun" panose="02010600030101010101" pitchFamily="2" charset="-122"/>
                <a:cs typeface="Helvetica" panose="020B0604020202020204" pitchFamily="34" charset="0"/>
              </a:rPr>
              <a:t>Intrinsic (2 items)</a:t>
            </a:r>
          </a:p>
          <a:p>
            <a:pPr>
              <a:lnSpc>
                <a:spcPts val="2000"/>
              </a:lnSpc>
              <a:spcBef>
                <a:spcPts val="0"/>
              </a:spcBef>
              <a:buFontTx/>
              <a:buChar char="-"/>
            </a:pPr>
            <a:r>
              <a:rPr lang="en-US" sz="1800" b="0" i="1" dirty="0">
                <a:effectLst/>
                <a:latin typeface="Helvetica" panose="020B0604020202020204" pitchFamily="34" charset="0"/>
                <a:cs typeface="Helvetica" panose="020B0604020202020204" pitchFamily="34" charset="0"/>
              </a:rPr>
              <a:t>Attainment-utility value (2 items)</a:t>
            </a:r>
          </a:p>
          <a:p>
            <a:pPr>
              <a:lnSpc>
                <a:spcPts val="2000"/>
              </a:lnSpc>
              <a:spcBef>
                <a:spcPts val="0"/>
              </a:spcBef>
              <a:buFontTx/>
              <a:buChar char="-"/>
            </a:pPr>
            <a:r>
              <a:rPr lang="en-US" sz="1800" i="1" dirty="0">
                <a:latin typeface="Helvetica" panose="020B0604020202020204" pitchFamily="34" charset="0"/>
                <a:cs typeface="Helvetica" panose="020B0604020202020204" pitchFamily="34" charset="0"/>
              </a:rPr>
              <a:t>Cost (2 items)</a:t>
            </a:r>
            <a:endParaRPr lang="en-US" sz="1800" b="0" i="1" dirty="0">
              <a:effectLst/>
              <a:latin typeface="Helvetica" panose="020B0604020202020204" pitchFamily="34" charset="0"/>
              <a:cs typeface="Helvetica" panose="020B0604020202020204" pitchFamily="34" charset="0"/>
            </a:endParaRPr>
          </a:p>
        </p:txBody>
      </p:sp>
      <p:sp>
        <p:nvSpPr>
          <p:cNvPr id="14" name="Content Placeholder 2">
            <a:extLst>
              <a:ext uri="{FF2B5EF4-FFF2-40B4-BE49-F238E27FC236}">
                <a16:creationId xmlns:a16="http://schemas.microsoft.com/office/drawing/2014/main" id="{9E34629D-3C6E-7F96-C32F-10C3B6E09D89}"/>
              </a:ext>
            </a:extLst>
          </p:cNvPr>
          <p:cNvSpPr txBox="1">
            <a:spLocks/>
          </p:cNvSpPr>
          <p:nvPr/>
        </p:nvSpPr>
        <p:spPr>
          <a:xfrm>
            <a:off x="6385945" y="4133850"/>
            <a:ext cx="5011915" cy="19678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0" dirty="0">
                <a:effectLst/>
                <a:latin typeface="Elephant" panose="02020904090505020303" pitchFamily="18" charset="0"/>
                <a:cs typeface="Times New Roman" panose="02020603050405020304" pitchFamily="18" charset="0"/>
              </a:rPr>
              <a:t>4 </a:t>
            </a:r>
            <a:r>
              <a:rPr lang="en-US" b="0" i="1" dirty="0">
                <a:effectLst/>
                <a:latin typeface="Elephant" panose="02020904090505020303" pitchFamily="18" charset="0"/>
                <a:cs typeface="Times New Roman" panose="02020603050405020304" pitchFamily="18" charset="0"/>
              </a:rPr>
              <a:t>Analysis Strategy</a:t>
            </a:r>
          </a:p>
          <a:p>
            <a:pPr marL="0" indent="0">
              <a:buNone/>
            </a:pPr>
            <a:r>
              <a:rPr lang="en-US" sz="1800" b="0" dirty="0">
                <a:effectLst/>
                <a:latin typeface="Helvetica" panose="020B0604020202020204" pitchFamily="34" charset="0"/>
                <a:cs typeface="Helvetica" panose="020B0604020202020204" pitchFamily="34" charset="0"/>
              </a:rPr>
              <a:t>Multilevel Structural Equation Modeling</a:t>
            </a:r>
          </a:p>
        </p:txBody>
      </p:sp>
      <p:sp>
        <p:nvSpPr>
          <p:cNvPr id="2" name="TextBox 1">
            <a:extLst>
              <a:ext uri="{FF2B5EF4-FFF2-40B4-BE49-F238E27FC236}">
                <a16:creationId xmlns:a16="http://schemas.microsoft.com/office/drawing/2014/main" id="{F3F20CD0-C048-8200-CFAB-6AFAD2CB90E1}"/>
              </a:ext>
            </a:extLst>
          </p:cNvPr>
          <p:cNvSpPr txBox="1"/>
          <p:nvPr/>
        </p:nvSpPr>
        <p:spPr>
          <a:xfrm>
            <a:off x="641763" y="6411910"/>
            <a:ext cx="10810006" cy="261610"/>
          </a:xfrm>
          <a:prstGeom prst="rect">
            <a:avLst/>
          </a:prstGeom>
          <a:noFill/>
        </p:spPr>
        <p:txBody>
          <a:bodyPr wrap="square" rtlCol="0">
            <a:spAutoFit/>
          </a:bodyPr>
          <a:lstStyle/>
          <a:p>
            <a:pPr algn="ctr"/>
            <a:r>
              <a:rPr lang="en-GB" sz="1100" spc="600" dirty="0">
                <a:latin typeface="Arial Nova Light" panose="020B0304020202020204" pitchFamily="34" charset="0"/>
              </a:rPr>
              <a:t>Introduction</a:t>
            </a:r>
            <a:r>
              <a:rPr lang="en-GB" sz="1100" b="1" spc="600" dirty="0">
                <a:latin typeface="Arial Nova Light" panose="020B0304020202020204" pitchFamily="34" charset="0"/>
              </a:rPr>
              <a:t> </a:t>
            </a:r>
            <a:r>
              <a:rPr lang="en-GB" sz="1100" spc="600" dirty="0">
                <a:latin typeface="Arial Nova Light" panose="020B0304020202020204" pitchFamily="34" charset="0"/>
              </a:rPr>
              <a:t>– </a:t>
            </a:r>
            <a:r>
              <a:rPr lang="en-GB" sz="1100" b="1" spc="600" dirty="0">
                <a:latin typeface="Arial Nova Light" panose="020B0304020202020204" pitchFamily="34" charset="0"/>
              </a:rPr>
              <a:t>Methods </a:t>
            </a:r>
            <a:r>
              <a:rPr lang="en-GB" sz="1100" spc="600" dirty="0">
                <a:latin typeface="Arial Nova Light" panose="020B0304020202020204" pitchFamily="34" charset="0"/>
              </a:rPr>
              <a:t>– Results – Discussion &amp; Conclusion</a:t>
            </a:r>
            <a:endParaRPr lang="en-FI" sz="1100" spc="600" dirty="0">
              <a:latin typeface="Arial Nova Light" panose="020B0304020202020204" pitchFamily="34" charset="0"/>
            </a:endParaRPr>
          </a:p>
        </p:txBody>
      </p:sp>
      <p:sp>
        <p:nvSpPr>
          <p:cNvPr id="5" name="TextBox 4">
            <a:extLst>
              <a:ext uri="{FF2B5EF4-FFF2-40B4-BE49-F238E27FC236}">
                <a16:creationId xmlns:a16="http://schemas.microsoft.com/office/drawing/2014/main" id="{68F85556-A741-CACB-AB6B-7D88F8232B89}"/>
              </a:ext>
            </a:extLst>
          </p:cNvPr>
          <p:cNvSpPr txBox="1"/>
          <p:nvPr/>
        </p:nvSpPr>
        <p:spPr>
          <a:xfrm>
            <a:off x="9429008" y="1169121"/>
            <a:ext cx="1543792" cy="276999"/>
          </a:xfrm>
          <a:prstGeom prst="rect">
            <a:avLst/>
          </a:prstGeom>
          <a:noFill/>
        </p:spPr>
        <p:txBody>
          <a:bodyPr wrap="square">
            <a:spAutoFit/>
          </a:bodyPr>
          <a:lstStyle/>
          <a:p>
            <a:r>
              <a:rPr lang="en-US" sz="1200" kern="1200" dirty="0">
                <a:effectLst/>
                <a:latin typeface="Helvetica" panose="020B0604020202020204" pitchFamily="34" charset="0"/>
                <a:ea typeface="SimSun" panose="02010600030101010101" pitchFamily="2" charset="-122"/>
                <a:cs typeface="Helvetica" panose="020B0604020202020204" pitchFamily="34" charset="0"/>
              </a:rPr>
              <a:t>(Chen et al., 2015)</a:t>
            </a:r>
            <a:endParaRPr lang="en-US" sz="1200" dirty="0">
              <a:latin typeface="Helvetica" panose="020B0604020202020204" pitchFamily="34" charset="0"/>
              <a:cs typeface="Helvetica" panose="020B0604020202020204" pitchFamily="34" charset="0"/>
            </a:endParaRPr>
          </a:p>
        </p:txBody>
      </p:sp>
      <p:sp>
        <p:nvSpPr>
          <p:cNvPr id="7" name="TextBox 6">
            <a:extLst>
              <a:ext uri="{FF2B5EF4-FFF2-40B4-BE49-F238E27FC236}">
                <a16:creationId xmlns:a16="http://schemas.microsoft.com/office/drawing/2014/main" id="{ECEF927C-0000-CC99-22A0-0C49C51A2DE2}"/>
              </a:ext>
            </a:extLst>
          </p:cNvPr>
          <p:cNvSpPr txBox="1"/>
          <p:nvPr/>
        </p:nvSpPr>
        <p:spPr>
          <a:xfrm>
            <a:off x="9429007" y="2487603"/>
            <a:ext cx="2022761" cy="276999"/>
          </a:xfrm>
          <a:prstGeom prst="rect">
            <a:avLst/>
          </a:prstGeom>
          <a:noFill/>
        </p:spPr>
        <p:txBody>
          <a:bodyPr wrap="square">
            <a:spAutoFit/>
          </a:bodyPr>
          <a:lstStyle/>
          <a:p>
            <a:r>
              <a:rPr lang="en-US" sz="1200" kern="1200" dirty="0">
                <a:effectLst/>
                <a:latin typeface="Helvetica" panose="020B0604020202020204" pitchFamily="34" charset="0"/>
                <a:ea typeface="SimSun" panose="02010600030101010101" pitchFamily="2" charset="-122"/>
                <a:cs typeface="Helvetica" panose="020B0604020202020204" pitchFamily="34" charset="0"/>
              </a:rPr>
              <a:t>(Eccles &amp; </a:t>
            </a:r>
            <a:r>
              <a:rPr lang="en-US" sz="1200" kern="1200" dirty="0" err="1">
                <a:effectLst/>
                <a:latin typeface="Helvetica" panose="020B0604020202020204" pitchFamily="34" charset="0"/>
                <a:ea typeface="SimSun" panose="02010600030101010101" pitchFamily="2" charset="-122"/>
                <a:cs typeface="Helvetica" panose="020B0604020202020204" pitchFamily="34" charset="0"/>
              </a:rPr>
              <a:t>Wigfield</a:t>
            </a:r>
            <a:r>
              <a:rPr lang="en-US" sz="1200" dirty="0">
                <a:latin typeface="Helvetica" panose="020B0604020202020204" pitchFamily="34" charset="0"/>
                <a:ea typeface="SimSun" panose="02010600030101010101" pitchFamily="2" charset="-122"/>
                <a:cs typeface="Helvetica" panose="020B0604020202020204" pitchFamily="34" charset="0"/>
              </a:rPr>
              <a:t>, 199</a:t>
            </a:r>
            <a:r>
              <a:rPr lang="en-US" sz="1200" kern="1200" dirty="0">
                <a:effectLst/>
                <a:latin typeface="Helvetica" panose="020B0604020202020204" pitchFamily="34" charset="0"/>
                <a:ea typeface="SimSun" panose="02010600030101010101" pitchFamily="2" charset="-122"/>
                <a:cs typeface="Helvetica" panose="020B0604020202020204" pitchFamily="34" charset="0"/>
              </a:rPr>
              <a:t>5)</a:t>
            </a:r>
            <a:endParaRPr lang="en-US" sz="12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041997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fade">
                                      <p:cBhvr>
                                        <p:cTn id="15" dur="500"/>
                                        <p:tgtEl>
                                          <p:spTgt spid="12">
                                            <p:txEl>
                                              <p:pRg st="1" end="1"/>
                                            </p:txEl>
                                          </p:spTgt>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Effect transition="in" filter="fade">
                                      <p:cBhvr>
                                        <p:cTn id="19" dur="500"/>
                                        <p:tgtEl>
                                          <p:spTgt spid="1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
                                            <p:txEl>
                                              <p:pRg st="1" end="1"/>
                                            </p:txEl>
                                          </p:spTgt>
                                        </p:tgtEl>
                                        <p:attrNameLst>
                                          <p:attrName>style.visibility</p:attrName>
                                        </p:attrNameLst>
                                      </p:cBhvr>
                                      <p:to>
                                        <p:strVal val="visible"/>
                                      </p:to>
                                    </p:set>
                                    <p:animEffect transition="in" filter="fade">
                                      <p:cBhvr>
                                        <p:cTn id="24" dur="500"/>
                                        <p:tgtEl>
                                          <p:spTgt spid="13">
                                            <p:txEl>
                                              <p:pRg st="1" end="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fade">
                                      <p:cBhvr>
                                        <p:cTn id="27" dur="500"/>
                                        <p:tgtEl>
                                          <p:spTgt spid="13">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xEl>
                                              <p:pRg st="3" end="3"/>
                                            </p:txEl>
                                          </p:spTgt>
                                        </p:tgtEl>
                                        <p:attrNameLst>
                                          <p:attrName>style.visibility</p:attrName>
                                        </p:attrNameLst>
                                      </p:cBhvr>
                                      <p:to>
                                        <p:strVal val="visible"/>
                                      </p:to>
                                    </p:set>
                                    <p:animEffect transition="in" filter="fade">
                                      <p:cBhvr>
                                        <p:cTn id="30" dur="500"/>
                                        <p:tgtEl>
                                          <p:spTgt spid="13">
                                            <p:txEl>
                                              <p:pRg st="3" end="3"/>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xEl>
                                              <p:pRg st="4" end="4"/>
                                            </p:txEl>
                                          </p:spTgt>
                                        </p:tgtEl>
                                        <p:attrNameLst>
                                          <p:attrName>style.visibility</p:attrName>
                                        </p:attrNameLst>
                                      </p:cBhvr>
                                      <p:to>
                                        <p:strVal val="visible"/>
                                      </p:to>
                                    </p:set>
                                    <p:animEffect transition="in" filter="fade">
                                      <p:cBhvr>
                                        <p:cTn id="33" dur="500"/>
                                        <p:tgtEl>
                                          <p:spTgt spid="13">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3">
                                            <p:txEl>
                                              <p:pRg st="6" end="6"/>
                                            </p:txEl>
                                          </p:spTgt>
                                        </p:tgtEl>
                                        <p:attrNameLst>
                                          <p:attrName>style.visibility</p:attrName>
                                        </p:attrNameLst>
                                      </p:cBhvr>
                                      <p:to>
                                        <p:strVal val="visible"/>
                                      </p:to>
                                    </p:set>
                                    <p:animEffect transition="in" filter="fade">
                                      <p:cBhvr>
                                        <p:cTn id="36" dur="500"/>
                                        <p:tgtEl>
                                          <p:spTgt spid="13">
                                            <p:txEl>
                                              <p:pRg st="6" end="6"/>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3">
                                            <p:txEl>
                                              <p:pRg st="7" end="7"/>
                                            </p:txEl>
                                          </p:spTgt>
                                        </p:tgtEl>
                                        <p:attrNameLst>
                                          <p:attrName>style.visibility</p:attrName>
                                        </p:attrNameLst>
                                      </p:cBhvr>
                                      <p:to>
                                        <p:strVal val="visible"/>
                                      </p:to>
                                    </p:set>
                                    <p:animEffect transition="in" filter="fade">
                                      <p:cBhvr>
                                        <p:cTn id="39" dur="500"/>
                                        <p:tgtEl>
                                          <p:spTgt spid="13">
                                            <p:txEl>
                                              <p:pRg st="7" end="7"/>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3">
                                            <p:txEl>
                                              <p:pRg st="8" end="8"/>
                                            </p:txEl>
                                          </p:spTgt>
                                        </p:tgtEl>
                                        <p:attrNameLst>
                                          <p:attrName>style.visibility</p:attrName>
                                        </p:attrNameLst>
                                      </p:cBhvr>
                                      <p:to>
                                        <p:strVal val="visible"/>
                                      </p:to>
                                    </p:set>
                                    <p:animEffect transition="in" filter="fade">
                                      <p:cBhvr>
                                        <p:cTn id="42" dur="500"/>
                                        <p:tgtEl>
                                          <p:spTgt spid="13">
                                            <p:txEl>
                                              <p:pRg st="8" end="8"/>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13">
                                            <p:txEl>
                                              <p:pRg st="9" end="9"/>
                                            </p:txEl>
                                          </p:spTgt>
                                        </p:tgtEl>
                                        <p:attrNameLst>
                                          <p:attrName>style.visibility</p:attrName>
                                        </p:attrNameLst>
                                      </p:cBhvr>
                                      <p:to>
                                        <p:strVal val="visible"/>
                                      </p:to>
                                    </p:set>
                                    <p:animEffect transition="in" filter="fade">
                                      <p:cBhvr>
                                        <p:cTn id="45" dur="500"/>
                                        <p:tgtEl>
                                          <p:spTgt spid="13">
                                            <p:txEl>
                                              <p:pRg st="9" end="9"/>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4">
                                            <p:txEl>
                                              <p:pRg st="1" end="1"/>
                                            </p:txEl>
                                          </p:spTgt>
                                        </p:tgtEl>
                                        <p:attrNameLst>
                                          <p:attrName>style.visibility</p:attrName>
                                        </p:attrNameLst>
                                      </p:cBhvr>
                                      <p:to>
                                        <p:strVal val="visible"/>
                                      </p:to>
                                    </p:set>
                                    <p:animEffect transition="in" filter="fade">
                                      <p:cBhvr>
                                        <p:cTn id="50"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89DD9-9B1A-C559-9A24-649604DE3050}"/>
              </a:ext>
            </a:extLst>
          </p:cNvPr>
          <p:cNvSpPr>
            <a:spLocks noGrp="1"/>
          </p:cNvSpPr>
          <p:nvPr>
            <p:ph type="title"/>
          </p:nvPr>
        </p:nvSpPr>
        <p:spPr/>
        <p:txBody>
          <a:bodyPr>
            <a:normAutofit/>
          </a:bodyPr>
          <a:lstStyle/>
          <a:p>
            <a:r>
              <a:rPr lang="en-US" sz="4000" dirty="0">
                <a:latin typeface="Elephant" panose="02020904090505020303" pitchFamily="18" charset="0"/>
              </a:rPr>
              <a:t>Positive effect of higher relatedness and competence</a:t>
            </a:r>
          </a:p>
        </p:txBody>
      </p:sp>
      <p:sp>
        <p:nvSpPr>
          <p:cNvPr id="3" name="Content Placeholder 2">
            <a:extLst>
              <a:ext uri="{FF2B5EF4-FFF2-40B4-BE49-F238E27FC236}">
                <a16:creationId xmlns:a16="http://schemas.microsoft.com/office/drawing/2014/main" id="{B9360607-85CB-AE9C-0F93-540F7B3C6BA2}"/>
              </a:ext>
            </a:extLst>
          </p:cNvPr>
          <p:cNvSpPr>
            <a:spLocks noGrp="1"/>
          </p:cNvSpPr>
          <p:nvPr>
            <p:ph idx="1"/>
          </p:nvPr>
        </p:nvSpPr>
        <p:spPr>
          <a:xfrm>
            <a:off x="6998185" y="4115878"/>
            <a:ext cx="4250840" cy="2262419"/>
          </a:xfrm>
        </p:spPr>
        <p:txBody>
          <a:bodyPr>
            <a:normAutofit/>
          </a:bodyPr>
          <a:lstStyle/>
          <a:p>
            <a:pPr marL="0" indent="0">
              <a:buNone/>
            </a:pPr>
            <a:r>
              <a:rPr lang="en-US" sz="2000" dirty="0">
                <a:latin typeface="Helvetica" panose="020B0604020202020204" pitchFamily="34" charset="0"/>
                <a:cs typeface="Helvetica" panose="020B0604020202020204" pitchFamily="34" charset="0"/>
              </a:rPr>
              <a:t>In lessons where students experience higher relatedness with teacher and competence, they also reported higher values and lower cost for the lesson.</a:t>
            </a:r>
          </a:p>
          <a:p>
            <a:pPr marL="0" indent="0">
              <a:buNone/>
            </a:pPr>
            <a:endParaRPr lang="en-US" sz="2000" dirty="0">
              <a:latin typeface="Helvetica" panose="020B0604020202020204" pitchFamily="34" charset="0"/>
              <a:cs typeface="Helvetica" panose="020B0604020202020204" pitchFamily="34" charset="0"/>
            </a:endParaRPr>
          </a:p>
        </p:txBody>
      </p:sp>
      <p:sp>
        <p:nvSpPr>
          <p:cNvPr id="4" name="Slide Number Placeholder 3">
            <a:extLst>
              <a:ext uri="{FF2B5EF4-FFF2-40B4-BE49-F238E27FC236}">
                <a16:creationId xmlns:a16="http://schemas.microsoft.com/office/drawing/2014/main" id="{4B371E74-5872-07B4-1D31-8312D9B7A77C}"/>
              </a:ext>
            </a:extLst>
          </p:cNvPr>
          <p:cNvSpPr>
            <a:spLocks noGrp="1"/>
          </p:cNvSpPr>
          <p:nvPr>
            <p:ph type="sldNum" sz="quarter" idx="12"/>
          </p:nvPr>
        </p:nvSpPr>
        <p:spPr/>
        <p:txBody>
          <a:bodyPr/>
          <a:lstStyle/>
          <a:p>
            <a:fld id="{03C004E3-0D6A-4C80-8BC8-249057463E2D}" type="slidenum">
              <a:rPr lang="en-US" smtClean="0"/>
              <a:t>6</a:t>
            </a:fld>
            <a:endParaRPr lang="en-US"/>
          </a:p>
        </p:txBody>
      </p:sp>
      <p:cxnSp>
        <p:nvCxnSpPr>
          <p:cNvPr id="5" name="Straight Connector 4">
            <a:extLst>
              <a:ext uri="{FF2B5EF4-FFF2-40B4-BE49-F238E27FC236}">
                <a16:creationId xmlns:a16="http://schemas.microsoft.com/office/drawing/2014/main" id="{8D470CCF-5283-9A76-09A8-4C696F75A2C4}"/>
              </a:ext>
            </a:extLst>
          </p:cNvPr>
          <p:cNvCxnSpPr>
            <a:cxnSpLocks/>
          </p:cNvCxnSpPr>
          <p:nvPr/>
        </p:nvCxnSpPr>
        <p:spPr>
          <a:xfrm>
            <a:off x="595313" y="1709737"/>
            <a:ext cx="11001374"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7D7DFE9-C126-9700-18BA-A74E26D858BA}"/>
              </a:ext>
            </a:extLst>
          </p:cNvPr>
          <p:cNvSpPr txBox="1"/>
          <p:nvPr/>
        </p:nvSpPr>
        <p:spPr>
          <a:xfrm>
            <a:off x="827225" y="5961251"/>
            <a:ext cx="5396353" cy="261610"/>
          </a:xfrm>
          <a:prstGeom prst="rect">
            <a:avLst/>
          </a:prstGeom>
          <a:noFill/>
        </p:spPr>
        <p:txBody>
          <a:bodyPr wrap="square">
            <a:spAutoFit/>
          </a:bodyPr>
          <a:lstStyle/>
          <a:p>
            <a:r>
              <a:rPr lang="en-US" sz="1100" b="1" i="0" dirty="0">
                <a:solidFill>
                  <a:srgbClr val="1F1F1F"/>
                </a:solidFill>
                <a:effectLst/>
                <a:latin typeface="Helvetica" panose="020B0604020202020204" pitchFamily="34" charset="0"/>
                <a:cs typeface="Helvetica" panose="020B0604020202020204" pitchFamily="34" charset="0"/>
              </a:rPr>
              <a:t>Summary of significant pathways</a:t>
            </a:r>
            <a:r>
              <a:rPr lang="en-US" sz="1100" b="0" i="1" dirty="0">
                <a:solidFill>
                  <a:srgbClr val="1F1F1F"/>
                </a:solidFill>
                <a:effectLst/>
                <a:latin typeface="Helvetica" panose="020B0604020202020204" pitchFamily="34" charset="0"/>
                <a:cs typeface="Helvetica" panose="020B0604020202020204" pitchFamily="34" charset="0"/>
              </a:rPr>
              <a:t> </a:t>
            </a:r>
            <a:r>
              <a:rPr lang="en-US" sz="1100" dirty="0">
                <a:solidFill>
                  <a:srgbClr val="1F1F1F"/>
                </a:solidFill>
                <a:latin typeface="Helvetica" panose="020B0604020202020204" pitchFamily="34" charset="0"/>
                <a:cs typeface="Helvetica" panose="020B0604020202020204" pitchFamily="34" charset="0"/>
              </a:rPr>
              <a:t>between students and across lessons </a:t>
            </a:r>
            <a:r>
              <a:rPr lang="en-US" sz="1100" b="0" i="1" dirty="0">
                <a:solidFill>
                  <a:srgbClr val="1F1F1F"/>
                </a:solidFill>
                <a:effectLst/>
                <a:latin typeface="Helvetica" panose="020B0604020202020204" pitchFamily="34" charset="0"/>
                <a:cs typeface="Helvetica" panose="020B0604020202020204" pitchFamily="34" charset="0"/>
              </a:rPr>
              <a:t>(p &lt; .05)</a:t>
            </a:r>
            <a:endParaRPr lang="en-US" sz="1100" i="1" dirty="0">
              <a:latin typeface="Helvetica" panose="020B0604020202020204" pitchFamily="34" charset="0"/>
              <a:cs typeface="Helvetica" panose="020B0604020202020204" pitchFamily="34" charset="0"/>
            </a:endParaRPr>
          </a:p>
        </p:txBody>
      </p:sp>
      <p:grpSp>
        <p:nvGrpSpPr>
          <p:cNvPr id="79" name="Group 78">
            <a:extLst>
              <a:ext uri="{FF2B5EF4-FFF2-40B4-BE49-F238E27FC236}">
                <a16:creationId xmlns:a16="http://schemas.microsoft.com/office/drawing/2014/main" id="{EF1C8442-4889-E6CF-62AE-DBD6BBB1EDD9}"/>
              </a:ext>
            </a:extLst>
          </p:cNvPr>
          <p:cNvGrpSpPr/>
          <p:nvPr/>
        </p:nvGrpSpPr>
        <p:grpSpPr>
          <a:xfrm>
            <a:off x="306568" y="2276753"/>
            <a:ext cx="6446657" cy="3460265"/>
            <a:chOff x="306568" y="2388895"/>
            <a:chExt cx="6446657" cy="3460265"/>
          </a:xfrm>
        </p:grpSpPr>
        <p:grpSp>
          <p:nvGrpSpPr>
            <p:cNvPr id="10" name="Oval 47">
              <a:extLst>
                <a:ext uri="{FF2B5EF4-FFF2-40B4-BE49-F238E27FC236}">
                  <a16:creationId xmlns:a16="http://schemas.microsoft.com/office/drawing/2014/main" id="{1BE053F9-9A99-17E3-4EB6-4B6DDC4D7CBC}"/>
                </a:ext>
              </a:extLst>
            </p:cNvPr>
            <p:cNvGrpSpPr/>
            <p:nvPr/>
          </p:nvGrpSpPr>
          <p:grpSpPr>
            <a:xfrm>
              <a:off x="2319666" y="2388895"/>
              <a:ext cx="1211911" cy="428955"/>
              <a:chOff x="-46273" y="-208426"/>
              <a:chExt cx="2549828" cy="898316"/>
            </a:xfrm>
          </p:grpSpPr>
          <p:sp>
            <p:nvSpPr>
              <p:cNvPr id="71" name="Oval">
                <a:extLst>
                  <a:ext uri="{FF2B5EF4-FFF2-40B4-BE49-F238E27FC236}">
                    <a16:creationId xmlns:a16="http://schemas.microsoft.com/office/drawing/2014/main" id="{27F88F20-6619-7736-9201-67AEC25D2ADB}"/>
                  </a:ext>
                </a:extLst>
              </p:cNvPr>
              <p:cNvSpPr/>
              <p:nvPr/>
            </p:nvSpPr>
            <p:spPr>
              <a:xfrm rot="5400000">
                <a:off x="806338" y="-1034180"/>
                <a:ext cx="844606" cy="2549828"/>
              </a:xfrm>
              <a:prstGeom prst="ellipse">
                <a:avLst/>
              </a:prstGeom>
              <a:solidFill>
                <a:srgbClr val="D73027"/>
              </a:solidFill>
              <a:ln w="12700" cap="flat">
                <a:noFill/>
                <a:prstDash val="solid"/>
                <a:miter lim="800000"/>
              </a:ln>
              <a:effectLst/>
            </p:spPr>
            <p:txBody>
              <a:bodyPr wrap="square" lIns="91439" tIns="91439" rIns="91439" bIns="91439" numCol="1" anchor="ctr">
                <a:noAutofit/>
              </a:bodyPr>
              <a:lstStyle/>
              <a:p>
                <a:pPr algn="ctr" defTabSz="1828800">
                  <a:lnSpc>
                    <a:spcPct val="100000"/>
                  </a:lnSpc>
                  <a:spcBef>
                    <a:spcPts val="0"/>
                  </a:spcBef>
                  <a:defRPr sz="1800">
                    <a:latin typeface="Helvetica"/>
                    <a:ea typeface="Helvetica"/>
                    <a:cs typeface="Helvetica"/>
                    <a:sym typeface="Helvetica"/>
                  </a:defRPr>
                </a:pPr>
                <a:endParaRPr sz="1000">
                  <a:solidFill>
                    <a:schemeClr val="bg1"/>
                  </a:solidFill>
                  <a:latin typeface="+mj-lt"/>
                </a:endParaRPr>
              </a:p>
            </p:txBody>
          </p:sp>
          <p:sp>
            <p:nvSpPr>
              <p:cNvPr id="72" name="competence">
                <a:extLst>
                  <a:ext uri="{FF2B5EF4-FFF2-40B4-BE49-F238E27FC236}">
                    <a16:creationId xmlns:a16="http://schemas.microsoft.com/office/drawing/2014/main" id="{E318F2DB-07B2-1C56-821C-7BF2F1561127}"/>
                  </a:ext>
                </a:extLst>
              </p:cNvPr>
              <p:cNvSpPr txBox="1"/>
              <p:nvPr/>
            </p:nvSpPr>
            <p:spPr>
              <a:xfrm>
                <a:off x="237365" y="-208426"/>
                <a:ext cx="2038814" cy="89831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noAutofit/>
              </a:bodyPr>
              <a:lstStyle>
                <a:lvl1pPr algn="ctr" defTabSz="1828800">
                  <a:lnSpc>
                    <a:spcPct val="100000"/>
                  </a:lnSpc>
                  <a:spcBef>
                    <a:spcPts val="0"/>
                  </a:spcBef>
                  <a:defRPr sz="1800">
                    <a:latin typeface="Helvetica"/>
                    <a:ea typeface="Helvetica"/>
                    <a:cs typeface="Helvetica"/>
                    <a:sym typeface="Helvetica"/>
                  </a:defRPr>
                </a:lvl1pPr>
              </a:lstStyle>
              <a:p>
                <a:r>
                  <a:rPr sz="1000" dirty="0">
                    <a:solidFill>
                      <a:schemeClr val="bg1"/>
                    </a:solidFill>
                    <a:latin typeface="Arial Nova Light" panose="020B0304020202020204" pitchFamily="34" charset="0"/>
                  </a:rPr>
                  <a:t>competence</a:t>
                </a:r>
              </a:p>
            </p:txBody>
          </p:sp>
        </p:grpSp>
        <p:grpSp>
          <p:nvGrpSpPr>
            <p:cNvPr id="11" name="Oval 48">
              <a:extLst>
                <a:ext uri="{FF2B5EF4-FFF2-40B4-BE49-F238E27FC236}">
                  <a16:creationId xmlns:a16="http://schemas.microsoft.com/office/drawing/2014/main" id="{F56536AE-74A9-8513-6256-8DAB5CAA5E7F}"/>
                </a:ext>
              </a:extLst>
            </p:cNvPr>
            <p:cNvGrpSpPr/>
            <p:nvPr/>
          </p:nvGrpSpPr>
          <p:grpSpPr>
            <a:xfrm>
              <a:off x="713136" y="3590288"/>
              <a:ext cx="954398" cy="393770"/>
              <a:chOff x="-1" y="0"/>
              <a:chExt cx="2008029" cy="824633"/>
            </a:xfrm>
          </p:grpSpPr>
          <p:sp>
            <p:nvSpPr>
              <p:cNvPr id="69" name="Oval">
                <a:extLst>
                  <a:ext uri="{FF2B5EF4-FFF2-40B4-BE49-F238E27FC236}">
                    <a16:creationId xmlns:a16="http://schemas.microsoft.com/office/drawing/2014/main" id="{8ED060B4-C361-BF1C-207F-924D52492D41}"/>
                  </a:ext>
                </a:extLst>
              </p:cNvPr>
              <p:cNvSpPr/>
              <p:nvPr/>
            </p:nvSpPr>
            <p:spPr>
              <a:xfrm rot="5400000">
                <a:off x="616351" y="-591697"/>
                <a:ext cx="775326" cy="2008029"/>
              </a:xfrm>
              <a:prstGeom prst="ellipse">
                <a:avLst/>
              </a:prstGeom>
              <a:solidFill>
                <a:srgbClr val="D73027"/>
              </a:solidFill>
              <a:ln w="12700" cap="flat">
                <a:noFill/>
                <a:prstDash val="solid"/>
                <a:miter lim="800000"/>
              </a:ln>
              <a:effectLst/>
            </p:spPr>
            <p:txBody>
              <a:bodyPr wrap="square" lIns="91439" tIns="91439" rIns="91439" bIns="91439" numCol="1" anchor="ctr">
                <a:noAutofit/>
              </a:bodyPr>
              <a:lstStyle/>
              <a:p>
                <a:pPr algn="ctr" defTabSz="1828800">
                  <a:lnSpc>
                    <a:spcPct val="100000"/>
                  </a:lnSpc>
                  <a:spcBef>
                    <a:spcPts val="0"/>
                  </a:spcBef>
                  <a:defRPr sz="1800">
                    <a:latin typeface="Helvetica"/>
                    <a:ea typeface="Helvetica"/>
                    <a:cs typeface="Helvetica"/>
                    <a:sym typeface="Helvetica"/>
                  </a:defRPr>
                </a:pPr>
                <a:endParaRPr sz="1000">
                  <a:solidFill>
                    <a:schemeClr val="bg1"/>
                  </a:solidFill>
                </a:endParaRPr>
              </a:p>
            </p:txBody>
          </p:sp>
          <p:sp>
            <p:nvSpPr>
              <p:cNvPr id="70" name="autonomy">
                <a:extLst>
                  <a:ext uri="{FF2B5EF4-FFF2-40B4-BE49-F238E27FC236}">
                    <a16:creationId xmlns:a16="http://schemas.microsoft.com/office/drawing/2014/main" id="{394781EC-3D1C-0260-BC7A-AE02EF9739DE}"/>
                  </a:ext>
                </a:extLst>
              </p:cNvPr>
              <p:cNvSpPr txBox="1"/>
              <p:nvPr/>
            </p:nvSpPr>
            <p:spPr>
              <a:xfrm>
                <a:off x="152223" y="0"/>
                <a:ext cx="1703189" cy="8246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noAutofit/>
              </a:bodyPr>
              <a:lstStyle>
                <a:lvl1pPr algn="ctr" defTabSz="1828800">
                  <a:lnSpc>
                    <a:spcPct val="100000"/>
                  </a:lnSpc>
                  <a:spcBef>
                    <a:spcPts val="0"/>
                  </a:spcBef>
                  <a:defRPr sz="1800">
                    <a:latin typeface="Helvetica"/>
                    <a:ea typeface="Helvetica"/>
                    <a:cs typeface="Helvetica"/>
                    <a:sym typeface="Helvetica"/>
                  </a:defRPr>
                </a:lvl1pPr>
              </a:lstStyle>
              <a:p>
                <a:r>
                  <a:rPr sz="1000" dirty="0">
                    <a:solidFill>
                      <a:schemeClr val="bg1"/>
                    </a:solidFill>
                    <a:latin typeface="Arial Nova Light" panose="020B0304020202020204" pitchFamily="34" charset="0"/>
                  </a:rPr>
                  <a:t>autonomy</a:t>
                </a:r>
              </a:p>
            </p:txBody>
          </p:sp>
        </p:grpSp>
        <p:grpSp>
          <p:nvGrpSpPr>
            <p:cNvPr id="12" name="Oval 49">
              <a:extLst>
                <a:ext uri="{FF2B5EF4-FFF2-40B4-BE49-F238E27FC236}">
                  <a16:creationId xmlns:a16="http://schemas.microsoft.com/office/drawing/2014/main" id="{F568ED16-B755-91DC-DF5F-8A57E1A9D5DA}"/>
                </a:ext>
              </a:extLst>
            </p:cNvPr>
            <p:cNvGrpSpPr/>
            <p:nvPr/>
          </p:nvGrpSpPr>
          <p:grpSpPr>
            <a:xfrm>
              <a:off x="1577855" y="2954171"/>
              <a:ext cx="1000592" cy="530149"/>
              <a:chOff x="-190881" y="-184280"/>
              <a:chExt cx="2105218" cy="1110239"/>
            </a:xfrm>
          </p:grpSpPr>
          <p:sp>
            <p:nvSpPr>
              <p:cNvPr id="67" name="Oval">
                <a:extLst>
                  <a:ext uri="{FF2B5EF4-FFF2-40B4-BE49-F238E27FC236}">
                    <a16:creationId xmlns:a16="http://schemas.microsoft.com/office/drawing/2014/main" id="{1BA89FDF-CAD6-3BD2-3052-8A0C73B7E557}"/>
                  </a:ext>
                </a:extLst>
              </p:cNvPr>
              <p:cNvSpPr/>
              <p:nvPr/>
            </p:nvSpPr>
            <p:spPr>
              <a:xfrm rot="5400000">
                <a:off x="513060" y="-681770"/>
                <a:ext cx="697335" cy="2105218"/>
              </a:xfrm>
              <a:prstGeom prst="ellipse">
                <a:avLst/>
              </a:prstGeom>
              <a:solidFill>
                <a:srgbClr val="D73027"/>
              </a:solidFill>
              <a:ln w="12700" cap="flat">
                <a:noFill/>
                <a:prstDash val="solid"/>
                <a:miter lim="800000"/>
              </a:ln>
              <a:effectLst/>
            </p:spPr>
            <p:txBody>
              <a:bodyPr wrap="square" lIns="91439" tIns="91439" rIns="91439" bIns="91439" numCol="1" anchor="ctr">
                <a:noAutofit/>
              </a:bodyPr>
              <a:lstStyle/>
              <a:p>
                <a:pPr algn="ctr" defTabSz="1828800">
                  <a:lnSpc>
                    <a:spcPct val="100000"/>
                  </a:lnSpc>
                  <a:spcBef>
                    <a:spcPts val="0"/>
                  </a:spcBef>
                  <a:defRPr sz="1800">
                    <a:latin typeface="Helvetica"/>
                    <a:ea typeface="Helvetica"/>
                    <a:cs typeface="Helvetica"/>
                    <a:sym typeface="Helvetica"/>
                  </a:defRPr>
                </a:pPr>
                <a:endParaRPr sz="1000">
                  <a:solidFill>
                    <a:schemeClr val="bg1"/>
                  </a:solidFill>
                  <a:latin typeface="+mj-lt"/>
                </a:endParaRPr>
              </a:p>
            </p:txBody>
          </p:sp>
          <p:sp>
            <p:nvSpPr>
              <p:cNvPr id="68" name="relatedness">
                <a:extLst>
                  <a:ext uri="{FF2B5EF4-FFF2-40B4-BE49-F238E27FC236}">
                    <a16:creationId xmlns:a16="http://schemas.microsoft.com/office/drawing/2014/main" id="{FC674F8A-06AF-EA61-1AA2-C5B1E0C60B53}"/>
                  </a:ext>
                </a:extLst>
              </p:cNvPr>
              <p:cNvSpPr txBox="1"/>
              <p:nvPr/>
            </p:nvSpPr>
            <p:spPr>
              <a:xfrm>
                <a:off x="-21819" y="-184280"/>
                <a:ext cx="1814439" cy="11102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lgn="ctr" defTabSz="1828800">
                  <a:lnSpc>
                    <a:spcPct val="100000"/>
                  </a:lnSpc>
                  <a:spcBef>
                    <a:spcPts val="0"/>
                  </a:spcBef>
                  <a:defRPr sz="1800">
                    <a:latin typeface="Helvetica"/>
                    <a:ea typeface="Helvetica"/>
                    <a:cs typeface="Helvetica"/>
                    <a:sym typeface="Helvetica"/>
                  </a:defRPr>
                </a:lvl1pPr>
              </a:lstStyle>
              <a:p>
                <a:r>
                  <a:rPr sz="1000" dirty="0">
                    <a:solidFill>
                      <a:schemeClr val="bg1"/>
                    </a:solidFill>
                    <a:latin typeface="Arial Nova Light" panose="020B0304020202020204" pitchFamily="34" charset="0"/>
                  </a:rPr>
                  <a:t>relatedness</a:t>
                </a:r>
              </a:p>
            </p:txBody>
          </p:sp>
        </p:grpSp>
        <p:grpSp>
          <p:nvGrpSpPr>
            <p:cNvPr id="13" name="Oval 50">
              <a:extLst>
                <a:ext uri="{FF2B5EF4-FFF2-40B4-BE49-F238E27FC236}">
                  <a16:creationId xmlns:a16="http://schemas.microsoft.com/office/drawing/2014/main" id="{D7968832-6175-6D29-CF30-9952D2A637FB}"/>
                </a:ext>
              </a:extLst>
            </p:cNvPr>
            <p:cNvGrpSpPr/>
            <p:nvPr/>
          </p:nvGrpSpPr>
          <p:grpSpPr>
            <a:xfrm>
              <a:off x="5555794" y="3638979"/>
              <a:ext cx="1042491" cy="364477"/>
              <a:chOff x="0" y="-53280"/>
              <a:chExt cx="2193374" cy="763291"/>
            </a:xfrm>
          </p:grpSpPr>
          <p:sp>
            <p:nvSpPr>
              <p:cNvPr id="65" name="Oval">
                <a:extLst>
                  <a:ext uri="{FF2B5EF4-FFF2-40B4-BE49-F238E27FC236}">
                    <a16:creationId xmlns:a16="http://schemas.microsoft.com/office/drawing/2014/main" id="{7BFFE9A3-C36A-8882-71BD-D4421AB18EB0}"/>
                  </a:ext>
                </a:extLst>
              </p:cNvPr>
              <p:cNvSpPr/>
              <p:nvPr/>
            </p:nvSpPr>
            <p:spPr>
              <a:xfrm rot="5400000">
                <a:off x="748020" y="-748021"/>
                <a:ext cx="697333" cy="2193374"/>
              </a:xfrm>
              <a:prstGeom prst="ellipse">
                <a:avLst/>
              </a:prstGeom>
              <a:solidFill>
                <a:srgbClr val="F46D43"/>
              </a:solidFill>
              <a:ln w="12700" cap="flat">
                <a:noFill/>
                <a:prstDash val="solid"/>
                <a:miter lim="800000"/>
              </a:ln>
              <a:effectLst/>
            </p:spPr>
            <p:txBody>
              <a:bodyPr wrap="square" lIns="91439" tIns="91439" rIns="91439" bIns="91439" numCol="1" anchor="ctr">
                <a:noAutofit/>
              </a:bodyPr>
              <a:lstStyle/>
              <a:p>
                <a:pPr algn="ctr" defTabSz="1828800">
                  <a:lnSpc>
                    <a:spcPct val="100000"/>
                  </a:lnSpc>
                  <a:spcBef>
                    <a:spcPts val="0"/>
                  </a:spcBef>
                  <a:defRPr sz="1800">
                    <a:latin typeface="Helvetica"/>
                    <a:ea typeface="Helvetica"/>
                    <a:cs typeface="Helvetica"/>
                    <a:sym typeface="Helvetica"/>
                  </a:defRPr>
                </a:pPr>
                <a:endParaRPr sz="1000"/>
              </a:p>
            </p:txBody>
          </p:sp>
          <p:sp>
            <p:nvSpPr>
              <p:cNvPr id="66" name="intrinsic">
                <a:extLst>
                  <a:ext uri="{FF2B5EF4-FFF2-40B4-BE49-F238E27FC236}">
                    <a16:creationId xmlns:a16="http://schemas.microsoft.com/office/drawing/2014/main" id="{91785A6F-12EA-A529-29F2-466479533B3B}"/>
                  </a:ext>
                </a:extLst>
              </p:cNvPr>
              <p:cNvSpPr/>
              <p:nvPr/>
            </p:nvSpPr>
            <p:spPr>
              <a:xfrm>
                <a:off x="301651" y="-53280"/>
                <a:ext cx="1638256" cy="76329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lgn="ctr" defTabSz="1828800">
                  <a:lnSpc>
                    <a:spcPct val="100000"/>
                  </a:lnSpc>
                  <a:spcBef>
                    <a:spcPts val="0"/>
                  </a:spcBef>
                  <a:defRPr sz="1800">
                    <a:latin typeface="Helvetica"/>
                    <a:ea typeface="Helvetica"/>
                    <a:cs typeface="Helvetica"/>
                    <a:sym typeface="Helvetica"/>
                  </a:defRPr>
                </a:lvl1pPr>
              </a:lstStyle>
              <a:p>
                <a:r>
                  <a:rPr sz="1000" dirty="0">
                    <a:solidFill>
                      <a:schemeClr val="bg1"/>
                    </a:solidFill>
                    <a:latin typeface="Arial Nova Light" panose="020B0304020202020204" pitchFamily="34" charset="0"/>
                  </a:rPr>
                  <a:t>intrinsic</a:t>
                </a:r>
              </a:p>
            </p:txBody>
          </p:sp>
        </p:grpSp>
        <p:grpSp>
          <p:nvGrpSpPr>
            <p:cNvPr id="14" name="Oval 51">
              <a:extLst>
                <a:ext uri="{FF2B5EF4-FFF2-40B4-BE49-F238E27FC236}">
                  <a16:creationId xmlns:a16="http://schemas.microsoft.com/office/drawing/2014/main" id="{8C2674E0-0FF5-A097-BCA1-85F393182959}"/>
                </a:ext>
              </a:extLst>
            </p:cNvPr>
            <p:cNvGrpSpPr/>
            <p:nvPr/>
          </p:nvGrpSpPr>
          <p:grpSpPr>
            <a:xfrm>
              <a:off x="4901586" y="2933805"/>
              <a:ext cx="1000592" cy="530149"/>
              <a:chOff x="682506" y="-184277"/>
              <a:chExt cx="2105218" cy="1110239"/>
            </a:xfrm>
          </p:grpSpPr>
          <p:sp>
            <p:nvSpPr>
              <p:cNvPr id="63" name="Oval">
                <a:extLst>
                  <a:ext uri="{FF2B5EF4-FFF2-40B4-BE49-F238E27FC236}">
                    <a16:creationId xmlns:a16="http://schemas.microsoft.com/office/drawing/2014/main" id="{09E652E7-1406-73FF-1D4D-90A085B78264}"/>
                  </a:ext>
                </a:extLst>
              </p:cNvPr>
              <p:cNvSpPr/>
              <p:nvPr/>
            </p:nvSpPr>
            <p:spPr>
              <a:xfrm rot="5400000">
                <a:off x="1386448" y="-681768"/>
                <a:ext cx="697333" cy="2105218"/>
              </a:xfrm>
              <a:prstGeom prst="ellipse">
                <a:avLst/>
              </a:prstGeom>
              <a:solidFill>
                <a:srgbClr val="F46D43"/>
              </a:solidFill>
              <a:ln w="12700" cap="flat">
                <a:noFill/>
                <a:prstDash val="solid"/>
                <a:miter lim="800000"/>
              </a:ln>
              <a:effectLst/>
            </p:spPr>
            <p:txBody>
              <a:bodyPr wrap="square" lIns="91439" tIns="91439" rIns="91439" bIns="91439" numCol="1" anchor="ctr">
                <a:noAutofit/>
              </a:bodyPr>
              <a:lstStyle/>
              <a:p>
                <a:pPr algn="ctr" defTabSz="1828800">
                  <a:lnSpc>
                    <a:spcPct val="100000"/>
                  </a:lnSpc>
                  <a:spcBef>
                    <a:spcPts val="0"/>
                  </a:spcBef>
                  <a:defRPr sz="1800">
                    <a:latin typeface="Helvetica"/>
                    <a:ea typeface="Helvetica"/>
                    <a:cs typeface="Helvetica"/>
                    <a:sym typeface="Helvetica"/>
                  </a:defRPr>
                </a:pPr>
                <a:endParaRPr sz="1000"/>
              </a:p>
            </p:txBody>
          </p:sp>
          <p:sp>
            <p:nvSpPr>
              <p:cNvPr id="64" name="attainment…">
                <a:extLst>
                  <a:ext uri="{FF2B5EF4-FFF2-40B4-BE49-F238E27FC236}">
                    <a16:creationId xmlns:a16="http://schemas.microsoft.com/office/drawing/2014/main" id="{2D7B5181-A03F-47DB-3B3C-FF62787136E9}"/>
                  </a:ext>
                </a:extLst>
              </p:cNvPr>
              <p:cNvSpPr txBox="1"/>
              <p:nvPr/>
            </p:nvSpPr>
            <p:spPr>
              <a:xfrm>
                <a:off x="865068" y="-184277"/>
                <a:ext cx="1844672" cy="11102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p>
                <a:pPr algn="ctr" defTabSz="1828800">
                  <a:lnSpc>
                    <a:spcPct val="100000"/>
                  </a:lnSpc>
                  <a:spcBef>
                    <a:spcPts val="0"/>
                  </a:spcBef>
                  <a:defRPr sz="1800">
                    <a:latin typeface="Helvetica"/>
                    <a:ea typeface="Helvetica"/>
                    <a:cs typeface="Helvetica"/>
                    <a:sym typeface="Helvetica"/>
                  </a:defRPr>
                </a:pPr>
                <a:r>
                  <a:rPr sz="1000" dirty="0">
                    <a:solidFill>
                      <a:schemeClr val="bg1"/>
                    </a:solidFill>
                    <a:latin typeface="Arial Nova Light" panose="020B0304020202020204" pitchFamily="34" charset="0"/>
                  </a:rPr>
                  <a:t>attainment</a:t>
                </a:r>
              </a:p>
              <a:p>
                <a:pPr algn="ctr" defTabSz="1828800">
                  <a:lnSpc>
                    <a:spcPct val="100000"/>
                  </a:lnSpc>
                  <a:spcBef>
                    <a:spcPts val="0"/>
                  </a:spcBef>
                  <a:defRPr sz="1800">
                    <a:latin typeface="Helvetica"/>
                    <a:ea typeface="Helvetica"/>
                    <a:cs typeface="Helvetica"/>
                    <a:sym typeface="Helvetica"/>
                  </a:defRPr>
                </a:pPr>
                <a:r>
                  <a:rPr sz="1000" dirty="0">
                    <a:solidFill>
                      <a:schemeClr val="bg1"/>
                    </a:solidFill>
                    <a:latin typeface="Arial Nova Light" panose="020B0304020202020204" pitchFamily="34" charset="0"/>
                  </a:rPr>
                  <a:t>-utility</a:t>
                </a:r>
              </a:p>
            </p:txBody>
          </p:sp>
        </p:grpSp>
        <p:grpSp>
          <p:nvGrpSpPr>
            <p:cNvPr id="15" name="Oval 52">
              <a:extLst>
                <a:ext uri="{FF2B5EF4-FFF2-40B4-BE49-F238E27FC236}">
                  <a16:creationId xmlns:a16="http://schemas.microsoft.com/office/drawing/2014/main" id="{E58D1618-F25E-D7A6-E987-048F0A0C9554}"/>
                </a:ext>
              </a:extLst>
            </p:cNvPr>
            <p:cNvGrpSpPr/>
            <p:nvPr/>
          </p:nvGrpSpPr>
          <p:grpSpPr>
            <a:xfrm>
              <a:off x="3805578" y="2413080"/>
              <a:ext cx="858392" cy="364477"/>
              <a:chOff x="-1" y="-258273"/>
              <a:chExt cx="1806033" cy="763288"/>
            </a:xfrm>
          </p:grpSpPr>
          <p:sp>
            <p:nvSpPr>
              <p:cNvPr id="61" name="Oval">
                <a:extLst>
                  <a:ext uri="{FF2B5EF4-FFF2-40B4-BE49-F238E27FC236}">
                    <a16:creationId xmlns:a16="http://schemas.microsoft.com/office/drawing/2014/main" id="{EF34A305-399D-930F-1F64-9CA36E5F39BC}"/>
                  </a:ext>
                </a:extLst>
              </p:cNvPr>
              <p:cNvSpPr/>
              <p:nvPr/>
            </p:nvSpPr>
            <p:spPr>
              <a:xfrm rot="5400000">
                <a:off x="554348" y="-762773"/>
                <a:ext cx="697335" cy="1806033"/>
              </a:xfrm>
              <a:prstGeom prst="ellipse">
                <a:avLst/>
              </a:prstGeom>
              <a:solidFill>
                <a:srgbClr val="F46D43"/>
              </a:solidFill>
              <a:ln w="12700" cap="flat">
                <a:noFill/>
                <a:prstDash val="solid"/>
                <a:miter lim="800000"/>
              </a:ln>
              <a:effectLst/>
            </p:spPr>
            <p:txBody>
              <a:bodyPr wrap="square" lIns="91439" tIns="91439" rIns="91439" bIns="91439" numCol="1" anchor="ctr">
                <a:noAutofit/>
              </a:bodyPr>
              <a:lstStyle/>
              <a:p>
                <a:pPr algn="ctr" defTabSz="1828800">
                  <a:lnSpc>
                    <a:spcPct val="100000"/>
                  </a:lnSpc>
                  <a:spcBef>
                    <a:spcPts val="0"/>
                  </a:spcBef>
                  <a:defRPr sz="1800">
                    <a:latin typeface="Helvetica"/>
                    <a:ea typeface="Helvetica"/>
                    <a:cs typeface="Helvetica"/>
                    <a:sym typeface="Helvetica"/>
                  </a:defRPr>
                </a:pPr>
                <a:endParaRPr sz="1000"/>
              </a:p>
            </p:txBody>
          </p:sp>
          <p:sp>
            <p:nvSpPr>
              <p:cNvPr id="62" name="cost">
                <a:extLst>
                  <a:ext uri="{FF2B5EF4-FFF2-40B4-BE49-F238E27FC236}">
                    <a16:creationId xmlns:a16="http://schemas.microsoft.com/office/drawing/2014/main" id="{3B8D5BD9-223B-0B1E-CA0B-C732D0C2AAFB}"/>
                  </a:ext>
                </a:extLst>
              </p:cNvPr>
              <p:cNvSpPr txBox="1"/>
              <p:nvPr/>
            </p:nvSpPr>
            <p:spPr>
              <a:xfrm>
                <a:off x="301467" y="-258273"/>
                <a:ext cx="1269534" cy="76328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lgn="ctr" defTabSz="1828800">
                  <a:lnSpc>
                    <a:spcPct val="100000"/>
                  </a:lnSpc>
                  <a:spcBef>
                    <a:spcPts val="0"/>
                  </a:spcBef>
                  <a:defRPr sz="1800">
                    <a:latin typeface="Helvetica"/>
                    <a:ea typeface="Helvetica"/>
                    <a:cs typeface="Helvetica"/>
                    <a:sym typeface="Helvetica"/>
                  </a:defRPr>
                </a:lvl1pPr>
              </a:lstStyle>
              <a:p>
                <a:r>
                  <a:rPr sz="1000" dirty="0">
                    <a:solidFill>
                      <a:schemeClr val="bg1"/>
                    </a:solidFill>
                    <a:latin typeface="Arial Nova Light" panose="020B0304020202020204" pitchFamily="34" charset="0"/>
                  </a:rPr>
                  <a:t>cost</a:t>
                </a:r>
              </a:p>
            </p:txBody>
          </p:sp>
        </p:grpSp>
        <p:sp>
          <p:nvSpPr>
            <p:cNvPr id="16" name="TextBox 53">
              <a:extLst>
                <a:ext uri="{FF2B5EF4-FFF2-40B4-BE49-F238E27FC236}">
                  <a16:creationId xmlns:a16="http://schemas.microsoft.com/office/drawing/2014/main" id="{C67EF99C-403C-8003-E77B-4B4B4BB29108}"/>
                </a:ext>
              </a:extLst>
            </p:cNvPr>
            <p:cNvSpPr txBox="1"/>
            <p:nvPr/>
          </p:nvSpPr>
          <p:spPr>
            <a:xfrm>
              <a:off x="2154028" y="4324815"/>
              <a:ext cx="2799081" cy="2920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lgn="ctr" defTabSz="1828800">
                <a:lnSpc>
                  <a:spcPct val="100000"/>
                </a:lnSpc>
                <a:spcBef>
                  <a:spcPts val="0"/>
                </a:spcBef>
                <a:defRPr sz="1800">
                  <a:solidFill>
                    <a:srgbClr val="7030A0"/>
                  </a:solidFill>
                  <a:latin typeface="Helvetica"/>
                  <a:ea typeface="Helvetica"/>
                  <a:cs typeface="Helvetica"/>
                  <a:sym typeface="Helvetica"/>
                </a:defRPr>
              </a:lvl1pPr>
            </a:lstStyle>
            <a:p>
              <a:pPr>
                <a:lnSpc>
                  <a:spcPts val="600"/>
                </a:lnSpc>
              </a:pPr>
              <a:r>
                <a:rPr sz="1000" dirty="0">
                  <a:solidFill>
                    <a:schemeClr val="tx1"/>
                  </a:solidFill>
                  <a:latin typeface="Arial Nova Light" panose="020B0304020202020204" pitchFamily="34" charset="0"/>
                </a:rPr>
                <a:t>Across </a:t>
              </a:r>
              <a:r>
                <a:rPr lang="fi-FI" sz="1000" dirty="0">
                  <a:solidFill>
                    <a:schemeClr val="tx1"/>
                  </a:solidFill>
                  <a:latin typeface="Arial Nova Light" panose="020B0304020202020204" pitchFamily="34" charset="0"/>
                </a:rPr>
                <a:t>6 </a:t>
              </a:r>
              <a:r>
                <a:rPr sz="1000" dirty="0">
                  <a:solidFill>
                    <a:schemeClr val="tx1"/>
                  </a:solidFill>
                  <a:latin typeface="Arial Nova Light" panose="020B0304020202020204" pitchFamily="34" charset="0"/>
                </a:rPr>
                <a:t>lessons</a:t>
              </a:r>
            </a:p>
          </p:txBody>
        </p:sp>
        <p:grpSp>
          <p:nvGrpSpPr>
            <p:cNvPr id="17" name="Oval 54">
              <a:extLst>
                <a:ext uri="{FF2B5EF4-FFF2-40B4-BE49-F238E27FC236}">
                  <a16:creationId xmlns:a16="http://schemas.microsoft.com/office/drawing/2014/main" id="{4CDBECF6-C0E7-577F-F95E-F2D238F1F6EC}"/>
                </a:ext>
              </a:extLst>
            </p:cNvPr>
            <p:cNvGrpSpPr/>
            <p:nvPr/>
          </p:nvGrpSpPr>
          <p:grpSpPr>
            <a:xfrm>
              <a:off x="2388082" y="5404656"/>
              <a:ext cx="1211911" cy="428955"/>
              <a:chOff x="-16" y="653651"/>
              <a:chExt cx="2549828" cy="898319"/>
            </a:xfrm>
          </p:grpSpPr>
          <p:sp>
            <p:nvSpPr>
              <p:cNvPr id="59" name="Oval">
                <a:extLst>
                  <a:ext uri="{FF2B5EF4-FFF2-40B4-BE49-F238E27FC236}">
                    <a16:creationId xmlns:a16="http://schemas.microsoft.com/office/drawing/2014/main" id="{071717B8-D0FE-8B6B-D4B9-D0CFAC8FCF45}"/>
                  </a:ext>
                </a:extLst>
              </p:cNvPr>
              <p:cNvSpPr/>
              <p:nvPr/>
            </p:nvSpPr>
            <p:spPr>
              <a:xfrm rot="5400000">
                <a:off x="852595" y="-172113"/>
                <a:ext cx="844605" cy="2549828"/>
              </a:xfrm>
              <a:prstGeom prst="ellipse">
                <a:avLst/>
              </a:prstGeom>
              <a:solidFill>
                <a:srgbClr val="D73027"/>
              </a:solidFill>
              <a:ln w="12700" cap="flat">
                <a:noFill/>
                <a:prstDash val="solid"/>
                <a:miter lim="800000"/>
              </a:ln>
              <a:effectLst/>
            </p:spPr>
            <p:txBody>
              <a:bodyPr wrap="square" lIns="91439" tIns="91439" rIns="91439" bIns="91439" numCol="1" anchor="ctr">
                <a:noAutofit/>
              </a:bodyPr>
              <a:lstStyle/>
              <a:p>
                <a:pPr algn="ctr" defTabSz="1828800">
                  <a:lnSpc>
                    <a:spcPct val="100000"/>
                  </a:lnSpc>
                  <a:spcBef>
                    <a:spcPts val="0"/>
                  </a:spcBef>
                  <a:defRPr sz="1800">
                    <a:latin typeface="Helvetica"/>
                    <a:ea typeface="Helvetica"/>
                    <a:cs typeface="Helvetica"/>
                    <a:sym typeface="Helvetica"/>
                  </a:defRPr>
                </a:pPr>
                <a:endParaRPr sz="1000">
                  <a:solidFill>
                    <a:schemeClr val="bg1"/>
                  </a:solidFill>
                </a:endParaRPr>
              </a:p>
            </p:txBody>
          </p:sp>
          <p:sp>
            <p:nvSpPr>
              <p:cNvPr id="60" name="competence">
                <a:extLst>
                  <a:ext uri="{FF2B5EF4-FFF2-40B4-BE49-F238E27FC236}">
                    <a16:creationId xmlns:a16="http://schemas.microsoft.com/office/drawing/2014/main" id="{EDF4595F-EB11-8FBE-232B-4CF83502AD24}"/>
                  </a:ext>
                </a:extLst>
              </p:cNvPr>
              <p:cNvSpPr txBox="1"/>
              <p:nvPr/>
            </p:nvSpPr>
            <p:spPr>
              <a:xfrm>
                <a:off x="224899" y="653651"/>
                <a:ext cx="2064416" cy="89831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noAutofit/>
              </a:bodyPr>
              <a:lstStyle>
                <a:lvl1pPr algn="ctr" defTabSz="1828800">
                  <a:lnSpc>
                    <a:spcPct val="100000"/>
                  </a:lnSpc>
                  <a:spcBef>
                    <a:spcPts val="0"/>
                  </a:spcBef>
                  <a:defRPr sz="1800">
                    <a:latin typeface="Helvetica"/>
                    <a:ea typeface="Helvetica"/>
                    <a:cs typeface="Helvetica"/>
                    <a:sym typeface="Helvetica"/>
                  </a:defRPr>
                </a:lvl1pPr>
              </a:lstStyle>
              <a:p>
                <a:r>
                  <a:rPr sz="1000" dirty="0">
                    <a:solidFill>
                      <a:schemeClr val="bg1"/>
                    </a:solidFill>
                    <a:latin typeface="Arial Nova Light" panose="020B0304020202020204" pitchFamily="34" charset="0"/>
                  </a:rPr>
                  <a:t>competence</a:t>
                </a:r>
              </a:p>
            </p:txBody>
          </p:sp>
        </p:grpSp>
        <p:grpSp>
          <p:nvGrpSpPr>
            <p:cNvPr id="18" name="Oval 55">
              <a:extLst>
                <a:ext uri="{FF2B5EF4-FFF2-40B4-BE49-F238E27FC236}">
                  <a16:creationId xmlns:a16="http://schemas.microsoft.com/office/drawing/2014/main" id="{98D4DFEB-229B-31DB-C437-AFD20769F300}"/>
                </a:ext>
              </a:extLst>
            </p:cNvPr>
            <p:cNvGrpSpPr/>
            <p:nvPr/>
          </p:nvGrpSpPr>
          <p:grpSpPr>
            <a:xfrm>
              <a:off x="725495" y="4140883"/>
              <a:ext cx="954400" cy="393770"/>
              <a:chOff x="-1" y="0"/>
              <a:chExt cx="2008029" cy="824633"/>
            </a:xfrm>
          </p:grpSpPr>
          <p:sp>
            <p:nvSpPr>
              <p:cNvPr id="57" name="Oval">
                <a:extLst>
                  <a:ext uri="{FF2B5EF4-FFF2-40B4-BE49-F238E27FC236}">
                    <a16:creationId xmlns:a16="http://schemas.microsoft.com/office/drawing/2014/main" id="{28EEEA19-E2BD-738C-C13B-5F86A3F85C48}"/>
                  </a:ext>
                </a:extLst>
              </p:cNvPr>
              <p:cNvSpPr/>
              <p:nvPr/>
            </p:nvSpPr>
            <p:spPr>
              <a:xfrm rot="5400000">
                <a:off x="616351" y="-591697"/>
                <a:ext cx="775326" cy="2008029"/>
              </a:xfrm>
              <a:prstGeom prst="ellipse">
                <a:avLst/>
              </a:prstGeom>
              <a:solidFill>
                <a:srgbClr val="D73027"/>
              </a:solidFill>
              <a:ln w="12700" cap="flat">
                <a:noFill/>
                <a:prstDash val="solid"/>
                <a:miter lim="800000"/>
              </a:ln>
              <a:effectLst/>
            </p:spPr>
            <p:txBody>
              <a:bodyPr wrap="square" lIns="91439" tIns="91439" rIns="91439" bIns="91439" numCol="1" anchor="ctr">
                <a:noAutofit/>
              </a:bodyPr>
              <a:lstStyle/>
              <a:p>
                <a:pPr algn="ctr" defTabSz="1828800">
                  <a:lnSpc>
                    <a:spcPct val="100000"/>
                  </a:lnSpc>
                  <a:spcBef>
                    <a:spcPts val="0"/>
                  </a:spcBef>
                  <a:defRPr sz="1800">
                    <a:latin typeface="Helvetica"/>
                    <a:ea typeface="Helvetica"/>
                    <a:cs typeface="Helvetica"/>
                    <a:sym typeface="Helvetica"/>
                  </a:defRPr>
                </a:pPr>
                <a:endParaRPr sz="1000">
                  <a:solidFill>
                    <a:schemeClr val="bg1"/>
                  </a:solidFill>
                </a:endParaRPr>
              </a:p>
            </p:txBody>
          </p:sp>
          <p:sp>
            <p:nvSpPr>
              <p:cNvPr id="58" name="autonomy">
                <a:extLst>
                  <a:ext uri="{FF2B5EF4-FFF2-40B4-BE49-F238E27FC236}">
                    <a16:creationId xmlns:a16="http://schemas.microsoft.com/office/drawing/2014/main" id="{5012D76C-DE4D-717D-4287-F0EA36462EF9}"/>
                  </a:ext>
                </a:extLst>
              </p:cNvPr>
              <p:cNvSpPr txBox="1"/>
              <p:nvPr/>
            </p:nvSpPr>
            <p:spPr>
              <a:xfrm>
                <a:off x="162447" y="0"/>
                <a:ext cx="1704054" cy="824633"/>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noAutofit/>
              </a:bodyPr>
              <a:lstStyle>
                <a:lvl1pPr algn="ctr" defTabSz="1828800">
                  <a:lnSpc>
                    <a:spcPct val="100000"/>
                  </a:lnSpc>
                  <a:spcBef>
                    <a:spcPts val="0"/>
                  </a:spcBef>
                  <a:defRPr sz="1800">
                    <a:latin typeface="Helvetica"/>
                    <a:ea typeface="Helvetica"/>
                    <a:cs typeface="Helvetica"/>
                    <a:sym typeface="Helvetica"/>
                  </a:defRPr>
                </a:lvl1pPr>
              </a:lstStyle>
              <a:p>
                <a:r>
                  <a:rPr sz="1000" dirty="0">
                    <a:solidFill>
                      <a:schemeClr val="bg1"/>
                    </a:solidFill>
                    <a:latin typeface="Arial Nova Light" panose="020B0304020202020204" pitchFamily="34" charset="0"/>
                  </a:rPr>
                  <a:t>autonomy</a:t>
                </a:r>
              </a:p>
            </p:txBody>
          </p:sp>
        </p:grpSp>
        <p:grpSp>
          <p:nvGrpSpPr>
            <p:cNvPr id="19" name="Oval 56">
              <a:extLst>
                <a:ext uri="{FF2B5EF4-FFF2-40B4-BE49-F238E27FC236}">
                  <a16:creationId xmlns:a16="http://schemas.microsoft.com/office/drawing/2014/main" id="{718A840D-A119-AF3F-5244-3B110D8D426F}"/>
                </a:ext>
              </a:extLst>
            </p:cNvPr>
            <p:cNvGrpSpPr/>
            <p:nvPr/>
          </p:nvGrpSpPr>
          <p:grpSpPr>
            <a:xfrm>
              <a:off x="1577850" y="4830889"/>
              <a:ext cx="1000592" cy="364477"/>
              <a:chOff x="-190891" y="200762"/>
              <a:chExt cx="2105218" cy="763294"/>
            </a:xfrm>
          </p:grpSpPr>
          <p:sp>
            <p:nvSpPr>
              <p:cNvPr id="55" name="Oval">
                <a:extLst>
                  <a:ext uri="{FF2B5EF4-FFF2-40B4-BE49-F238E27FC236}">
                    <a16:creationId xmlns:a16="http://schemas.microsoft.com/office/drawing/2014/main" id="{9D6174AF-0484-CC53-CC82-D74C7A41CA90}"/>
                  </a:ext>
                </a:extLst>
              </p:cNvPr>
              <p:cNvSpPr/>
              <p:nvPr/>
            </p:nvSpPr>
            <p:spPr>
              <a:xfrm rot="5400000">
                <a:off x="513051" y="-441787"/>
                <a:ext cx="697333" cy="2105218"/>
              </a:xfrm>
              <a:prstGeom prst="ellipse">
                <a:avLst/>
              </a:prstGeom>
              <a:solidFill>
                <a:srgbClr val="D73027"/>
              </a:solidFill>
              <a:ln w="12700" cap="flat">
                <a:noFill/>
                <a:prstDash val="solid"/>
                <a:miter lim="800000"/>
              </a:ln>
              <a:effectLst/>
            </p:spPr>
            <p:txBody>
              <a:bodyPr wrap="square" lIns="91439" tIns="91439" rIns="91439" bIns="91439" numCol="1" anchor="ctr">
                <a:noAutofit/>
              </a:bodyPr>
              <a:lstStyle/>
              <a:p>
                <a:pPr algn="ctr" defTabSz="1828800">
                  <a:lnSpc>
                    <a:spcPct val="100000"/>
                  </a:lnSpc>
                  <a:spcBef>
                    <a:spcPts val="0"/>
                  </a:spcBef>
                  <a:defRPr sz="1800">
                    <a:latin typeface="Helvetica"/>
                    <a:ea typeface="Helvetica"/>
                    <a:cs typeface="Helvetica"/>
                    <a:sym typeface="Helvetica"/>
                  </a:defRPr>
                </a:pPr>
                <a:endParaRPr sz="1000">
                  <a:solidFill>
                    <a:schemeClr val="bg1"/>
                  </a:solidFill>
                </a:endParaRPr>
              </a:p>
            </p:txBody>
          </p:sp>
          <p:sp>
            <p:nvSpPr>
              <p:cNvPr id="56" name="relatedness">
                <a:extLst>
                  <a:ext uri="{FF2B5EF4-FFF2-40B4-BE49-F238E27FC236}">
                    <a16:creationId xmlns:a16="http://schemas.microsoft.com/office/drawing/2014/main" id="{A40CA93B-4E2E-E9FE-39F9-EDDBA1A789A0}"/>
                  </a:ext>
                </a:extLst>
              </p:cNvPr>
              <p:cNvSpPr txBox="1"/>
              <p:nvPr/>
            </p:nvSpPr>
            <p:spPr>
              <a:xfrm>
                <a:off x="-86478" y="200762"/>
                <a:ext cx="1891260" cy="763294"/>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lgn="ctr" defTabSz="1828800">
                  <a:lnSpc>
                    <a:spcPct val="100000"/>
                  </a:lnSpc>
                  <a:spcBef>
                    <a:spcPts val="0"/>
                  </a:spcBef>
                  <a:defRPr sz="1800">
                    <a:latin typeface="Helvetica"/>
                    <a:ea typeface="Helvetica"/>
                    <a:cs typeface="Helvetica"/>
                    <a:sym typeface="Helvetica"/>
                  </a:defRPr>
                </a:lvl1pPr>
              </a:lstStyle>
              <a:p>
                <a:r>
                  <a:rPr sz="1000" dirty="0">
                    <a:solidFill>
                      <a:schemeClr val="bg1"/>
                    </a:solidFill>
                    <a:latin typeface="Arial Nova Light" panose="020B0304020202020204" pitchFamily="34" charset="0"/>
                  </a:rPr>
                  <a:t>relatedness</a:t>
                </a:r>
              </a:p>
            </p:txBody>
          </p:sp>
        </p:grpSp>
        <p:grpSp>
          <p:nvGrpSpPr>
            <p:cNvPr id="20" name="Oval 57">
              <a:extLst>
                <a:ext uri="{FF2B5EF4-FFF2-40B4-BE49-F238E27FC236}">
                  <a16:creationId xmlns:a16="http://schemas.microsoft.com/office/drawing/2014/main" id="{FD997C17-5F13-C4AB-4755-82BF3484BD4A}"/>
                </a:ext>
              </a:extLst>
            </p:cNvPr>
            <p:cNvGrpSpPr/>
            <p:nvPr/>
          </p:nvGrpSpPr>
          <p:grpSpPr>
            <a:xfrm>
              <a:off x="5556837" y="4159794"/>
              <a:ext cx="1042491" cy="364477"/>
              <a:chOff x="0" y="-51144"/>
              <a:chExt cx="2193374" cy="763288"/>
            </a:xfrm>
          </p:grpSpPr>
          <p:sp>
            <p:nvSpPr>
              <p:cNvPr id="53" name="Oval">
                <a:extLst>
                  <a:ext uri="{FF2B5EF4-FFF2-40B4-BE49-F238E27FC236}">
                    <a16:creationId xmlns:a16="http://schemas.microsoft.com/office/drawing/2014/main" id="{E49450C9-A3F5-631B-A412-4B38B3E3A3E2}"/>
                  </a:ext>
                </a:extLst>
              </p:cNvPr>
              <p:cNvSpPr/>
              <p:nvPr/>
            </p:nvSpPr>
            <p:spPr>
              <a:xfrm rot="5400000">
                <a:off x="748020" y="-748021"/>
                <a:ext cx="697333" cy="2193374"/>
              </a:xfrm>
              <a:prstGeom prst="ellipse">
                <a:avLst/>
              </a:prstGeom>
              <a:solidFill>
                <a:srgbClr val="F46D43"/>
              </a:solidFill>
              <a:ln w="12700" cap="flat">
                <a:noFill/>
                <a:prstDash val="solid"/>
                <a:miter lim="800000"/>
              </a:ln>
              <a:effectLst/>
            </p:spPr>
            <p:txBody>
              <a:bodyPr wrap="square" lIns="91439" tIns="91439" rIns="91439" bIns="91439" numCol="1" anchor="ctr">
                <a:noAutofit/>
              </a:bodyPr>
              <a:lstStyle/>
              <a:p>
                <a:pPr algn="ctr" defTabSz="1828800">
                  <a:lnSpc>
                    <a:spcPct val="100000"/>
                  </a:lnSpc>
                  <a:spcBef>
                    <a:spcPts val="0"/>
                  </a:spcBef>
                  <a:defRPr sz="1800">
                    <a:latin typeface="Helvetica"/>
                    <a:ea typeface="Helvetica"/>
                    <a:cs typeface="Helvetica"/>
                    <a:sym typeface="Helvetica"/>
                  </a:defRPr>
                </a:pPr>
                <a:endParaRPr sz="1000"/>
              </a:p>
            </p:txBody>
          </p:sp>
          <p:sp>
            <p:nvSpPr>
              <p:cNvPr id="54" name="intrinsic">
                <a:extLst>
                  <a:ext uri="{FF2B5EF4-FFF2-40B4-BE49-F238E27FC236}">
                    <a16:creationId xmlns:a16="http://schemas.microsoft.com/office/drawing/2014/main" id="{87155545-FFBB-8B6E-A7BA-E13109421A39}"/>
                  </a:ext>
                </a:extLst>
              </p:cNvPr>
              <p:cNvSpPr/>
              <p:nvPr/>
            </p:nvSpPr>
            <p:spPr>
              <a:xfrm>
                <a:off x="64545" y="-51144"/>
                <a:ext cx="2126634" cy="76328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lgn="ctr" defTabSz="1828800">
                  <a:lnSpc>
                    <a:spcPct val="100000"/>
                  </a:lnSpc>
                  <a:spcBef>
                    <a:spcPts val="0"/>
                  </a:spcBef>
                  <a:defRPr sz="1800">
                    <a:latin typeface="Helvetica"/>
                    <a:ea typeface="Helvetica"/>
                    <a:cs typeface="Helvetica"/>
                    <a:sym typeface="Helvetica"/>
                  </a:defRPr>
                </a:lvl1pPr>
              </a:lstStyle>
              <a:p>
                <a:r>
                  <a:rPr sz="1000" dirty="0">
                    <a:solidFill>
                      <a:schemeClr val="bg1"/>
                    </a:solidFill>
                    <a:latin typeface="Arial Nova Light" panose="020B0304020202020204" pitchFamily="34" charset="0"/>
                  </a:rPr>
                  <a:t>intrinsic</a:t>
                </a:r>
              </a:p>
            </p:txBody>
          </p:sp>
        </p:grpSp>
        <p:grpSp>
          <p:nvGrpSpPr>
            <p:cNvPr id="21" name="Oval 58">
              <a:extLst>
                <a:ext uri="{FF2B5EF4-FFF2-40B4-BE49-F238E27FC236}">
                  <a16:creationId xmlns:a16="http://schemas.microsoft.com/office/drawing/2014/main" id="{23B72248-8866-CD7E-A29F-4B64D98CE0A3}"/>
                </a:ext>
              </a:extLst>
            </p:cNvPr>
            <p:cNvGrpSpPr/>
            <p:nvPr/>
          </p:nvGrpSpPr>
          <p:grpSpPr>
            <a:xfrm>
              <a:off x="4923579" y="4761626"/>
              <a:ext cx="1000592" cy="530149"/>
              <a:chOff x="775052" y="55712"/>
              <a:chExt cx="2105218" cy="1110239"/>
            </a:xfrm>
          </p:grpSpPr>
          <p:sp>
            <p:nvSpPr>
              <p:cNvPr id="51" name="Oval">
                <a:extLst>
                  <a:ext uri="{FF2B5EF4-FFF2-40B4-BE49-F238E27FC236}">
                    <a16:creationId xmlns:a16="http://schemas.microsoft.com/office/drawing/2014/main" id="{C5C1727E-19F8-3C07-BE2D-31FFF9240179}"/>
                  </a:ext>
                </a:extLst>
              </p:cNvPr>
              <p:cNvSpPr/>
              <p:nvPr/>
            </p:nvSpPr>
            <p:spPr>
              <a:xfrm rot="5400000">
                <a:off x="1478994" y="-441779"/>
                <a:ext cx="697333" cy="2105218"/>
              </a:xfrm>
              <a:prstGeom prst="ellipse">
                <a:avLst/>
              </a:prstGeom>
              <a:solidFill>
                <a:srgbClr val="F46D43"/>
              </a:solidFill>
              <a:ln w="12700" cap="flat">
                <a:noFill/>
                <a:prstDash val="solid"/>
                <a:miter lim="800000"/>
              </a:ln>
              <a:effectLst/>
            </p:spPr>
            <p:txBody>
              <a:bodyPr wrap="square" lIns="91439" tIns="91439" rIns="91439" bIns="91439" numCol="1" anchor="ctr">
                <a:noAutofit/>
              </a:bodyPr>
              <a:lstStyle/>
              <a:p>
                <a:pPr algn="ctr" defTabSz="1828800">
                  <a:lnSpc>
                    <a:spcPct val="100000"/>
                  </a:lnSpc>
                  <a:spcBef>
                    <a:spcPts val="0"/>
                  </a:spcBef>
                  <a:defRPr sz="1800">
                    <a:latin typeface="Helvetica"/>
                    <a:ea typeface="Helvetica"/>
                    <a:cs typeface="Helvetica"/>
                    <a:sym typeface="Helvetica"/>
                  </a:defRPr>
                </a:pPr>
                <a:endParaRPr sz="1000"/>
              </a:p>
            </p:txBody>
          </p:sp>
          <p:sp>
            <p:nvSpPr>
              <p:cNvPr id="52" name="attainment…">
                <a:extLst>
                  <a:ext uri="{FF2B5EF4-FFF2-40B4-BE49-F238E27FC236}">
                    <a16:creationId xmlns:a16="http://schemas.microsoft.com/office/drawing/2014/main" id="{9AE0CA4D-A89A-4307-763A-A4BAC1F67C69}"/>
                  </a:ext>
                </a:extLst>
              </p:cNvPr>
              <p:cNvSpPr txBox="1"/>
              <p:nvPr/>
            </p:nvSpPr>
            <p:spPr>
              <a:xfrm>
                <a:off x="877635" y="55712"/>
                <a:ext cx="1877754" cy="11102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p>
                <a:pPr algn="ctr" defTabSz="1828800">
                  <a:lnSpc>
                    <a:spcPct val="100000"/>
                  </a:lnSpc>
                  <a:spcBef>
                    <a:spcPts val="0"/>
                  </a:spcBef>
                  <a:defRPr sz="1800">
                    <a:latin typeface="Helvetica"/>
                    <a:ea typeface="Helvetica"/>
                    <a:cs typeface="Helvetica"/>
                    <a:sym typeface="Helvetica"/>
                  </a:defRPr>
                </a:pPr>
                <a:r>
                  <a:rPr sz="1000" dirty="0">
                    <a:solidFill>
                      <a:schemeClr val="bg1"/>
                    </a:solidFill>
                    <a:latin typeface="Arial Nova Light" panose="020B0304020202020204" pitchFamily="34" charset="0"/>
                  </a:rPr>
                  <a:t>attainment</a:t>
                </a:r>
              </a:p>
              <a:p>
                <a:pPr algn="ctr" defTabSz="1828800">
                  <a:lnSpc>
                    <a:spcPct val="100000"/>
                  </a:lnSpc>
                  <a:spcBef>
                    <a:spcPts val="0"/>
                  </a:spcBef>
                  <a:defRPr sz="1800">
                    <a:latin typeface="Helvetica"/>
                    <a:ea typeface="Helvetica"/>
                    <a:cs typeface="Helvetica"/>
                    <a:sym typeface="Helvetica"/>
                  </a:defRPr>
                </a:pPr>
                <a:r>
                  <a:rPr sz="1000" dirty="0">
                    <a:solidFill>
                      <a:schemeClr val="bg1"/>
                    </a:solidFill>
                    <a:latin typeface="Arial Nova Light" panose="020B0304020202020204" pitchFamily="34" charset="0"/>
                  </a:rPr>
                  <a:t>-utility</a:t>
                </a:r>
              </a:p>
            </p:txBody>
          </p:sp>
        </p:grpSp>
        <p:grpSp>
          <p:nvGrpSpPr>
            <p:cNvPr id="22" name="Oval 59">
              <a:extLst>
                <a:ext uri="{FF2B5EF4-FFF2-40B4-BE49-F238E27FC236}">
                  <a16:creationId xmlns:a16="http://schemas.microsoft.com/office/drawing/2014/main" id="{9ADA5767-F0CF-81AE-A5B6-36BEB5A6E027}"/>
                </a:ext>
              </a:extLst>
            </p:cNvPr>
            <p:cNvGrpSpPr/>
            <p:nvPr/>
          </p:nvGrpSpPr>
          <p:grpSpPr>
            <a:xfrm>
              <a:off x="3988071" y="5437592"/>
              <a:ext cx="858392" cy="364477"/>
              <a:chOff x="184997" y="622131"/>
              <a:chExt cx="1806033" cy="763286"/>
            </a:xfrm>
          </p:grpSpPr>
          <p:sp>
            <p:nvSpPr>
              <p:cNvPr id="49" name="Oval">
                <a:extLst>
                  <a:ext uri="{FF2B5EF4-FFF2-40B4-BE49-F238E27FC236}">
                    <a16:creationId xmlns:a16="http://schemas.microsoft.com/office/drawing/2014/main" id="{6B64F891-49A3-13EC-890B-062AC8AF169A}"/>
                  </a:ext>
                </a:extLst>
              </p:cNvPr>
              <p:cNvSpPr/>
              <p:nvPr/>
            </p:nvSpPr>
            <p:spPr>
              <a:xfrm rot="5400000">
                <a:off x="739347" y="111931"/>
                <a:ext cx="697333" cy="1806033"/>
              </a:xfrm>
              <a:prstGeom prst="ellipse">
                <a:avLst/>
              </a:prstGeom>
              <a:solidFill>
                <a:srgbClr val="F46D43"/>
              </a:solidFill>
              <a:ln w="12700" cap="flat">
                <a:noFill/>
                <a:prstDash val="solid"/>
                <a:miter lim="800000"/>
              </a:ln>
              <a:effectLst/>
            </p:spPr>
            <p:txBody>
              <a:bodyPr wrap="square" lIns="91439" tIns="91439" rIns="91439" bIns="91439" numCol="1" anchor="ctr">
                <a:noAutofit/>
              </a:bodyPr>
              <a:lstStyle/>
              <a:p>
                <a:pPr algn="ctr" defTabSz="1828800">
                  <a:lnSpc>
                    <a:spcPct val="100000"/>
                  </a:lnSpc>
                  <a:spcBef>
                    <a:spcPts val="0"/>
                  </a:spcBef>
                  <a:defRPr sz="1800">
                    <a:latin typeface="Helvetica"/>
                    <a:ea typeface="Helvetica"/>
                    <a:cs typeface="Helvetica"/>
                    <a:sym typeface="Helvetica"/>
                  </a:defRPr>
                </a:pPr>
                <a:endParaRPr sz="1000"/>
              </a:p>
            </p:txBody>
          </p:sp>
          <p:sp>
            <p:nvSpPr>
              <p:cNvPr id="50" name="cost">
                <a:extLst>
                  <a:ext uri="{FF2B5EF4-FFF2-40B4-BE49-F238E27FC236}">
                    <a16:creationId xmlns:a16="http://schemas.microsoft.com/office/drawing/2014/main" id="{6082D39B-1ADA-AB90-8BAA-7EB2675CF4F8}"/>
                  </a:ext>
                </a:extLst>
              </p:cNvPr>
              <p:cNvSpPr txBox="1"/>
              <p:nvPr/>
            </p:nvSpPr>
            <p:spPr>
              <a:xfrm>
                <a:off x="472430" y="622131"/>
                <a:ext cx="1295144" cy="76328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9" tIns="91439" rIns="91439" bIns="91439" numCol="1" anchor="ctr">
                <a:spAutoFit/>
              </a:bodyPr>
              <a:lstStyle>
                <a:lvl1pPr algn="ctr" defTabSz="1828800">
                  <a:lnSpc>
                    <a:spcPct val="100000"/>
                  </a:lnSpc>
                  <a:spcBef>
                    <a:spcPts val="0"/>
                  </a:spcBef>
                  <a:defRPr sz="1800">
                    <a:latin typeface="Helvetica"/>
                    <a:ea typeface="Helvetica"/>
                    <a:cs typeface="Helvetica"/>
                    <a:sym typeface="Helvetica"/>
                  </a:defRPr>
                </a:lvl1pPr>
              </a:lstStyle>
              <a:p>
                <a:r>
                  <a:rPr sz="1000" dirty="0">
                    <a:solidFill>
                      <a:schemeClr val="bg1"/>
                    </a:solidFill>
                    <a:latin typeface="Arial Nova Light" panose="020B0304020202020204" pitchFamily="34" charset="0"/>
                  </a:rPr>
                  <a:t>cost</a:t>
                </a:r>
              </a:p>
            </p:txBody>
          </p:sp>
        </p:grpSp>
        <p:sp>
          <p:nvSpPr>
            <p:cNvPr id="23" name="TextBox 60">
              <a:extLst>
                <a:ext uri="{FF2B5EF4-FFF2-40B4-BE49-F238E27FC236}">
                  <a16:creationId xmlns:a16="http://schemas.microsoft.com/office/drawing/2014/main" id="{FD1723EA-E7AA-0618-AC9A-1FB7AC232D78}"/>
                </a:ext>
              </a:extLst>
            </p:cNvPr>
            <p:cNvSpPr txBox="1"/>
            <p:nvPr/>
          </p:nvSpPr>
          <p:spPr>
            <a:xfrm>
              <a:off x="2168521" y="3675426"/>
              <a:ext cx="2799081" cy="2920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lvl1pPr algn="ctr" defTabSz="1828800">
                <a:lnSpc>
                  <a:spcPct val="100000"/>
                </a:lnSpc>
                <a:spcBef>
                  <a:spcPts val="0"/>
                </a:spcBef>
                <a:defRPr sz="1800">
                  <a:solidFill>
                    <a:srgbClr val="7030A0"/>
                  </a:solidFill>
                  <a:latin typeface="Helvetica"/>
                  <a:ea typeface="Helvetica"/>
                  <a:cs typeface="Helvetica"/>
                  <a:sym typeface="Helvetica"/>
                </a:defRPr>
              </a:lvl1pPr>
            </a:lstStyle>
            <a:p>
              <a:pPr>
                <a:lnSpc>
                  <a:spcPts val="600"/>
                </a:lnSpc>
              </a:pPr>
              <a:r>
                <a:rPr sz="1000" dirty="0">
                  <a:solidFill>
                    <a:schemeClr val="tx1"/>
                  </a:solidFill>
                  <a:latin typeface="Arial Nova Light" panose="020B0304020202020204" pitchFamily="34" charset="0"/>
                </a:rPr>
                <a:t>Between student</a:t>
              </a:r>
            </a:p>
          </p:txBody>
        </p:sp>
        <p:sp>
          <p:nvSpPr>
            <p:cNvPr id="24" name="Straight Connector 61">
              <a:extLst>
                <a:ext uri="{FF2B5EF4-FFF2-40B4-BE49-F238E27FC236}">
                  <a16:creationId xmlns:a16="http://schemas.microsoft.com/office/drawing/2014/main" id="{556E1BCD-6182-FB3F-25C7-699C81902E32}"/>
                </a:ext>
              </a:extLst>
            </p:cNvPr>
            <p:cNvSpPr/>
            <p:nvPr/>
          </p:nvSpPr>
          <p:spPr>
            <a:xfrm flipV="1">
              <a:off x="306568" y="4078694"/>
              <a:ext cx="6446657" cy="22539"/>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tIns="91439" bIns="91439"/>
            <a:lstStyle/>
            <a:p>
              <a:pPr defTabSz="1828800">
                <a:lnSpc>
                  <a:spcPct val="100000"/>
                </a:lnSpc>
                <a:spcBef>
                  <a:spcPts val="0"/>
                </a:spcBef>
                <a:defRPr sz="3600">
                  <a:latin typeface="Calibri"/>
                  <a:ea typeface="Calibri"/>
                  <a:cs typeface="Calibri"/>
                  <a:sym typeface="Calibri"/>
                </a:defRPr>
              </a:pPr>
              <a:endParaRPr sz="5400" dirty="0"/>
            </a:p>
          </p:txBody>
        </p:sp>
        <p:cxnSp>
          <p:nvCxnSpPr>
            <p:cNvPr id="25" name="Straight Arrow Connector 24">
              <a:extLst>
                <a:ext uri="{FF2B5EF4-FFF2-40B4-BE49-F238E27FC236}">
                  <a16:creationId xmlns:a16="http://schemas.microsoft.com/office/drawing/2014/main" id="{1290EA69-8B73-B049-F42E-77582CB09EB3}"/>
                </a:ext>
              </a:extLst>
            </p:cNvPr>
            <p:cNvCxnSpPr>
              <a:cxnSpLocks/>
              <a:stCxn id="71" idx="0"/>
              <a:endCxn id="61" idx="4"/>
            </p:cNvCxnSpPr>
            <p:nvPr/>
          </p:nvCxnSpPr>
          <p:spPr>
            <a:xfrm>
              <a:off x="3531579" y="2603375"/>
              <a:ext cx="274000" cy="0"/>
            </a:xfrm>
            <a:prstGeom prst="straightConnector1">
              <a:avLst/>
            </a:prstGeom>
            <a:ln w="6350" cap="flat" cmpd="sng" algn="ctr">
              <a:solidFill>
                <a:schemeClr val="bg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29" name="Straight Arrow Connector 28">
              <a:extLst>
                <a:ext uri="{FF2B5EF4-FFF2-40B4-BE49-F238E27FC236}">
                  <a16:creationId xmlns:a16="http://schemas.microsoft.com/office/drawing/2014/main" id="{7487BD54-71BE-25A7-987C-C04410B970BA}"/>
                </a:ext>
              </a:extLst>
            </p:cNvPr>
            <p:cNvCxnSpPr>
              <a:cxnSpLocks/>
              <a:stCxn id="55" idx="0"/>
              <a:endCxn id="53" idx="4"/>
            </p:cNvCxnSpPr>
            <p:nvPr/>
          </p:nvCxnSpPr>
          <p:spPr>
            <a:xfrm flipV="1">
              <a:off x="2578442" y="4350706"/>
              <a:ext cx="2978395" cy="675992"/>
            </a:xfrm>
            <a:prstGeom prst="straightConnector1">
              <a:avLst/>
            </a:prstGeom>
            <a:ln w="6350" cap="flat" cmpd="sng" algn="ctr">
              <a:solidFill>
                <a:schemeClr val="tx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30" name="Straight Arrow Connector 29">
              <a:extLst>
                <a:ext uri="{FF2B5EF4-FFF2-40B4-BE49-F238E27FC236}">
                  <a16:creationId xmlns:a16="http://schemas.microsoft.com/office/drawing/2014/main" id="{C6B6DFBF-B6DE-C719-6435-AE196B7EBE8E}"/>
                </a:ext>
              </a:extLst>
            </p:cNvPr>
            <p:cNvCxnSpPr>
              <a:cxnSpLocks/>
              <a:stCxn id="55" idx="0"/>
              <a:endCxn id="52" idx="1"/>
            </p:cNvCxnSpPr>
            <p:nvPr/>
          </p:nvCxnSpPr>
          <p:spPr>
            <a:xfrm>
              <a:off x="2578442" y="5026695"/>
              <a:ext cx="2393894" cy="6"/>
            </a:xfrm>
            <a:prstGeom prst="straightConnector1">
              <a:avLst/>
            </a:prstGeom>
            <a:ln w="6350" cap="flat" cmpd="sng" algn="ctr">
              <a:solidFill>
                <a:schemeClr val="tx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31" name="Straight Arrow Connector 30">
              <a:extLst>
                <a:ext uri="{FF2B5EF4-FFF2-40B4-BE49-F238E27FC236}">
                  <a16:creationId xmlns:a16="http://schemas.microsoft.com/office/drawing/2014/main" id="{982B90E6-CE32-F0D5-22B1-08E001C238F9}"/>
                </a:ext>
              </a:extLst>
            </p:cNvPr>
            <p:cNvCxnSpPr>
              <a:cxnSpLocks/>
              <a:stCxn id="55" idx="0"/>
              <a:endCxn id="49" idx="4"/>
            </p:cNvCxnSpPr>
            <p:nvPr/>
          </p:nvCxnSpPr>
          <p:spPr>
            <a:xfrm>
              <a:off x="2578442" y="5026697"/>
              <a:ext cx="1409630" cy="598470"/>
            </a:xfrm>
            <a:prstGeom prst="straightConnector1">
              <a:avLst/>
            </a:prstGeom>
            <a:ln w="6350" cap="flat" cmpd="sng" algn="ctr">
              <a:solidFill>
                <a:schemeClr val="tx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32" name="Straight Arrow Connector 31">
              <a:extLst>
                <a:ext uri="{FF2B5EF4-FFF2-40B4-BE49-F238E27FC236}">
                  <a16:creationId xmlns:a16="http://schemas.microsoft.com/office/drawing/2014/main" id="{B4174C4A-679A-EF5E-D7F3-37F4989A027E}"/>
                </a:ext>
              </a:extLst>
            </p:cNvPr>
            <p:cNvCxnSpPr>
              <a:cxnSpLocks/>
              <a:stCxn id="59" idx="0"/>
              <a:endCxn id="53" idx="4"/>
            </p:cNvCxnSpPr>
            <p:nvPr/>
          </p:nvCxnSpPr>
          <p:spPr>
            <a:xfrm flipV="1">
              <a:off x="3599994" y="4350706"/>
              <a:ext cx="1956843" cy="1268425"/>
            </a:xfrm>
            <a:prstGeom prst="straightConnector1">
              <a:avLst/>
            </a:prstGeom>
            <a:ln w="6350" cap="flat" cmpd="sng" algn="ctr">
              <a:solidFill>
                <a:schemeClr val="tx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33" name="Straight Arrow Connector 32">
              <a:extLst>
                <a:ext uri="{FF2B5EF4-FFF2-40B4-BE49-F238E27FC236}">
                  <a16:creationId xmlns:a16="http://schemas.microsoft.com/office/drawing/2014/main" id="{BE851929-0DDC-85D2-63CE-C16B0E9A72E8}"/>
                </a:ext>
              </a:extLst>
            </p:cNvPr>
            <p:cNvCxnSpPr>
              <a:cxnSpLocks/>
              <a:stCxn id="59" idx="0"/>
              <a:endCxn id="49" idx="4"/>
            </p:cNvCxnSpPr>
            <p:nvPr/>
          </p:nvCxnSpPr>
          <p:spPr>
            <a:xfrm>
              <a:off x="3599994" y="5619129"/>
              <a:ext cx="388078" cy="6037"/>
            </a:xfrm>
            <a:prstGeom prst="straightConnector1">
              <a:avLst/>
            </a:prstGeom>
            <a:ln w="6350" cap="flat" cmpd="sng" algn="ctr">
              <a:solidFill>
                <a:schemeClr val="bg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6B403C40-EC22-5D0A-D417-91B68D182AAE}"/>
                </a:ext>
              </a:extLst>
            </p:cNvPr>
            <p:cNvCxnSpPr>
              <a:cxnSpLocks/>
              <a:stCxn id="67" idx="0"/>
              <a:endCxn id="61" idx="4"/>
            </p:cNvCxnSpPr>
            <p:nvPr/>
          </p:nvCxnSpPr>
          <p:spPr>
            <a:xfrm flipV="1">
              <a:off x="2578447" y="2603375"/>
              <a:ext cx="1227131" cy="615871"/>
            </a:xfrm>
            <a:prstGeom prst="straightConnector1">
              <a:avLst/>
            </a:prstGeom>
            <a:ln w="6350" cap="flat" cmpd="sng" algn="ctr">
              <a:solidFill>
                <a:schemeClr val="tx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38" name="TextBox 37">
              <a:extLst>
                <a:ext uri="{FF2B5EF4-FFF2-40B4-BE49-F238E27FC236}">
                  <a16:creationId xmlns:a16="http://schemas.microsoft.com/office/drawing/2014/main" id="{CBDC30A4-D1B8-F9D8-FCCD-12AC02301A14}"/>
                </a:ext>
              </a:extLst>
            </p:cNvPr>
            <p:cNvSpPr txBox="1"/>
            <p:nvPr/>
          </p:nvSpPr>
          <p:spPr>
            <a:xfrm>
              <a:off x="2595246" y="2815024"/>
              <a:ext cx="518124" cy="246221"/>
            </a:xfrm>
            <a:prstGeom prst="rect">
              <a:avLst/>
            </a:prstGeom>
            <a:noFill/>
          </p:spPr>
          <p:txBody>
            <a:bodyPr wrap="square" rtlCol="0">
              <a:spAutoFit/>
            </a:bodyPr>
            <a:lstStyle/>
            <a:p>
              <a:r>
                <a:rPr lang="fi-FI" sz="1000" dirty="0">
                  <a:latin typeface="Arial Nova Light" panose="020B0304020202020204" pitchFamily="34" charset="0"/>
                  <a:cs typeface="Times New Roman" panose="02020603050405020304" pitchFamily="18" charset="0"/>
                </a:rPr>
                <a:t>-.49</a:t>
              </a:r>
              <a:endParaRPr lang="en-US" sz="1000" dirty="0">
                <a:latin typeface="Arial Nova Light" panose="020B0304020202020204" pitchFamily="34" charset="0"/>
                <a:cs typeface="Times New Roman" panose="02020603050405020304" pitchFamily="18" charset="0"/>
              </a:endParaRPr>
            </a:p>
          </p:txBody>
        </p:sp>
        <p:sp>
          <p:nvSpPr>
            <p:cNvPr id="42" name="TextBox 41">
              <a:extLst>
                <a:ext uri="{FF2B5EF4-FFF2-40B4-BE49-F238E27FC236}">
                  <a16:creationId xmlns:a16="http://schemas.microsoft.com/office/drawing/2014/main" id="{5F4D6137-AFBE-8405-C82D-B680123FE7B5}"/>
                </a:ext>
              </a:extLst>
            </p:cNvPr>
            <p:cNvSpPr txBox="1"/>
            <p:nvPr/>
          </p:nvSpPr>
          <p:spPr>
            <a:xfrm>
              <a:off x="2521099" y="5083682"/>
              <a:ext cx="518124" cy="246221"/>
            </a:xfrm>
            <a:prstGeom prst="rect">
              <a:avLst/>
            </a:prstGeom>
            <a:noFill/>
          </p:spPr>
          <p:txBody>
            <a:bodyPr wrap="square" rtlCol="0">
              <a:spAutoFit/>
            </a:bodyPr>
            <a:lstStyle/>
            <a:p>
              <a:r>
                <a:rPr lang="fi-FI" sz="1000" dirty="0">
                  <a:latin typeface="Arial Nova Light" panose="020B0304020202020204" pitchFamily="34" charset="0"/>
                  <a:cs typeface="Times New Roman" panose="02020603050405020304" pitchFamily="18" charset="0"/>
                </a:rPr>
                <a:t>-.28</a:t>
              </a:r>
              <a:endParaRPr lang="en-US" sz="1000" dirty="0">
                <a:latin typeface="Arial Nova Light" panose="020B0304020202020204" pitchFamily="34" charset="0"/>
                <a:cs typeface="Times New Roman" panose="02020603050405020304" pitchFamily="18" charset="0"/>
              </a:endParaRPr>
            </a:p>
          </p:txBody>
        </p:sp>
        <p:sp>
          <p:nvSpPr>
            <p:cNvPr id="43" name="TextBox 42">
              <a:extLst>
                <a:ext uri="{FF2B5EF4-FFF2-40B4-BE49-F238E27FC236}">
                  <a16:creationId xmlns:a16="http://schemas.microsoft.com/office/drawing/2014/main" id="{25BA7DE2-F75D-1B69-402E-A3FC1A81D295}"/>
                </a:ext>
              </a:extLst>
            </p:cNvPr>
            <p:cNvSpPr txBox="1"/>
            <p:nvPr/>
          </p:nvSpPr>
          <p:spPr>
            <a:xfrm>
              <a:off x="3482500" y="5602939"/>
              <a:ext cx="518124" cy="246221"/>
            </a:xfrm>
            <a:prstGeom prst="rect">
              <a:avLst/>
            </a:prstGeom>
            <a:noFill/>
          </p:spPr>
          <p:txBody>
            <a:bodyPr wrap="square" rtlCol="0">
              <a:spAutoFit/>
            </a:bodyPr>
            <a:lstStyle/>
            <a:p>
              <a:r>
                <a:rPr lang="fi-FI" sz="1000" dirty="0">
                  <a:latin typeface="Arial Nova Light" panose="020B0304020202020204" pitchFamily="34" charset="0"/>
                  <a:cs typeface="Times New Roman" panose="02020603050405020304" pitchFamily="18" charset="0"/>
                </a:rPr>
                <a:t>-.44</a:t>
              </a:r>
              <a:endParaRPr lang="en-US" sz="1000" dirty="0">
                <a:latin typeface="Arial Nova Light" panose="020B0304020202020204" pitchFamily="34" charset="0"/>
                <a:cs typeface="Times New Roman" panose="02020603050405020304" pitchFamily="18" charset="0"/>
              </a:endParaRPr>
            </a:p>
          </p:txBody>
        </p:sp>
        <p:sp>
          <p:nvSpPr>
            <p:cNvPr id="44" name="TextBox 43">
              <a:extLst>
                <a:ext uri="{FF2B5EF4-FFF2-40B4-BE49-F238E27FC236}">
                  <a16:creationId xmlns:a16="http://schemas.microsoft.com/office/drawing/2014/main" id="{AC33E69A-BBAF-91CC-98D2-007BBEFB5E17}"/>
                </a:ext>
              </a:extLst>
            </p:cNvPr>
            <p:cNvSpPr txBox="1"/>
            <p:nvPr/>
          </p:nvSpPr>
          <p:spPr>
            <a:xfrm>
              <a:off x="4602839" y="4999471"/>
              <a:ext cx="518124" cy="246221"/>
            </a:xfrm>
            <a:prstGeom prst="rect">
              <a:avLst/>
            </a:prstGeom>
            <a:noFill/>
          </p:spPr>
          <p:txBody>
            <a:bodyPr wrap="square" rtlCol="0">
              <a:spAutoFit/>
            </a:bodyPr>
            <a:lstStyle/>
            <a:p>
              <a:r>
                <a:rPr lang="fi-FI" sz="1000" dirty="0">
                  <a:latin typeface="Arial Nova Light" panose="020B0304020202020204" pitchFamily="34" charset="0"/>
                  <a:cs typeface="Times New Roman" panose="02020603050405020304" pitchFamily="18" charset="0"/>
                </a:rPr>
                <a:t>.21</a:t>
              </a:r>
              <a:endParaRPr lang="en-US" sz="1000" dirty="0">
                <a:latin typeface="Arial Nova Light" panose="020B0304020202020204" pitchFamily="34" charset="0"/>
                <a:cs typeface="Times New Roman" panose="02020603050405020304" pitchFamily="18" charset="0"/>
              </a:endParaRPr>
            </a:p>
          </p:txBody>
        </p:sp>
        <p:sp>
          <p:nvSpPr>
            <p:cNvPr id="45" name="TextBox 44">
              <a:extLst>
                <a:ext uri="{FF2B5EF4-FFF2-40B4-BE49-F238E27FC236}">
                  <a16:creationId xmlns:a16="http://schemas.microsoft.com/office/drawing/2014/main" id="{987FA273-E31B-7B29-3865-3C8A35D56471}"/>
                </a:ext>
              </a:extLst>
            </p:cNvPr>
            <p:cNvSpPr txBox="1"/>
            <p:nvPr/>
          </p:nvSpPr>
          <p:spPr>
            <a:xfrm>
              <a:off x="5055331" y="4538286"/>
              <a:ext cx="518124" cy="246221"/>
            </a:xfrm>
            <a:prstGeom prst="rect">
              <a:avLst/>
            </a:prstGeom>
            <a:noFill/>
          </p:spPr>
          <p:txBody>
            <a:bodyPr wrap="square" rtlCol="0">
              <a:spAutoFit/>
            </a:bodyPr>
            <a:lstStyle/>
            <a:p>
              <a:r>
                <a:rPr lang="fi-FI" sz="1000" dirty="0">
                  <a:latin typeface="Arial Nova Light" panose="020B0304020202020204" pitchFamily="34" charset="0"/>
                  <a:cs typeface="Times New Roman" panose="02020603050405020304" pitchFamily="18" charset="0"/>
                </a:rPr>
                <a:t>.33</a:t>
              </a:r>
              <a:endParaRPr lang="en-US" sz="1000" dirty="0">
                <a:latin typeface="Arial Nova Light" panose="020B0304020202020204" pitchFamily="34" charset="0"/>
                <a:cs typeface="Times New Roman" panose="02020603050405020304" pitchFamily="18" charset="0"/>
              </a:endParaRPr>
            </a:p>
          </p:txBody>
        </p:sp>
        <p:sp>
          <p:nvSpPr>
            <p:cNvPr id="46" name="TextBox 45">
              <a:extLst>
                <a:ext uri="{FF2B5EF4-FFF2-40B4-BE49-F238E27FC236}">
                  <a16:creationId xmlns:a16="http://schemas.microsoft.com/office/drawing/2014/main" id="{F34BF0BD-7248-AF31-2A92-1E8C3B816030}"/>
                </a:ext>
              </a:extLst>
            </p:cNvPr>
            <p:cNvSpPr txBox="1"/>
            <p:nvPr/>
          </p:nvSpPr>
          <p:spPr>
            <a:xfrm>
              <a:off x="4969180" y="4228021"/>
              <a:ext cx="518124" cy="246221"/>
            </a:xfrm>
            <a:prstGeom prst="rect">
              <a:avLst/>
            </a:prstGeom>
            <a:noFill/>
          </p:spPr>
          <p:txBody>
            <a:bodyPr wrap="square" rtlCol="0">
              <a:spAutoFit/>
            </a:bodyPr>
            <a:lstStyle/>
            <a:p>
              <a:r>
                <a:rPr lang="fi-FI" sz="1000" dirty="0">
                  <a:latin typeface="Arial Nova Light" panose="020B0304020202020204" pitchFamily="34" charset="0"/>
                  <a:cs typeface="Times New Roman" panose="02020603050405020304" pitchFamily="18" charset="0"/>
                </a:rPr>
                <a:t>.25</a:t>
              </a:r>
              <a:endParaRPr lang="en-US" sz="1000" dirty="0">
                <a:latin typeface="Arial Nova Light" panose="020B0304020202020204" pitchFamily="34" charset="0"/>
                <a:cs typeface="Times New Roman" panose="02020603050405020304" pitchFamily="18" charset="0"/>
              </a:endParaRPr>
            </a:p>
          </p:txBody>
        </p:sp>
      </p:grpSp>
      <p:sp>
        <p:nvSpPr>
          <p:cNvPr id="81" name="TextBox 80">
            <a:extLst>
              <a:ext uri="{FF2B5EF4-FFF2-40B4-BE49-F238E27FC236}">
                <a16:creationId xmlns:a16="http://schemas.microsoft.com/office/drawing/2014/main" id="{1FDF1CDF-4F6B-6108-E88C-827499897898}"/>
              </a:ext>
            </a:extLst>
          </p:cNvPr>
          <p:cNvSpPr txBox="1"/>
          <p:nvPr/>
        </p:nvSpPr>
        <p:spPr>
          <a:xfrm>
            <a:off x="6962171" y="2239845"/>
            <a:ext cx="4491856" cy="1323439"/>
          </a:xfrm>
          <a:prstGeom prst="rect">
            <a:avLst/>
          </a:prstGeom>
          <a:noFill/>
        </p:spPr>
        <p:txBody>
          <a:bodyPr wrap="square">
            <a:spAutoFit/>
          </a:bodyPr>
          <a:lstStyle/>
          <a:p>
            <a:pPr marL="0" indent="0">
              <a:buNone/>
            </a:pPr>
            <a:r>
              <a:rPr lang="en-US" sz="2000" dirty="0">
                <a:latin typeface="Helvetica" panose="020B0604020202020204" pitchFamily="34" charset="0"/>
                <a:cs typeface="Helvetica" panose="020B0604020202020204" pitchFamily="34" charset="0"/>
              </a:rPr>
              <a:t>Students who report higher relatedness with teacher compared to other students tend to experience lower cost for physics.</a:t>
            </a:r>
          </a:p>
        </p:txBody>
      </p:sp>
      <p:sp>
        <p:nvSpPr>
          <p:cNvPr id="6" name="TextBox 5">
            <a:extLst>
              <a:ext uri="{FF2B5EF4-FFF2-40B4-BE49-F238E27FC236}">
                <a16:creationId xmlns:a16="http://schemas.microsoft.com/office/drawing/2014/main" id="{02ED115A-B95D-C92C-68AE-935AB44C2ADC}"/>
              </a:ext>
            </a:extLst>
          </p:cNvPr>
          <p:cNvSpPr txBox="1"/>
          <p:nvPr/>
        </p:nvSpPr>
        <p:spPr>
          <a:xfrm>
            <a:off x="641763" y="6411910"/>
            <a:ext cx="10810006" cy="261610"/>
          </a:xfrm>
          <a:prstGeom prst="rect">
            <a:avLst/>
          </a:prstGeom>
          <a:noFill/>
        </p:spPr>
        <p:txBody>
          <a:bodyPr wrap="square" rtlCol="0">
            <a:spAutoFit/>
          </a:bodyPr>
          <a:lstStyle/>
          <a:p>
            <a:pPr algn="ctr"/>
            <a:r>
              <a:rPr lang="en-GB" sz="1100" spc="600" dirty="0">
                <a:latin typeface="Arial Nova Light" panose="020B0304020202020204" pitchFamily="34" charset="0"/>
              </a:rPr>
              <a:t>Introduction – Methods – </a:t>
            </a:r>
            <a:r>
              <a:rPr lang="en-GB" sz="1100" b="1" spc="600" dirty="0">
                <a:latin typeface="Arial Nova Light" panose="020B0304020202020204" pitchFamily="34" charset="0"/>
              </a:rPr>
              <a:t>Results </a:t>
            </a:r>
            <a:r>
              <a:rPr lang="en-GB" sz="1100" spc="600" dirty="0">
                <a:latin typeface="Arial Nova Light" panose="020B0304020202020204" pitchFamily="34" charset="0"/>
              </a:rPr>
              <a:t>– Discussion &amp; Conclusion</a:t>
            </a:r>
            <a:endParaRPr lang="en-FI" sz="1100" spc="600" dirty="0">
              <a:latin typeface="Arial Nova Light" panose="020B0304020202020204" pitchFamily="34" charset="0"/>
            </a:endParaRPr>
          </a:p>
        </p:txBody>
      </p:sp>
    </p:spTree>
    <p:extLst>
      <p:ext uri="{BB962C8B-B14F-4D97-AF65-F5344CB8AC3E}">
        <p14:creationId xmlns:p14="http://schemas.microsoft.com/office/powerpoint/2010/main" val="10284963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89DD9-9B1A-C559-9A24-649604DE3050}"/>
              </a:ext>
            </a:extLst>
          </p:cNvPr>
          <p:cNvSpPr>
            <a:spLocks noGrp="1"/>
          </p:cNvSpPr>
          <p:nvPr>
            <p:ph type="title"/>
          </p:nvPr>
        </p:nvSpPr>
        <p:spPr/>
        <p:txBody>
          <a:bodyPr>
            <a:normAutofit/>
          </a:bodyPr>
          <a:lstStyle/>
          <a:p>
            <a:r>
              <a:rPr lang="en-US" sz="4000" dirty="0">
                <a:latin typeface="Elephant" panose="02020904090505020303" pitchFamily="18" charset="0"/>
              </a:rPr>
              <a:t>Girls and boys experienced physics lessons differently</a:t>
            </a:r>
          </a:p>
        </p:txBody>
      </p:sp>
      <p:sp>
        <p:nvSpPr>
          <p:cNvPr id="3" name="Content Placeholder 2">
            <a:extLst>
              <a:ext uri="{FF2B5EF4-FFF2-40B4-BE49-F238E27FC236}">
                <a16:creationId xmlns:a16="http://schemas.microsoft.com/office/drawing/2014/main" id="{B9360607-85CB-AE9C-0F93-540F7B3C6BA2}"/>
              </a:ext>
            </a:extLst>
          </p:cNvPr>
          <p:cNvSpPr>
            <a:spLocks noGrp="1"/>
          </p:cNvSpPr>
          <p:nvPr>
            <p:ph idx="1"/>
          </p:nvPr>
        </p:nvSpPr>
        <p:spPr>
          <a:xfrm>
            <a:off x="6753225" y="2154912"/>
            <a:ext cx="4495800" cy="4223386"/>
          </a:xfrm>
        </p:spPr>
        <p:txBody>
          <a:bodyPr>
            <a:normAutofit/>
          </a:bodyPr>
          <a:lstStyle/>
          <a:p>
            <a:pPr marL="0" indent="0">
              <a:buNone/>
            </a:pPr>
            <a:r>
              <a:rPr lang="en-US" sz="2000" dirty="0">
                <a:latin typeface="Helvetica" panose="020B0604020202020204" pitchFamily="34" charset="0"/>
                <a:cs typeface="Helvetica" panose="020B0604020202020204" pitchFamily="34" charset="0"/>
              </a:rPr>
              <a:t>Girls report less experience of relatedness with teacher..</a:t>
            </a:r>
          </a:p>
          <a:p>
            <a:pPr marL="0" indent="0">
              <a:buNone/>
            </a:pPr>
            <a:r>
              <a:rPr lang="en-US" sz="2000" dirty="0">
                <a:latin typeface="Helvetica" panose="020B0604020202020204" pitchFamily="34" charset="0"/>
                <a:cs typeface="Helvetica" panose="020B0604020202020204" pitchFamily="34" charset="0"/>
              </a:rPr>
              <a:t>..although they reported having higher attainment-utility values for physics compared to boys.</a:t>
            </a:r>
          </a:p>
        </p:txBody>
      </p:sp>
      <p:sp>
        <p:nvSpPr>
          <p:cNvPr id="4" name="Slide Number Placeholder 3">
            <a:extLst>
              <a:ext uri="{FF2B5EF4-FFF2-40B4-BE49-F238E27FC236}">
                <a16:creationId xmlns:a16="http://schemas.microsoft.com/office/drawing/2014/main" id="{4B371E74-5872-07B4-1D31-8312D9B7A77C}"/>
              </a:ext>
            </a:extLst>
          </p:cNvPr>
          <p:cNvSpPr>
            <a:spLocks noGrp="1"/>
          </p:cNvSpPr>
          <p:nvPr>
            <p:ph type="sldNum" sz="quarter" idx="12"/>
          </p:nvPr>
        </p:nvSpPr>
        <p:spPr/>
        <p:txBody>
          <a:bodyPr/>
          <a:lstStyle/>
          <a:p>
            <a:fld id="{03C004E3-0D6A-4C80-8BC8-249057463E2D}" type="slidenum">
              <a:rPr lang="en-US" smtClean="0"/>
              <a:t>7</a:t>
            </a:fld>
            <a:endParaRPr lang="en-US"/>
          </a:p>
        </p:txBody>
      </p:sp>
      <p:cxnSp>
        <p:nvCxnSpPr>
          <p:cNvPr id="5" name="Straight Connector 4">
            <a:extLst>
              <a:ext uri="{FF2B5EF4-FFF2-40B4-BE49-F238E27FC236}">
                <a16:creationId xmlns:a16="http://schemas.microsoft.com/office/drawing/2014/main" id="{8D470CCF-5283-9A76-09A8-4C696F75A2C4}"/>
              </a:ext>
            </a:extLst>
          </p:cNvPr>
          <p:cNvCxnSpPr>
            <a:cxnSpLocks/>
          </p:cNvCxnSpPr>
          <p:nvPr/>
        </p:nvCxnSpPr>
        <p:spPr>
          <a:xfrm>
            <a:off x="595313" y="1709737"/>
            <a:ext cx="11001374"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7" name="Rectangle 80">
            <a:extLst>
              <a:ext uri="{FF2B5EF4-FFF2-40B4-BE49-F238E27FC236}">
                <a16:creationId xmlns:a16="http://schemas.microsoft.com/office/drawing/2014/main" id="{1C4D6F27-8B60-2FC9-4EAC-6FDB0FE7528D}"/>
              </a:ext>
            </a:extLst>
          </p:cNvPr>
          <p:cNvGrpSpPr/>
          <p:nvPr/>
        </p:nvGrpSpPr>
        <p:grpSpPr>
          <a:xfrm>
            <a:off x="3252193" y="1851646"/>
            <a:ext cx="789872" cy="439910"/>
            <a:chOff x="0" y="-364866"/>
            <a:chExt cx="1661868" cy="921257"/>
          </a:xfrm>
        </p:grpSpPr>
        <p:sp>
          <p:nvSpPr>
            <p:cNvPr id="73" name="Rectangle">
              <a:extLst>
                <a:ext uri="{FF2B5EF4-FFF2-40B4-BE49-F238E27FC236}">
                  <a16:creationId xmlns:a16="http://schemas.microsoft.com/office/drawing/2014/main" id="{8640FC08-6B8B-CD8D-4690-C2600F0B0B6A}"/>
                </a:ext>
              </a:extLst>
            </p:cNvPr>
            <p:cNvSpPr/>
            <p:nvPr/>
          </p:nvSpPr>
          <p:spPr>
            <a:xfrm>
              <a:off x="0" y="-227353"/>
              <a:ext cx="1661868" cy="676550"/>
            </a:xfrm>
            <a:prstGeom prst="roundRect">
              <a:avLst/>
            </a:prstGeom>
            <a:solidFill>
              <a:schemeClr val="bg1"/>
            </a:solidFill>
            <a:ln w="25400" cap="flat">
              <a:noFill/>
              <a:prstDash val="solid"/>
              <a:miter lim="800000"/>
            </a:ln>
            <a:effectLst/>
          </p:spPr>
          <p:txBody>
            <a:bodyPr wrap="square" lIns="91439" tIns="91439" rIns="91439" bIns="91439" numCol="1" anchor="ctr">
              <a:noAutofit/>
            </a:bodyPr>
            <a:lstStyle/>
            <a:p>
              <a:pPr algn="ctr" defTabSz="1828800">
                <a:lnSpc>
                  <a:spcPct val="100000"/>
                </a:lnSpc>
                <a:spcBef>
                  <a:spcPts val="0"/>
                </a:spcBef>
                <a:defRPr sz="2800">
                  <a:latin typeface="Calibri Light"/>
                  <a:ea typeface="Calibri Light"/>
                  <a:cs typeface="Calibri Light"/>
                  <a:sym typeface="Calibri Light"/>
                </a:defRPr>
              </a:pPr>
              <a:endParaRPr sz="4000"/>
            </a:p>
          </p:txBody>
        </p:sp>
        <p:sp>
          <p:nvSpPr>
            <p:cNvPr id="74" name="girl">
              <a:extLst>
                <a:ext uri="{FF2B5EF4-FFF2-40B4-BE49-F238E27FC236}">
                  <a16:creationId xmlns:a16="http://schemas.microsoft.com/office/drawing/2014/main" id="{AC18F35B-F032-2DFE-26C5-8B38DA6D0086}"/>
                </a:ext>
              </a:extLst>
            </p:cNvPr>
            <p:cNvSpPr txBox="1"/>
            <p:nvPr/>
          </p:nvSpPr>
          <p:spPr>
            <a:xfrm>
              <a:off x="104138" y="-364866"/>
              <a:ext cx="1453587" cy="921257"/>
            </a:xfrm>
            <a:prstGeom prst="round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algn="ctr" defTabSz="1828800">
                <a:lnSpc>
                  <a:spcPct val="100000"/>
                </a:lnSpc>
                <a:spcBef>
                  <a:spcPts val="0"/>
                </a:spcBef>
                <a:defRPr sz="2800">
                  <a:latin typeface="Calibri Light"/>
                  <a:ea typeface="Calibri Light"/>
                  <a:cs typeface="Calibri Light"/>
                  <a:sym typeface="Calibri Light"/>
                </a:defRPr>
              </a:lvl1pPr>
            </a:lstStyle>
            <a:p>
              <a:r>
                <a:rPr lang="fi-FI" sz="1200" dirty="0"/>
                <a:t>G</a:t>
              </a:r>
              <a:r>
                <a:rPr sz="1200" dirty="0" err="1"/>
                <a:t>irl</a:t>
              </a:r>
              <a:endParaRPr sz="1200" dirty="0"/>
            </a:p>
          </p:txBody>
        </p:sp>
      </p:grpSp>
      <p:grpSp>
        <p:nvGrpSpPr>
          <p:cNvPr id="10" name="Oval 47">
            <a:extLst>
              <a:ext uri="{FF2B5EF4-FFF2-40B4-BE49-F238E27FC236}">
                <a16:creationId xmlns:a16="http://schemas.microsoft.com/office/drawing/2014/main" id="{1BE053F9-9A99-17E3-4EB6-4B6DDC4D7CBC}"/>
              </a:ext>
            </a:extLst>
          </p:cNvPr>
          <p:cNvGrpSpPr/>
          <p:nvPr/>
        </p:nvGrpSpPr>
        <p:grpSpPr>
          <a:xfrm>
            <a:off x="2319666" y="2388896"/>
            <a:ext cx="1211911" cy="428955"/>
            <a:chOff x="-46273" y="-208426"/>
            <a:chExt cx="2549828" cy="898316"/>
          </a:xfrm>
          <a:solidFill>
            <a:srgbClr val="D73027"/>
          </a:solidFill>
        </p:grpSpPr>
        <p:sp>
          <p:nvSpPr>
            <p:cNvPr id="71" name="Oval">
              <a:extLst>
                <a:ext uri="{FF2B5EF4-FFF2-40B4-BE49-F238E27FC236}">
                  <a16:creationId xmlns:a16="http://schemas.microsoft.com/office/drawing/2014/main" id="{27F88F20-6619-7736-9201-67AEC25D2ADB}"/>
                </a:ext>
              </a:extLst>
            </p:cNvPr>
            <p:cNvSpPr/>
            <p:nvPr/>
          </p:nvSpPr>
          <p:spPr>
            <a:xfrm rot="5400000">
              <a:off x="806338" y="-1034180"/>
              <a:ext cx="844606" cy="2549828"/>
            </a:xfrm>
            <a:prstGeom prst="ellipse">
              <a:avLst/>
            </a:prstGeom>
            <a:grpFill/>
            <a:ln w="12700" cap="flat">
              <a:noFill/>
              <a:prstDash val="solid"/>
              <a:miter lim="800000"/>
            </a:ln>
            <a:effectLst/>
          </p:spPr>
          <p:txBody>
            <a:bodyPr wrap="square" lIns="91439" tIns="91439" rIns="91439" bIns="91439" numCol="1" anchor="ctr">
              <a:noAutofit/>
            </a:bodyPr>
            <a:lstStyle/>
            <a:p>
              <a:pPr algn="ctr" defTabSz="1828800">
                <a:lnSpc>
                  <a:spcPct val="100000"/>
                </a:lnSpc>
                <a:spcBef>
                  <a:spcPts val="0"/>
                </a:spcBef>
                <a:defRPr sz="1800">
                  <a:latin typeface="Helvetica"/>
                  <a:ea typeface="Helvetica"/>
                  <a:cs typeface="Helvetica"/>
                  <a:sym typeface="Helvetica"/>
                </a:defRPr>
              </a:pPr>
              <a:endParaRPr sz="1000">
                <a:solidFill>
                  <a:schemeClr val="bg1"/>
                </a:solidFill>
                <a:latin typeface="+mj-lt"/>
              </a:endParaRPr>
            </a:p>
          </p:txBody>
        </p:sp>
        <p:sp>
          <p:nvSpPr>
            <p:cNvPr id="72" name="competence">
              <a:extLst>
                <a:ext uri="{FF2B5EF4-FFF2-40B4-BE49-F238E27FC236}">
                  <a16:creationId xmlns:a16="http://schemas.microsoft.com/office/drawing/2014/main" id="{E318F2DB-07B2-1C56-821C-7BF2F1561127}"/>
                </a:ext>
              </a:extLst>
            </p:cNvPr>
            <p:cNvSpPr txBox="1"/>
            <p:nvPr/>
          </p:nvSpPr>
          <p:spPr>
            <a:xfrm>
              <a:off x="237365" y="-208426"/>
              <a:ext cx="2038814" cy="898316"/>
            </a:xfrm>
            <a:prstGeom prst="rect">
              <a:avLst/>
            </a:prstGeom>
            <a:grp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noAutofit/>
            </a:bodyPr>
            <a:lstStyle>
              <a:lvl1pPr algn="ctr" defTabSz="1828800">
                <a:lnSpc>
                  <a:spcPct val="100000"/>
                </a:lnSpc>
                <a:spcBef>
                  <a:spcPts val="0"/>
                </a:spcBef>
                <a:defRPr sz="1800">
                  <a:latin typeface="Helvetica"/>
                  <a:ea typeface="Helvetica"/>
                  <a:cs typeface="Helvetica"/>
                  <a:sym typeface="Helvetica"/>
                </a:defRPr>
              </a:lvl1pPr>
            </a:lstStyle>
            <a:p>
              <a:r>
                <a:rPr sz="1000" dirty="0">
                  <a:solidFill>
                    <a:schemeClr val="bg1"/>
                  </a:solidFill>
                  <a:latin typeface="Arial Nova Light" panose="020B0304020202020204" pitchFamily="34" charset="0"/>
                </a:rPr>
                <a:t>competence</a:t>
              </a:r>
            </a:p>
          </p:txBody>
        </p:sp>
      </p:grpSp>
      <p:grpSp>
        <p:nvGrpSpPr>
          <p:cNvPr id="11" name="Oval 48">
            <a:extLst>
              <a:ext uri="{FF2B5EF4-FFF2-40B4-BE49-F238E27FC236}">
                <a16:creationId xmlns:a16="http://schemas.microsoft.com/office/drawing/2014/main" id="{F56536AE-74A9-8513-6256-8DAB5CAA5E7F}"/>
              </a:ext>
            </a:extLst>
          </p:cNvPr>
          <p:cNvGrpSpPr/>
          <p:nvPr/>
        </p:nvGrpSpPr>
        <p:grpSpPr>
          <a:xfrm>
            <a:off x="713136" y="3590289"/>
            <a:ext cx="954398" cy="393770"/>
            <a:chOff x="-1" y="0"/>
            <a:chExt cx="2008029" cy="824633"/>
          </a:xfrm>
        </p:grpSpPr>
        <p:sp>
          <p:nvSpPr>
            <p:cNvPr id="69" name="Oval">
              <a:extLst>
                <a:ext uri="{FF2B5EF4-FFF2-40B4-BE49-F238E27FC236}">
                  <a16:creationId xmlns:a16="http://schemas.microsoft.com/office/drawing/2014/main" id="{8ED060B4-C361-BF1C-207F-924D52492D41}"/>
                </a:ext>
              </a:extLst>
            </p:cNvPr>
            <p:cNvSpPr/>
            <p:nvPr/>
          </p:nvSpPr>
          <p:spPr>
            <a:xfrm rot="5400000">
              <a:off x="616351" y="-591697"/>
              <a:ext cx="775326" cy="2008029"/>
            </a:xfrm>
            <a:prstGeom prst="ellipse">
              <a:avLst/>
            </a:prstGeom>
            <a:solidFill>
              <a:srgbClr val="D73027"/>
            </a:solidFill>
            <a:ln w="12700" cap="flat">
              <a:noFill/>
              <a:prstDash val="solid"/>
              <a:miter lim="800000"/>
            </a:ln>
            <a:effectLst/>
          </p:spPr>
          <p:txBody>
            <a:bodyPr wrap="square" lIns="91439" tIns="91439" rIns="91439" bIns="91439" numCol="1" anchor="ctr">
              <a:noAutofit/>
            </a:bodyPr>
            <a:lstStyle/>
            <a:p>
              <a:pPr algn="ctr" defTabSz="1828800">
                <a:lnSpc>
                  <a:spcPct val="100000"/>
                </a:lnSpc>
                <a:spcBef>
                  <a:spcPts val="0"/>
                </a:spcBef>
                <a:defRPr sz="1800">
                  <a:latin typeface="Helvetica"/>
                  <a:ea typeface="Helvetica"/>
                  <a:cs typeface="Helvetica"/>
                  <a:sym typeface="Helvetica"/>
                </a:defRPr>
              </a:pPr>
              <a:endParaRPr sz="1000">
                <a:solidFill>
                  <a:schemeClr val="bg1"/>
                </a:solidFill>
              </a:endParaRPr>
            </a:p>
          </p:txBody>
        </p:sp>
        <p:sp>
          <p:nvSpPr>
            <p:cNvPr id="70" name="autonomy">
              <a:extLst>
                <a:ext uri="{FF2B5EF4-FFF2-40B4-BE49-F238E27FC236}">
                  <a16:creationId xmlns:a16="http://schemas.microsoft.com/office/drawing/2014/main" id="{394781EC-3D1C-0260-BC7A-AE02EF9739DE}"/>
                </a:ext>
              </a:extLst>
            </p:cNvPr>
            <p:cNvSpPr txBox="1"/>
            <p:nvPr/>
          </p:nvSpPr>
          <p:spPr>
            <a:xfrm>
              <a:off x="152223" y="0"/>
              <a:ext cx="1703189" cy="8246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noAutofit/>
            </a:bodyPr>
            <a:lstStyle>
              <a:lvl1pPr algn="ctr" defTabSz="1828800">
                <a:lnSpc>
                  <a:spcPct val="100000"/>
                </a:lnSpc>
                <a:spcBef>
                  <a:spcPts val="0"/>
                </a:spcBef>
                <a:defRPr sz="1800">
                  <a:latin typeface="Helvetica"/>
                  <a:ea typeface="Helvetica"/>
                  <a:cs typeface="Helvetica"/>
                  <a:sym typeface="Helvetica"/>
                </a:defRPr>
              </a:lvl1pPr>
            </a:lstStyle>
            <a:p>
              <a:r>
                <a:rPr sz="1000" dirty="0">
                  <a:solidFill>
                    <a:schemeClr val="bg1"/>
                  </a:solidFill>
                  <a:latin typeface="Arial Nova Light" panose="020B0304020202020204" pitchFamily="34" charset="0"/>
                </a:rPr>
                <a:t>autonomy</a:t>
              </a:r>
            </a:p>
          </p:txBody>
        </p:sp>
      </p:grpSp>
      <p:grpSp>
        <p:nvGrpSpPr>
          <p:cNvPr id="12" name="Oval 49">
            <a:extLst>
              <a:ext uri="{FF2B5EF4-FFF2-40B4-BE49-F238E27FC236}">
                <a16:creationId xmlns:a16="http://schemas.microsoft.com/office/drawing/2014/main" id="{F568ED16-B755-91DC-DF5F-8A57E1A9D5DA}"/>
              </a:ext>
            </a:extLst>
          </p:cNvPr>
          <p:cNvGrpSpPr/>
          <p:nvPr/>
        </p:nvGrpSpPr>
        <p:grpSpPr>
          <a:xfrm>
            <a:off x="1577855" y="2954172"/>
            <a:ext cx="1000592" cy="530149"/>
            <a:chOff x="-190881" y="-184280"/>
            <a:chExt cx="2105218" cy="1110239"/>
          </a:xfrm>
        </p:grpSpPr>
        <p:sp>
          <p:nvSpPr>
            <p:cNvPr id="67" name="Oval">
              <a:extLst>
                <a:ext uri="{FF2B5EF4-FFF2-40B4-BE49-F238E27FC236}">
                  <a16:creationId xmlns:a16="http://schemas.microsoft.com/office/drawing/2014/main" id="{1BA89FDF-CAD6-3BD2-3052-8A0C73B7E557}"/>
                </a:ext>
              </a:extLst>
            </p:cNvPr>
            <p:cNvSpPr/>
            <p:nvPr/>
          </p:nvSpPr>
          <p:spPr>
            <a:xfrm rot="5400000">
              <a:off x="513060" y="-681770"/>
              <a:ext cx="697335" cy="2105218"/>
            </a:xfrm>
            <a:prstGeom prst="ellipse">
              <a:avLst/>
            </a:prstGeom>
            <a:solidFill>
              <a:srgbClr val="D73027"/>
            </a:solidFill>
            <a:ln w="12700" cap="flat">
              <a:noFill/>
              <a:prstDash val="solid"/>
              <a:miter lim="800000"/>
            </a:ln>
            <a:effectLst/>
          </p:spPr>
          <p:txBody>
            <a:bodyPr wrap="square" lIns="91439" tIns="91439" rIns="91439" bIns="91439" numCol="1" anchor="ctr">
              <a:noAutofit/>
            </a:bodyPr>
            <a:lstStyle/>
            <a:p>
              <a:pPr algn="ctr" defTabSz="1828800">
                <a:lnSpc>
                  <a:spcPct val="100000"/>
                </a:lnSpc>
                <a:spcBef>
                  <a:spcPts val="0"/>
                </a:spcBef>
                <a:defRPr sz="1800">
                  <a:latin typeface="Helvetica"/>
                  <a:ea typeface="Helvetica"/>
                  <a:cs typeface="Helvetica"/>
                  <a:sym typeface="Helvetica"/>
                </a:defRPr>
              </a:pPr>
              <a:endParaRPr sz="1000">
                <a:solidFill>
                  <a:schemeClr val="bg1"/>
                </a:solidFill>
                <a:latin typeface="+mj-lt"/>
              </a:endParaRPr>
            </a:p>
          </p:txBody>
        </p:sp>
        <p:sp>
          <p:nvSpPr>
            <p:cNvPr id="68" name="relatedness">
              <a:extLst>
                <a:ext uri="{FF2B5EF4-FFF2-40B4-BE49-F238E27FC236}">
                  <a16:creationId xmlns:a16="http://schemas.microsoft.com/office/drawing/2014/main" id="{FC674F8A-06AF-EA61-1AA2-C5B1E0C60B53}"/>
                </a:ext>
              </a:extLst>
            </p:cNvPr>
            <p:cNvSpPr txBox="1"/>
            <p:nvPr/>
          </p:nvSpPr>
          <p:spPr>
            <a:xfrm>
              <a:off x="-21819" y="-184280"/>
              <a:ext cx="1814439" cy="11102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algn="ctr" defTabSz="1828800">
                <a:lnSpc>
                  <a:spcPct val="100000"/>
                </a:lnSpc>
                <a:spcBef>
                  <a:spcPts val="0"/>
                </a:spcBef>
                <a:defRPr sz="1800">
                  <a:latin typeface="Helvetica"/>
                  <a:ea typeface="Helvetica"/>
                  <a:cs typeface="Helvetica"/>
                  <a:sym typeface="Helvetica"/>
                </a:defRPr>
              </a:lvl1pPr>
            </a:lstStyle>
            <a:p>
              <a:r>
                <a:rPr sz="1000" dirty="0">
                  <a:solidFill>
                    <a:schemeClr val="bg1"/>
                  </a:solidFill>
                  <a:latin typeface="Arial Nova Light" panose="020B0304020202020204" pitchFamily="34" charset="0"/>
                </a:rPr>
                <a:t>relatedness</a:t>
              </a:r>
            </a:p>
          </p:txBody>
        </p:sp>
      </p:grpSp>
      <p:grpSp>
        <p:nvGrpSpPr>
          <p:cNvPr id="13" name="Oval 50">
            <a:extLst>
              <a:ext uri="{FF2B5EF4-FFF2-40B4-BE49-F238E27FC236}">
                <a16:creationId xmlns:a16="http://schemas.microsoft.com/office/drawing/2014/main" id="{D7968832-6175-6D29-CF30-9952D2A637FB}"/>
              </a:ext>
            </a:extLst>
          </p:cNvPr>
          <p:cNvGrpSpPr/>
          <p:nvPr/>
        </p:nvGrpSpPr>
        <p:grpSpPr>
          <a:xfrm>
            <a:off x="5555794" y="3638980"/>
            <a:ext cx="1042491" cy="364477"/>
            <a:chOff x="0" y="-53280"/>
            <a:chExt cx="2193374" cy="763291"/>
          </a:xfrm>
        </p:grpSpPr>
        <p:sp>
          <p:nvSpPr>
            <p:cNvPr id="65" name="Oval">
              <a:extLst>
                <a:ext uri="{FF2B5EF4-FFF2-40B4-BE49-F238E27FC236}">
                  <a16:creationId xmlns:a16="http://schemas.microsoft.com/office/drawing/2014/main" id="{7BFFE9A3-C36A-8882-71BD-D4421AB18EB0}"/>
                </a:ext>
              </a:extLst>
            </p:cNvPr>
            <p:cNvSpPr/>
            <p:nvPr/>
          </p:nvSpPr>
          <p:spPr>
            <a:xfrm rot="5400000">
              <a:off x="748020" y="-748021"/>
              <a:ext cx="697333" cy="2193374"/>
            </a:xfrm>
            <a:prstGeom prst="ellipse">
              <a:avLst/>
            </a:prstGeom>
            <a:solidFill>
              <a:srgbClr val="F46D43"/>
            </a:solidFill>
            <a:ln w="12700" cap="flat">
              <a:noFill/>
              <a:prstDash val="solid"/>
              <a:miter lim="800000"/>
            </a:ln>
            <a:effectLst/>
          </p:spPr>
          <p:txBody>
            <a:bodyPr wrap="square" lIns="91439" tIns="91439" rIns="91439" bIns="91439" numCol="1" anchor="ctr">
              <a:noAutofit/>
            </a:bodyPr>
            <a:lstStyle/>
            <a:p>
              <a:pPr algn="ctr" defTabSz="1828800">
                <a:lnSpc>
                  <a:spcPct val="100000"/>
                </a:lnSpc>
                <a:spcBef>
                  <a:spcPts val="0"/>
                </a:spcBef>
                <a:defRPr sz="1800">
                  <a:latin typeface="Helvetica"/>
                  <a:ea typeface="Helvetica"/>
                  <a:cs typeface="Helvetica"/>
                  <a:sym typeface="Helvetica"/>
                </a:defRPr>
              </a:pPr>
              <a:endParaRPr sz="1000"/>
            </a:p>
          </p:txBody>
        </p:sp>
        <p:sp>
          <p:nvSpPr>
            <p:cNvPr id="66" name="intrinsic">
              <a:extLst>
                <a:ext uri="{FF2B5EF4-FFF2-40B4-BE49-F238E27FC236}">
                  <a16:creationId xmlns:a16="http://schemas.microsoft.com/office/drawing/2014/main" id="{91785A6F-12EA-A529-29F2-466479533B3B}"/>
                </a:ext>
              </a:extLst>
            </p:cNvPr>
            <p:cNvSpPr/>
            <p:nvPr/>
          </p:nvSpPr>
          <p:spPr>
            <a:xfrm>
              <a:off x="301651" y="-53280"/>
              <a:ext cx="1638256" cy="76329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algn="ctr" defTabSz="1828800">
                <a:lnSpc>
                  <a:spcPct val="100000"/>
                </a:lnSpc>
                <a:spcBef>
                  <a:spcPts val="0"/>
                </a:spcBef>
                <a:defRPr sz="1800">
                  <a:latin typeface="Helvetica"/>
                  <a:ea typeface="Helvetica"/>
                  <a:cs typeface="Helvetica"/>
                  <a:sym typeface="Helvetica"/>
                </a:defRPr>
              </a:lvl1pPr>
            </a:lstStyle>
            <a:p>
              <a:r>
                <a:rPr sz="1000" dirty="0">
                  <a:solidFill>
                    <a:schemeClr val="bg1"/>
                  </a:solidFill>
                  <a:latin typeface="Arial Nova Light" panose="020B0304020202020204" pitchFamily="34" charset="0"/>
                </a:rPr>
                <a:t>intrinsic</a:t>
              </a:r>
            </a:p>
          </p:txBody>
        </p:sp>
      </p:grpSp>
      <p:grpSp>
        <p:nvGrpSpPr>
          <p:cNvPr id="14" name="Oval 51">
            <a:extLst>
              <a:ext uri="{FF2B5EF4-FFF2-40B4-BE49-F238E27FC236}">
                <a16:creationId xmlns:a16="http://schemas.microsoft.com/office/drawing/2014/main" id="{8C2674E0-0FF5-A097-BCA1-85F393182959}"/>
              </a:ext>
            </a:extLst>
          </p:cNvPr>
          <p:cNvGrpSpPr/>
          <p:nvPr/>
        </p:nvGrpSpPr>
        <p:grpSpPr>
          <a:xfrm>
            <a:off x="4901586" y="2933805"/>
            <a:ext cx="1000592" cy="530149"/>
            <a:chOff x="682506" y="-184277"/>
            <a:chExt cx="2105218" cy="1110239"/>
          </a:xfrm>
        </p:grpSpPr>
        <p:sp>
          <p:nvSpPr>
            <p:cNvPr id="63" name="Oval">
              <a:extLst>
                <a:ext uri="{FF2B5EF4-FFF2-40B4-BE49-F238E27FC236}">
                  <a16:creationId xmlns:a16="http://schemas.microsoft.com/office/drawing/2014/main" id="{09E652E7-1406-73FF-1D4D-90A085B78264}"/>
                </a:ext>
              </a:extLst>
            </p:cNvPr>
            <p:cNvSpPr/>
            <p:nvPr/>
          </p:nvSpPr>
          <p:spPr>
            <a:xfrm rot="5400000">
              <a:off x="1386448" y="-681768"/>
              <a:ext cx="697333" cy="2105218"/>
            </a:xfrm>
            <a:prstGeom prst="ellipse">
              <a:avLst/>
            </a:prstGeom>
            <a:solidFill>
              <a:srgbClr val="F46D43"/>
            </a:solidFill>
            <a:ln w="12700" cap="flat">
              <a:noFill/>
              <a:prstDash val="solid"/>
              <a:miter lim="800000"/>
            </a:ln>
            <a:effectLst/>
          </p:spPr>
          <p:txBody>
            <a:bodyPr wrap="square" lIns="91439" tIns="91439" rIns="91439" bIns="91439" numCol="1" anchor="ctr">
              <a:noAutofit/>
            </a:bodyPr>
            <a:lstStyle/>
            <a:p>
              <a:pPr algn="ctr" defTabSz="1828800">
                <a:lnSpc>
                  <a:spcPct val="100000"/>
                </a:lnSpc>
                <a:spcBef>
                  <a:spcPts val="0"/>
                </a:spcBef>
                <a:defRPr sz="1800">
                  <a:latin typeface="Helvetica"/>
                  <a:ea typeface="Helvetica"/>
                  <a:cs typeface="Helvetica"/>
                  <a:sym typeface="Helvetica"/>
                </a:defRPr>
              </a:pPr>
              <a:endParaRPr sz="1000"/>
            </a:p>
          </p:txBody>
        </p:sp>
        <p:sp>
          <p:nvSpPr>
            <p:cNvPr id="64" name="attainment…">
              <a:extLst>
                <a:ext uri="{FF2B5EF4-FFF2-40B4-BE49-F238E27FC236}">
                  <a16:creationId xmlns:a16="http://schemas.microsoft.com/office/drawing/2014/main" id="{2D7B5181-A03F-47DB-3B3C-FF62787136E9}"/>
                </a:ext>
              </a:extLst>
            </p:cNvPr>
            <p:cNvSpPr txBox="1"/>
            <p:nvPr/>
          </p:nvSpPr>
          <p:spPr>
            <a:xfrm>
              <a:off x="865068" y="-184277"/>
              <a:ext cx="1844672" cy="11102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p>
              <a:pPr algn="ctr" defTabSz="1828800">
                <a:lnSpc>
                  <a:spcPct val="100000"/>
                </a:lnSpc>
                <a:spcBef>
                  <a:spcPts val="0"/>
                </a:spcBef>
                <a:defRPr sz="1800">
                  <a:latin typeface="Helvetica"/>
                  <a:ea typeface="Helvetica"/>
                  <a:cs typeface="Helvetica"/>
                  <a:sym typeface="Helvetica"/>
                </a:defRPr>
              </a:pPr>
              <a:r>
                <a:rPr sz="1000" dirty="0">
                  <a:solidFill>
                    <a:schemeClr val="bg1"/>
                  </a:solidFill>
                  <a:latin typeface="Arial Nova Light" panose="020B0304020202020204" pitchFamily="34" charset="0"/>
                </a:rPr>
                <a:t>attainment</a:t>
              </a:r>
            </a:p>
            <a:p>
              <a:pPr algn="ctr" defTabSz="1828800">
                <a:lnSpc>
                  <a:spcPct val="100000"/>
                </a:lnSpc>
                <a:spcBef>
                  <a:spcPts val="0"/>
                </a:spcBef>
                <a:defRPr sz="1800">
                  <a:latin typeface="Helvetica"/>
                  <a:ea typeface="Helvetica"/>
                  <a:cs typeface="Helvetica"/>
                  <a:sym typeface="Helvetica"/>
                </a:defRPr>
              </a:pPr>
              <a:r>
                <a:rPr sz="1000" dirty="0">
                  <a:solidFill>
                    <a:schemeClr val="bg1"/>
                  </a:solidFill>
                  <a:latin typeface="Arial Nova Light" panose="020B0304020202020204" pitchFamily="34" charset="0"/>
                </a:rPr>
                <a:t>-utility</a:t>
              </a:r>
            </a:p>
          </p:txBody>
        </p:sp>
      </p:grpSp>
      <p:grpSp>
        <p:nvGrpSpPr>
          <p:cNvPr id="15" name="Oval 52">
            <a:extLst>
              <a:ext uri="{FF2B5EF4-FFF2-40B4-BE49-F238E27FC236}">
                <a16:creationId xmlns:a16="http://schemas.microsoft.com/office/drawing/2014/main" id="{E58D1618-F25E-D7A6-E987-048F0A0C9554}"/>
              </a:ext>
            </a:extLst>
          </p:cNvPr>
          <p:cNvGrpSpPr/>
          <p:nvPr/>
        </p:nvGrpSpPr>
        <p:grpSpPr>
          <a:xfrm>
            <a:off x="3805578" y="2413080"/>
            <a:ext cx="858392" cy="364477"/>
            <a:chOff x="-1" y="-258273"/>
            <a:chExt cx="1806033" cy="763288"/>
          </a:xfrm>
        </p:grpSpPr>
        <p:sp>
          <p:nvSpPr>
            <p:cNvPr id="61" name="Oval">
              <a:extLst>
                <a:ext uri="{FF2B5EF4-FFF2-40B4-BE49-F238E27FC236}">
                  <a16:creationId xmlns:a16="http://schemas.microsoft.com/office/drawing/2014/main" id="{EF34A305-399D-930F-1F64-9CA36E5F39BC}"/>
                </a:ext>
              </a:extLst>
            </p:cNvPr>
            <p:cNvSpPr/>
            <p:nvPr/>
          </p:nvSpPr>
          <p:spPr>
            <a:xfrm rot="5400000">
              <a:off x="554348" y="-762773"/>
              <a:ext cx="697335" cy="1806033"/>
            </a:xfrm>
            <a:prstGeom prst="ellipse">
              <a:avLst/>
            </a:prstGeom>
            <a:solidFill>
              <a:srgbClr val="F46D43"/>
            </a:solidFill>
            <a:ln w="12700" cap="flat">
              <a:noFill/>
              <a:prstDash val="solid"/>
              <a:miter lim="800000"/>
            </a:ln>
            <a:effectLst/>
          </p:spPr>
          <p:txBody>
            <a:bodyPr wrap="square" lIns="91439" tIns="91439" rIns="91439" bIns="91439" numCol="1" anchor="ctr">
              <a:noAutofit/>
            </a:bodyPr>
            <a:lstStyle/>
            <a:p>
              <a:pPr algn="ctr" defTabSz="1828800">
                <a:lnSpc>
                  <a:spcPct val="100000"/>
                </a:lnSpc>
                <a:spcBef>
                  <a:spcPts val="0"/>
                </a:spcBef>
                <a:defRPr sz="1800">
                  <a:latin typeface="Helvetica"/>
                  <a:ea typeface="Helvetica"/>
                  <a:cs typeface="Helvetica"/>
                  <a:sym typeface="Helvetica"/>
                </a:defRPr>
              </a:pPr>
              <a:endParaRPr sz="1000"/>
            </a:p>
          </p:txBody>
        </p:sp>
        <p:sp>
          <p:nvSpPr>
            <p:cNvPr id="62" name="cost">
              <a:extLst>
                <a:ext uri="{FF2B5EF4-FFF2-40B4-BE49-F238E27FC236}">
                  <a16:creationId xmlns:a16="http://schemas.microsoft.com/office/drawing/2014/main" id="{3B8D5BD9-223B-0B1E-CA0B-C732D0C2AAFB}"/>
                </a:ext>
              </a:extLst>
            </p:cNvPr>
            <p:cNvSpPr txBox="1"/>
            <p:nvPr/>
          </p:nvSpPr>
          <p:spPr>
            <a:xfrm>
              <a:off x="301467" y="-258273"/>
              <a:ext cx="1269534" cy="76328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algn="ctr" defTabSz="1828800">
                <a:lnSpc>
                  <a:spcPct val="100000"/>
                </a:lnSpc>
                <a:spcBef>
                  <a:spcPts val="0"/>
                </a:spcBef>
                <a:defRPr sz="1800">
                  <a:latin typeface="Helvetica"/>
                  <a:ea typeface="Helvetica"/>
                  <a:cs typeface="Helvetica"/>
                  <a:sym typeface="Helvetica"/>
                </a:defRPr>
              </a:lvl1pPr>
            </a:lstStyle>
            <a:p>
              <a:r>
                <a:rPr sz="1000" dirty="0">
                  <a:solidFill>
                    <a:schemeClr val="bg1"/>
                  </a:solidFill>
                  <a:latin typeface="Arial Nova Light" panose="020B0304020202020204" pitchFamily="34" charset="0"/>
                </a:rPr>
                <a:t>cost</a:t>
              </a:r>
            </a:p>
          </p:txBody>
        </p:sp>
      </p:grpSp>
      <p:sp>
        <p:nvSpPr>
          <p:cNvPr id="16" name="TextBox 53">
            <a:extLst>
              <a:ext uri="{FF2B5EF4-FFF2-40B4-BE49-F238E27FC236}">
                <a16:creationId xmlns:a16="http://schemas.microsoft.com/office/drawing/2014/main" id="{C67EF99C-403C-8003-E77B-4B4B4BB29108}"/>
              </a:ext>
            </a:extLst>
          </p:cNvPr>
          <p:cNvSpPr txBox="1"/>
          <p:nvPr/>
        </p:nvSpPr>
        <p:spPr>
          <a:xfrm>
            <a:off x="2154028" y="4345521"/>
            <a:ext cx="2799081" cy="2920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defTabSz="1828800">
              <a:lnSpc>
                <a:spcPct val="100000"/>
              </a:lnSpc>
              <a:spcBef>
                <a:spcPts val="0"/>
              </a:spcBef>
              <a:defRPr sz="1800">
                <a:solidFill>
                  <a:srgbClr val="7030A0"/>
                </a:solidFill>
                <a:latin typeface="Helvetica"/>
                <a:ea typeface="Helvetica"/>
                <a:cs typeface="Helvetica"/>
                <a:sym typeface="Helvetica"/>
              </a:defRPr>
            </a:lvl1pPr>
          </a:lstStyle>
          <a:p>
            <a:pPr>
              <a:lnSpc>
                <a:spcPts val="600"/>
              </a:lnSpc>
            </a:pPr>
            <a:r>
              <a:rPr sz="1000" dirty="0">
                <a:solidFill>
                  <a:schemeClr val="tx1"/>
                </a:solidFill>
                <a:latin typeface="Arial Nova Light" panose="020B0304020202020204" pitchFamily="34" charset="0"/>
              </a:rPr>
              <a:t>Across </a:t>
            </a:r>
            <a:r>
              <a:rPr lang="fi-FI" sz="1000" dirty="0">
                <a:solidFill>
                  <a:schemeClr val="tx1"/>
                </a:solidFill>
                <a:latin typeface="Arial Nova Light" panose="020B0304020202020204" pitchFamily="34" charset="0"/>
              </a:rPr>
              <a:t>6 </a:t>
            </a:r>
            <a:r>
              <a:rPr sz="1000" dirty="0">
                <a:solidFill>
                  <a:schemeClr val="tx1"/>
                </a:solidFill>
                <a:latin typeface="Arial Nova Light" panose="020B0304020202020204" pitchFamily="34" charset="0"/>
              </a:rPr>
              <a:t>lessons</a:t>
            </a:r>
          </a:p>
        </p:txBody>
      </p:sp>
      <p:grpSp>
        <p:nvGrpSpPr>
          <p:cNvPr id="17" name="Oval 54">
            <a:extLst>
              <a:ext uri="{FF2B5EF4-FFF2-40B4-BE49-F238E27FC236}">
                <a16:creationId xmlns:a16="http://schemas.microsoft.com/office/drawing/2014/main" id="{4CDBECF6-C0E7-577F-F95E-F2D238F1F6EC}"/>
              </a:ext>
            </a:extLst>
          </p:cNvPr>
          <p:cNvGrpSpPr/>
          <p:nvPr/>
        </p:nvGrpSpPr>
        <p:grpSpPr>
          <a:xfrm>
            <a:off x="2388082" y="5404657"/>
            <a:ext cx="1211911" cy="428955"/>
            <a:chOff x="-16" y="653651"/>
            <a:chExt cx="2549828" cy="898319"/>
          </a:xfrm>
        </p:grpSpPr>
        <p:sp>
          <p:nvSpPr>
            <p:cNvPr id="59" name="Oval">
              <a:extLst>
                <a:ext uri="{FF2B5EF4-FFF2-40B4-BE49-F238E27FC236}">
                  <a16:creationId xmlns:a16="http://schemas.microsoft.com/office/drawing/2014/main" id="{071717B8-D0FE-8B6B-D4B9-D0CFAC8FCF45}"/>
                </a:ext>
              </a:extLst>
            </p:cNvPr>
            <p:cNvSpPr/>
            <p:nvPr/>
          </p:nvSpPr>
          <p:spPr>
            <a:xfrm rot="5400000">
              <a:off x="852595" y="-172113"/>
              <a:ext cx="844605" cy="2549828"/>
            </a:xfrm>
            <a:prstGeom prst="ellipse">
              <a:avLst/>
            </a:prstGeom>
            <a:solidFill>
              <a:srgbClr val="D73027"/>
            </a:solidFill>
            <a:ln w="12700" cap="flat">
              <a:noFill/>
              <a:prstDash val="solid"/>
              <a:miter lim="800000"/>
            </a:ln>
            <a:effectLst/>
          </p:spPr>
          <p:txBody>
            <a:bodyPr wrap="square" lIns="91439" tIns="91439" rIns="91439" bIns="91439" numCol="1" anchor="ctr">
              <a:noAutofit/>
            </a:bodyPr>
            <a:lstStyle/>
            <a:p>
              <a:pPr algn="ctr" defTabSz="1828800">
                <a:lnSpc>
                  <a:spcPct val="100000"/>
                </a:lnSpc>
                <a:spcBef>
                  <a:spcPts val="0"/>
                </a:spcBef>
                <a:defRPr sz="1800">
                  <a:latin typeface="Helvetica"/>
                  <a:ea typeface="Helvetica"/>
                  <a:cs typeface="Helvetica"/>
                  <a:sym typeface="Helvetica"/>
                </a:defRPr>
              </a:pPr>
              <a:endParaRPr sz="1000">
                <a:solidFill>
                  <a:schemeClr val="bg1"/>
                </a:solidFill>
              </a:endParaRPr>
            </a:p>
          </p:txBody>
        </p:sp>
        <p:sp>
          <p:nvSpPr>
            <p:cNvPr id="60" name="competence">
              <a:extLst>
                <a:ext uri="{FF2B5EF4-FFF2-40B4-BE49-F238E27FC236}">
                  <a16:creationId xmlns:a16="http://schemas.microsoft.com/office/drawing/2014/main" id="{EDF4595F-EB11-8FBE-232B-4CF83502AD24}"/>
                </a:ext>
              </a:extLst>
            </p:cNvPr>
            <p:cNvSpPr txBox="1"/>
            <p:nvPr/>
          </p:nvSpPr>
          <p:spPr>
            <a:xfrm>
              <a:off x="224899" y="653651"/>
              <a:ext cx="2064416" cy="89831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noAutofit/>
            </a:bodyPr>
            <a:lstStyle>
              <a:lvl1pPr algn="ctr" defTabSz="1828800">
                <a:lnSpc>
                  <a:spcPct val="100000"/>
                </a:lnSpc>
                <a:spcBef>
                  <a:spcPts val="0"/>
                </a:spcBef>
                <a:defRPr sz="1800">
                  <a:latin typeface="Helvetica"/>
                  <a:ea typeface="Helvetica"/>
                  <a:cs typeface="Helvetica"/>
                  <a:sym typeface="Helvetica"/>
                </a:defRPr>
              </a:lvl1pPr>
            </a:lstStyle>
            <a:p>
              <a:r>
                <a:rPr sz="1000" dirty="0">
                  <a:solidFill>
                    <a:schemeClr val="bg1"/>
                  </a:solidFill>
                  <a:latin typeface="Arial Nova Light" panose="020B0304020202020204" pitchFamily="34" charset="0"/>
                </a:rPr>
                <a:t>competence</a:t>
              </a:r>
            </a:p>
          </p:txBody>
        </p:sp>
      </p:grpSp>
      <p:grpSp>
        <p:nvGrpSpPr>
          <p:cNvPr id="18" name="Oval 55">
            <a:extLst>
              <a:ext uri="{FF2B5EF4-FFF2-40B4-BE49-F238E27FC236}">
                <a16:creationId xmlns:a16="http://schemas.microsoft.com/office/drawing/2014/main" id="{98D4DFEB-229B-31DB-C437-AFD20769F300}"/>
              </a:ext>
            </a:extLst>
          </p:cNvPr>
          <p:cNvGrpSpPr/>
          <p:nvPr/>
        </p:nvGrpSpPr>
        <p:grpSpPr>
          <a:xfrm>
            <a:off x="725495" y="4140884"/>
            <a:ext cx="954400" cy="393770"/>
            <a:chOff x="-1" y="0"/>
            <a:chExt cx="2008029" cy="824633"/>
          </a:xfrm>
        </p:grpSpPr>
        <p:sp>
          <p:nvSpPr>
            <p:cNvPr id="57" name="Oval">
              <a:extLst>
                <a:ext uri="{FF2B5EF4-FFF2-40B4-BE49-F238E27FC236}">
                  <a16:creationId xmlns:a16="http://schemas.microsoft.com/office/drawing/2014/main" id="{28EEEA19-E2BD-738C-C13B-5F86A3F85C48}"/>
                </a:ext>
              </a:extLst>
            </p:cNvPr>
            <p:cNvSpPr/>
            <p:nvPr/>
          </p:nvSpPr>
          <p:spPr>
            <a:xfrm rot="5400000">
              <a:off x="616351" y="-591697"/>
              <a:ext cx="775326" cy="2008029"/>
            </a:xfrm>
            <a:prstGeom prst="ellipse">
              <a:avLst/>
            </a:prstGeom>
            <a:solidFill>
              <a:srgbClr val="D73027"/>
            </a:solidFill>
            <a:ln w="12700" cap="flat">
              <a:noFill/>
              <a:prstDash val="solid"/>
              <a:miter lim="800000"/>
            </a:ln>
            <a:effectLst/>
          </p:spPr>
          <p:txBody>
            <a:bodyPr wrap="square" lIns="91439" tIns="91439" rIns="91439" bIns="91439" numCol="1" anchor="ctr">
              <a:noAutofit/>
            </a:bodyPr>
            <a:lstStyle/>
            <a:p>
              <a:pPr algn="ctr" defTabSz="1828800">
                <a:lnSpc>
                  <a:spcPct val="100000"/>
                </a:lnSpc>
                <a:spcBef>
                  <a:spcPts val="0"/>
                </a:spcBef>
                <a:defRPr sz="1800">
                  <a:latin typeface="Helvetica"/>
                  <a:ea typeface="Helvetica"/>
                  <a:cs typeface="Helvetica"/>
                  <a:sym typeface="Helvetica"/>
                </a:defRPr>
              </a:pPr>
              <a:endParaRPr sz="1000">
                <a:solidFill>
                  <a:schemeClr val="bg1"/>
                </a:solidFill>
              </a:endParaRPr>
            </a:p>
          </p:txBody>
        </p:sp>
        <p:sp>
          <p:nvSpPr>
            <p:cNvPr id="58" name="autonomy">
              <a:extLst>
                <a:ext uri="{FF2B5EF4-FFF2-40B4-BE49-F238E27FC236}">
                  <a16:creationId xmlns:a16="http://schemas.microsoft.com/office/drawing/2014/main" id="{5012D76C-DE4D-717D-4287-F0EA36462EF9}"/>
                </a:ext>
              </a:extLst>
            </p:cNvPr>
            <p:cNvSpPr txBox="1"/>
            <p:nvPr/>
          </p:nvSpPr>
          <p:spPr>
            <a:xfrm>
              <a:off x="162447" y="0"/>
              <a:ext cx="1704054" cy="82463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noAutofit/>
            </a:bodyPr>
            <a:lstStyle>
              <a:lvl1pPr algn="ctr" defTabSz="1828800">
                <a:lnSpc>
                  <a:spcPct val="100000"/>
                </a:lnSpc>
                <a:spcBef>
                  <a:spcPts val="0"/>
                </a:spcBef>
                <a:defRPr sz="1800">
                  <a:latin typeface="Helvetica"/>
                  <a:ea typeface="Helvetica"/>
                  <a:cs typeface="Helvetica"/>
                  <a:sym typeface="Helvetica"/>
                </a:defRPr>
              </a:lvl1pPr>
            </a:lstStyle>
            <a:p>
              <a:r>
                <a:rPr sz="1000" dirty="0">
                  <a:solidFill>
                    <a:schemeClr val="bg1"/>
                  </a:solidFill>
                  <a:latin typeface="Arial Nova Light" panose="020B0304020202020204" pitchFamily="34" charset="0"/>
                </a:rPr>
                <a:t>autonomy</a:t>
              </a:r>
            </a:p>
          </p:txBody>
        </p:sp>
      </p:grpSp>
      <p:grpSp>
        <p:nvGrpSpPr>
          <p:cNvPr id="19" name="Oval 56">
            <a:extLst>
              <a:ext uri="{FF2B5EF4-FFF2-40B4-BE49-F238E27FC236}">
                <a16:creationId xmlns:a16="http://schemas.microsoft.com/office/drawing/2014/main" id="{718A840D-A119-AF3F-5244-3B110D8D426F}"/>
              </a:ext>
            </a:extLst>
          </p:cNvPr>
          <p:cNvGrpSpPr/>
          <p:nvPr/>
        </p:nvGrpSpPr>
        <p:grpSpPr>
          <a:xfrm>
            <a:off x="1577850" y="4830890"/>
            <a:ext cx="1000592" cy="364477"/>
            <a:chOff x="-190891" y="200762"/>
            <a:chExt cx="2105218" cy="763294"/>
          </a:xfrm>
        </p:grpSpPr>
        <p:sp>
          <p:nvSpPr>
            <p:cNvPr id="55" name="Oval">
              <a:extLst>
                <a:ext uri="{FF2B5EF4-FFF2-40B4-BE49-F238E27FC236}">
                  <a16:creationId xmlns:a16="http://schemas.microsoft.com/office/drawing/2014/main" id="{9D6174AF-0484-CC53-CC82-D74C7A41CA90}"/>
                </a:ext>
              </a:extLst>
            </p:cNvPr>
            <p:cNvSpPr/>
            <p:nvPr/>
          </p:nvSpPr>
          <p:spPr>
            <a:xfrm rot="5400000">
              <a:off x="513051" y="-441787"/>
              <a:ext cx="697333" cy="2105218"/>
            </a:xfrm>
            <a:prstGeom prst="ellipse">
              <a:avLst/>
            </a:prstGeom>
            <a:solidFill>
              <a:srgbClr val="D73027"/>
            </a:solidFill>
            <a:ln w="12700" cap="flat">
              <a:noFill/>
              <a:prstDash val="solid"/>
              <a:miter lim="800000"/>
            </a:ln>
            <a:effectLst/>
          </p:spPr>
          <p:txBody>
            <a:bodyPr wrap="square" lIns="91439" tIns="91439" rIns="91439" bIns="91439" numCol="1" anchor="ctr">
              <a:noAutofit/>
            </a:bodyPr>
            <a:lstStyle/>
            <a:p>
              <a:pPr algn="ctr" defTabSz="1828800">
                <a:lnSpc>
                  <a:spcPct val="100000"/>
                </a:lnSpc>
                <a:spcBef>
                  <a:spcPts val="0"/>
                </a:spcBef>
                <a:defRPr sz="1800">
                  <a:latin typeface="Helvetica"/>
                  <a:ea typeface="Helvetica"/>
                  <a:cs typeface="Helvetica"/>
                  <a:sym typeface="Helvetica"/>
                </a:defRPr>
              </a:pPr>
              <a:endParaRPr sz="1000">
                <a:solidFill>
                  <a:schemeClr val="bg1"/>
                </a:solidFill>
              </a:endParaRPr>
            </a:p>
          </p:txBody>
        </p:sp>
        <p:sp>
          <p:nvSpPr>
            <p:cNvPr id="56" name="relatedness">
              <a:extLst>
                <a:ext uri="{FF2B5EF4-FFF2-40B4-BE49-F238E27FC236}">
                  <a16:creationId xmlns:a16="http://schemas.microsoft.com/office/drawing/2014/main" id="{A40CA93B-4E2E-E9FE-39F9-EDDBA1A789A0}"/>
                </a:ext>
              </a:extLst>
            </p:cNvPr>
            <p:cNvSpPr txBox="1"/>
            <p:nvPr/>
          </p:nvSpPr>
          <p:spPr>
            <a:xfrm>
              <a:off x="-86478" y="200762"/>
              <a:ext cx="1891260" cy="7632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algn="ctr" defTabSz="1828800">
                <a:lnSpc>
                  <a:spcPct val="100000"/>
                </a:lnSpc>
                <a:spcBef>
                  <a:spcPts val="0"/>
                </a:spcBef>
                <a:defRPr sz="1800">
                  <a:latin typeface="Helvetica"/>
                  <a:ea typeface="Helvetica"/>
                  <a:cs typeface="Helvetica"/>
                  <a:sym typeface="Helvetica"/>
                </a:defRPr>
              </a:lvl1pPr>
            </a:lstStyle>
            <a:p>
              <a:r>
                <a:rPr sz="1000" dirty="0">
                  <a:solidFill>
                    <a:schemeClr val="bg1"/>
                  </a:solidFill>
                  <a:latin typeface="Arial Nova Light" panose="020B0304020202020204" pitchFamily="34" charset="0"/>
                </a:rPr>
                <a:t>relatedness</a:t>
              </a:r>
            </a:p>
          </p:txBody>
        </p:sp>
      </p:grpSp>
      <p:grpSp>
        <p:nvGrpSpPr>
          <p:cNvPr id="20" name="Oval 57">
            <a:extLst>
              <a:ext uri="{FF2B5EF4-FFF2-40B4-BE49-F238E27FC236}">
                <a16:creationId xmlns:a16="http://schemas.microsoft.com/office/drawing/2014/main" id="{FD997C17-5F13-C4AB-4755-82BF3484BD4A}"/>
              </a:ext>
            </a:extLst>
          </p:cNvPr>
          <p:cNvGrpSpPr/>
          <p:nvPr/>
        </p:nvGrpSpPr>
        <p:grpSpPr>
          <a:xfrm>
            <a:off x="5556837" y="4159795"/>
            <a:ext cx="1042491" cy="364477"/>
            <a:chOff x="0" y="-51144"/>
            <a:chExt cx="2193374" cy="763288"/>
          </a:xfrm>
        </p:grpSpPr>
        <p:sp>
          <p:nvSpPr>
            <p:cNvPr id="53" name="Oval">
              <a:extLst>
                <a:ext uri="{FF2B5EF4-FFF2-40B4-BE49-F238E27FC236}">
                  <a16:creationId xmlns:a16="http://schemas.microsoft.com/office/drawing/2014/main" id="{E49450C9-A3F5-631B-A412-4B38B3E3A3E2}"/>
                </a:ext>
              </a:extLst>
            </p:cNvPr>
            <p:cNvSpPr/>
            <p:nvPr/>
          </p:nvSpPr>
          <p:spPr>
            <a:xfrm rot="5400000">
              <a:off x="748020" y="-748021"/>
              <a:ext cx="697333" cy="2193374"/>
            </a:xfrm>
            <a:prstGeom prst="ellipse">
              <a:avLst/>
            </a:prstGeom>
            <a:solidFill>
              <a:srgbClr val="F46D43"/>
            </a:solidFill>
            <a:ln w="12700" cap="flat">
              <a:noFill/>
              <a:prstDash val="solid"/>
              <a:miter lim="800000"/>
            </a:ln>
            <a:effectLst/>
          </p:spPr>
          <p:txBody>
            <a:bodyPr wrap="square" lIns="91439" tIns="91439" rIns="91439" bIns="91439" numCol="1" anchor="ctr">
              <a:noAutofit/>
            </a:bodyPr>
            <a:lstStyle/>
            <a:p>
              <a:pPr algn="ctr" defTabSz="1828800">
                <a:lnSpc>
                  <a:spcPct val="100000"/>
                </a:lnSpc>
                <a:spcBef>
                  <a:spcPts val="0"/>
                </a:spcBef>
                <a:defRPr sz="1800">
                  <a:latin typeface="Helvetica"/>
                  <a:ea typeface="Helvetica"/>
                  <a:cs typeface="Helvetica"/>
                  <a:sym typeface="Helvetica"/>
                </a:defRPr>
              </a:pPr>
              <a:endParaRPr sz="1000"/>
            </a:p>
          </p:txBody>
        </p:sp>
        <p:sp>
          <p:nvSpPr>
            <p:cNvPr id="54" name="intrinsic">
              <a:extLst>
                <a:ext uri="{FF2B5EF4-FFF2-40B4-BE49-F238E27FC236}">
                  <a16:creationId xmlns:a16="http://schemas.microsoft.com/office/drawing/2014/main" id="{87155545-FFBB-8B6E-A7BA-E13109421A39}"/>
                </a:ext>
              </a:extLst>
            </p:cNvPr>
            <p:cNvSpPr/>
            <p:nvPr/>
          </p:nvSpPr>
          <p:spPr>
            <a:xfrm>
              <a:off x="64545" y="-51144"/>
              <a:ext cx="2126634" cy="763288"/>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algn="ctr" defTabSz="1828800">
                <a:lnSpc>
                  <a:spcPct val="100000"/>
                </a:lnSpc>
                <a:spcBef>
                  <a:spcPts val="0"/>
                </a:spcBef>
                <a:defRPr sz="1800">
                  <a:latin typeface="Helvetica"/>
                  <a:ea typeface="Helvetica"/>
                  <a:cs typeface="Helvetica"/>
                  <a:sym typeface="Helvetica"/>
                </a:defRPr>
              </a:lvl1pPr>
            </a:lstStyle>
            <a:p>
              <a:r>
                <a:rPr sz="1000" dirty="0">
                  <a:solidFill>
                    <a:schemeClr val="bg1"/>
                  </a:solidFill>
                  <a:latin typeface="Arial Nova Light" panose="020B0304020202020204" pitchFamily="34" charset="0"/>
                </a:rPr>
                <a:t>intrinsic</a:t>
              </a:r>
            </a:p>
          </p:txBody>
        </p:sp>
      </p:grpSp>
      <p:grpSp>
        <p:nvGrpSpPr>
          <p:cNvPr id="21" name="Oval 58">
            <a:extLst>
              <a:ext uri="{FF2B5EF4-FFF2-40B4-BE49-F238E27FC236}">
                <a16:creationId xmlns:a16="http://schemas.microsoft.com/office/drawing/2014/main" id="{23B72248-8866-CD7E-A29F-4B64D98CE0A3}"/>
              </a:ext>
            </a:extLst>
          </p:cNvPr>
          <p:cNvGrpSpPr/>
          <p:nvPr/>
        </p:nvGrpSpPr>
        <p:grpSpPr>
          <a:xfrm>
            <a:off x="4923579" y="4761627"/>
            <a:ext cx="1000592" cy="530149"/>
            <a:chOff x="775052" y="55712"/>
            <a:chExt cx="2105218" cy="1110239"/>
          </a:xfrm>
        </p:grpSpPr>
        <p:sp>
          <p:nvSpPr>
            <p:cNvPr id="51" name="Oval">
              <a:extLst>
                <a:ext uri="{FF2B5EF4-FFF2-40B4-BE49-F238E27FC236}">
                  <a16:creationId xmlns:a16="http://schemas.microsoft.com/office/drawing/2014/main" id="{C5C1727E-19F8-3C07-BE2D-31FFF9240179}"/>
                </a:ext>
              </a:extLst>
            </p:cNvPr>
            <p:cNvSpPr/>
            <p:nvPr/>
          </p:nvSpPr>
          <p:spPr>
            <a:xfrm rot="5400000">
              <a:off x="1478994" y="-441779"/>
              <a:ext cx="697333" cy="2105218"/>
            </a:xfrm>
            <a:prstGeom prst="ellipse">
              <a:avLst/>
            </a:prstGeom>
            <a:solidFill>
              <a:srgbClr val="F46D43"/>
            </a:solidFill>
            <a:ln w="12700" cap="flat">
              <a:noFill/>
              <a:prstDash val="solid"/>
              <a:miter lim="800000"/>
            </a:ln>
            <a:effectLst/>
          </p:spPr>
          <p:txBody>
            <a:bodyPr wrap="square" lIns="91439" tIns="91439" rIns="91439" bIns="91439" numCol="1" anchor="ctr">
              <a:noAutofit/>
            </a:bodyPr>
            <a:lstStyle/>
            <a:p>
              <a:pPr algn="ctr" defTabSz="1828800">
                <a:lnSpc>
                  <a:spcPct val="100000"/>
                </a:lnSpc>
                <a:spcBef>
                  <a:spcPts val="0"/>
                </a:spcBef>
                <a:defRPr sz="1800">
                  <a:latin typeface="Helvetica"/>
                  <a:ea typeface="Helvetica"/>
                  <a:cs typeface="Helvetica"/>
                  <a:sym typeface="Helvetica"/>
                </a:defRPr>
              </a:pPr>
              <a:endParaRPr sz="1000"/>
            </a:p>
          </p:txBody>
        </p:sp>
        <p:sp>
          <p:nvSpPr>
            <p:cNvPr id="52" name="attainment…">
              <a:extLst>
                <a:ext uri="{FF2B5EF4-FFF2-40B4-BE49-F238E27FC236}">
                  <a16:creationId xmlns:a16="http://schemas.microsoft.com/office/drawing/2014/main" id="{9AE0CA4D-A89A-4307-763A-A4BAC1F67C69}"/>
                </a:ext>
              </a:extLst>
            </p:cNvPr>
            <p:cNvSpPr txBox="1"/>
            <p:nvPr/>
          </p:nvSpPr>
          <p:spPr>
            <a:xfrm>
              <a:off x="877635" y="55712"/>
              <a:ext cx="1877754" cy="111023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p>
              <a:pPr algn="ctr" defTabSz="1828800">
                <a:lnSpc>
                  <a:spcPct val="100000"/>
                </a:lnSpc>
                <a:spcBef>
                  <a:spcPts val="0"/>
                </a:spcBef>
                <a:defRPr sz="1800">
                  <a:latin typeface="Helvetica"/>
                  <a:ea typeface="Helvetica"/>
                  <a:cs typeface="Helvetica"/>
                  <a:sym typeface="Helvetica"/>
                </a:defRPr>
              </a:pPr>
              <a:r>
                <a:rPr sz="1000" dirty="0">
                  <a:solidFill>
                    <a:schemeClr val="bg1"/>
                  </a:solidFill>
                  <a:latin typeface="Arial Nova Light" panose="020B0304020202020204" pitchFamily="34" charset="0"/>
                </a:rPr>
                <a:t>attainment</a:t>
              </a:r>
            </a:p>
            <a:p>
              <a:pPr algn="ctr" defTabSz="1828800">
                <a:lnSpc>
                  <a:spcPct val="100000"/>
                </a:lnSpc>
                <a:spcBef>
                  <a:spcPts val="0"/>
                </a:spcBef>
                <a:defRPr sz="1800">
                  <a:latin typeface="Helvetica"/>
                  <a:ea typeface="Helvetica"/>
                  <a:cs typeface="Helvetica"/>
                  <a:sym typeface="Helvetica"/>
                </a:defRPr>
              </a:pPr>
              <a:r>
                <a:rPr sz="1000" dirty="0">
                  <a:solidFill>
                    <a:schemeClr val="bg1"/>
                  </a:solidFill>
                  <a:latin typeface="Arial Nova Light" panose="020B0304020202020204" pitchFamily="34" charset="0"/>
                </a:rPr>
                <a:t>-utility</a:t>
              </a:r>
            </a:p>
          </p:txBody>
        </p:sp>
      </p:grpSp>
      <p:grpSp>
        <p:nvGrpSpPr>
          <p:cNvPr id="22" name="Oval 59">
            <a:extLst>
              <a:ext uri="{FF2B5EF4-FFF2-40B4-BE49-F238E27FC236}">
                <a16:creationId xmlns:a16="http://schemas.microsoft.com/office/drawing/2014/main" id="{9ADA5767-F0CF-81AE-A5B6-36BEB5A6E027}"/>
              </a:ext>
            </a:extLst>
          </p:cNvPr>
          <p:cNvGrpSpPr/>
          <p:nvPr/>
        </p:nvGrpSpPr>
        <p:grpSpPr>
          <a:xfrm>
            <a:off x="3988071" y="5437593"/>
            <a:ext cx="858392" cy="364477"/>
            <a:chOff x="184997" y="622131"/>
            <a:chExt cx="1806033" cy="763286"/>
          </a:xfrm>
        </p:grpSpPr>
        <p:sp>
          <p:nvSpPr>
            <p:cNvPr id="49" name="Oval">
              <a:extLst>
                <a:ext uri="{FF2B5EF4-FFF2-40B4-BE49-F238E27FC236}">
                  <a16:creationId xmlns:a16="http://schemas.microsoft.com/office/drawing/2014/main" id="{6B64F891-49A3-13EC-890B-062AC8AF169A}"/>
                </a:ext>
              </a:extLst>
            </p:cNvPr>
            <p:cNvSpPr/>
            <p:nvPr/>
          </p:nvSpPr>
          <p:spPr>
            <a:xfrm rot="5400000">
              <a:off x="739347" y="111931"/>
              <a:ext cx="697333" cy="1806033"/>
            </a:xfrm>
            <a:prstGeom prst="ellipse">
              <a:avLst/>
            </a:prstGeom>
            <a:solidFill>
              <a:srgbClr val="F46D43"/>
            </a:solidFill>
            <a:ln w="12700" cap="flat">
              <a:noFill/>
              <a:prstDash val="solid"/>
              <a:miter lim="800000"/>
            </a:ln>
            <a:effectLst/>
          </p:spPr>
          <p:txBody>
            <a:bodyPr wrap="square" lIns="91439" tIns="91439" rIns="91439" bIns="91439" numCol="1" anchor="ctr">
              <a:noAutofit/>
            </a:bodyPr>
            <a:lstStyle/>
            <a:p>
              <a:pPr algn="ctr" defTabSz="1828800">
                <a:lnSpc>
                  <a:spcPct val="100000"/>
                </a:lnSpc>
                <a:spcBef>
                  <a:spcPts val="0"/>
                </a:spcBef>
                <a:defRPr sz="1800">
                  <a:latin typeface="Helvetica"/>
                  <a:ea typeface="Helvetica"/>
                  <a:cs typeface="Helvetica"/>
                  <a:sym typeface="Helvetica"/>
                </a:defRPr>
              </a:pPr>
              <a:endParaRPr sz="1000"/>
            </a:p>
          </p:txBody>
        </p:sp>
        <p:sp>
          <p:nvSpPr>
            <p:cNvPr id="50" name="cost">
              <a:extLst>
                <a:ext uri="{FF2B5EF4-FFF2-40B4-BE49-F238E27FC236}">
                  <a16:creationId xmlns:a16="http://schemas.microsoft.com/office/drawing/2014/main" id="{6082D39B-1ADA-AB90-8BAA-7EB2675CF4F8}"/>
                </a:ext>
              </a:extLst>
            </p:cNvPr>
            <p:cNvSpPr txBox="1"/>
            <p:nvPr/>
          </p:nvSpPr>
          <p:spPr>
            <a:xfrm>
              <a:off x="472430" y="622131"/>
              <a:ext cx="1295144" cy="76328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9" tIns="91439" rIns="91439" bIns="91439" numCol="1" anchor="ctr">
              <a:spAutoFit/>
            </a:bodyPr>
            <a:lstStyle>
              <a:lvl1pPr algn="ctr" defTabSz="1828800">
                <a:lnSpc>
                  <a:spcPct val="100000"/>
                </a:lnSpc>
                <a:spcBef>
                  <a:spcPts val="0"/>
                </a:spcBef>
                <a:defRPr sz="1800">
                  <a:latin typeface="Helvetica"/>
                  <a:ea typeface="Helvetica"/>
                  <a:cs typeface="Helvetica"/>
                  <a:sym typeface="Helvetica"/>
                </a:defRPr>
              </a:lvl1pPr>
            </a:lstStyle>
            <a:p>
              <a:r>
                <a:rPr sz="1000" dirty="0">
                  <a:solidFill>
                    <a:schemeClr val="bg1"/>
                  </a:solidFill>
                  <a:latin typeface="Arial Nova Light" panose="020B0304020202020204" pitchFamily="34" charset="0"/>
                </a:rPr>
                <a:t>cost</a:t>
              </a:r>
            </a:p>
          </p:txBody>
        </p:sp>
      </p:grpSp>
      <p:sp>
        <p:nvSpPr>
          <p:cNvPr id="23" name="TextBox 60">
            <a:extLst>
              <a:ext uri="{FF2B5EF4-FFF2-40B4-BE49-F238E27FC236}">
                <a16:creationId xmlns:a16="http://schemas.microsoft.com/office/drawing/2014/main" id="{FD1723EA-E7AA-0618-AC9A-1FB7AC232D78}"/>
              </a:ext>
            </a:extLst>
          </p:cNvPr>
          <p:cNvSpPr txBox="1"/>
          <p:nvPr/>
        </p:nvSpPr>
        <p:spPr>
          <a:xfrm>
            <a:off x="2168521" y="3675427"/>
            <a:ext cx="2799081" cy="2920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lgn="ctr" defTabSz="1828800">
              <a:lnSpc>
                <a:spcPct val="100000"/>
              </a:lnSpc>
              <a:spcBef>
                <a:spcPts val="0"/>
              </a:spcBef>
              <a:defRPr sz="1800">
                <a:solidFill>
                  <a:srgbClr val="7030A0"/>
                </a:solidFill>
                <a:latin typeface="Helvetica"/>
                <a:ea typeface="Helvetica"/>
                <a:cs typeface="Helvetica"/>
                <a:sym typeface="Helvetica"/>
              </a:defRPr>
            </a:lvl1pPr>
          </a:lstStyle>
          <a:p>
            <a:pPr>
              <a:lnSpc>
                <a:spcPts val="600"/>
              </a:lnSpc>
            </a:pPr>
            <a:r>
              <a:rPr sz="1000" dirty="0">
                <a:solidFill>
                  <a:schemeClr val="tx1"/>
                </a:solidFill>
                <a:latin typeface="Arial Nova Light" panose="020B0304020202020204" pitchFamily="34" charset="0"/>
              </a:rPr>
              <a:t>Between student</a:t>
            </a:r>
          </a:p>
        </p:txBody>
      </p:sp>
      <p:sp>
        <p:nvSpPr>
          <p:cNvPr id="24" name="Straight Connector 61">
            <a:extLst>
              <a:ext uri="{FF2B5EF4-FFF2-40B4-BE49-F238E27FC236}">
                <a16:creationId xmlns:a16="http://schemas.microsoft.com/office/drawing/2014/main" id="{556E1BCD-6182-FB3F-25C7-699C81902E32}"/>
              </a:ext>
            </a:extLst>
          </p:cNvPr>
          <p:cNvSpPr/>
          <p:nvPr/>
        </p:nvSpPr>
        <p:spPr>
          <a:xfrm flipV="1">
            <a:off x="306568" y="4078695"/>
            <a:ext cx="6446657" cy="22539"/>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tIns="91439" bIns="91439"/>
          <a:lstStyle/>
          <a:p>
            <a:pPr defTabSz="1828800">
              <a:lnSpc>
                <a:spcPct val="100000"/>
              </a:lnSpc>
              <a:spcBef>
                <a:spcPts val="0"/>
              </a:spcBef>
              <a:defRPr sz="3600">
                <a:latin typeface="Calibri"/>
                <a:ea typeface="Calibri"/>
                <a:cs typeface="Calibri"/>
                <a:sym typeface="Calibri"/>
              </a:defRPr>
            </a:pPr>
            <a:endParaRPr sz="5400" dirty="0"/>
          </a:p>
        </p:txBody>
      </p:sp>
      <p:cxnSp>
        <p:nvCxnSpPr>
          <p:cNvPr id="25" name="Straight Arrow Connector 24">
            <a:extLst>
              <a:ext uri="{FF2B5EF4-FFF2-40B4-BE49-F238E27FC236}">
                <a16:creationId xmlns:a16="http://schemas.microsoft.com/office/drawing/2014/main" id="{1290EA69-8B73-B049-F42E-77582CB09EB3}"/>
              </a:ext>
            </a:extLst>
          </p:cNvPr>
          <p:cNvCxnSpPr>
            <a:stCxn id="71" idx="0"/>
            <a:endCxn id="61" idx="4"/>
          </p:cNvCxnSpPr>
          <p:nvPr/>
        </p:nvCxnSpPr>
        <p:spPr>
          <a:xfrm>
            <a:off x="3531579" y="2603376"/>
            <a:ext cx="274000" cy="0"/>
          </a:xfrm>
          <a:prstGeom prst="straightConnector1">
            <a:avLst/>
          </a:prstGeom>
          <a:ln w="6350" cap="flat" cmpd="sng" algn="ctr">
            <a:solidFill>
              <a:schemeClr val="tx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26" name="Straight Arrow Connector 25">
            <a:extLst>
              <a:ext uri="{FF2B5EF4-FFF2-40B4-BE49-F238E27FC236}">
                <a16:creationId xmlns:a16="http://schemas.microsoft.com/office/drawing/2014/main" id="{392B0659-84C5-120E-E081-524FC724CE62}"/>
              </a:ext>
            </a:extLst>
          </p:cNvPr>
          <p:cNvCxnSpPr>
            <a:stCxn id="71" idx="0"/>
            <a:endCxn id="63" idx="4"/>
          </p:cNvCxnSpPr>
          <p:nvPr/>
        </p:nvCxnSpPr>
        <p:spPr>
          <a:xfrm>
            <a:off x="3531579" y="2603376"/>
            <a:ext cx="1370009" cy="595506"/>
          </a:xfrm>
          <a:prstGeom prst="straightConnector1">
            <a:avLst/>
          </a:prstGeom>
          <a:ln w="6350" cap="flat" cmpd="sng" algn="ctr">
            <a:solidFill>
              <a:schemeClr val="tx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27" name="Straight Arrow Connector 26">
            <a:extLst>
              <a:ext uri="{FF2B5EF4-FFF2-40B4-BE49-F238E27FC236}">
                <a16:creationId xmlns:a16="http://schemas.microsoft.com/office/drawing/2014/main" id="{4FD050AB-B0D8-71EE-6D23-1C56D21236CB}"/>
              </a:ext>
            </a:extLst>
          </p:cNvPr>
          <p:cNvCxnSpPr>
            <a:stCxn id="71" idx="0"/>
            <a:endCxn id="65" idx="4"/>
          </p:cNvCxnSpPr>
          <p:nvPr/>
        </p:nvCxnSpPr>
        <p:spPr>
          <a:xfrm>
            <a:off x="3531579" y="2603376"/>
            <a:ext cx="2024217" cy="1227535"/>
          </a:xfrm>
          <a:prstGeom prst="straightConnector1">
            <a:avLst/>
          </a:prstGeom>
          <a:ln w="6350" cap="flat" cmpd="sng" algn="ctr">
            <a:solidFill>
              <a:schemeClr val="tx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28" name="Straight Arrow Connector 27">
            <a:extLst>
              <a:ext uri="{FF2B5EF4-FFF2-40B4-BE49-F238E27FC236}">
                <a16:creationId xmlns:a16="http://schemas.microsoft.com/office/drawing/2014/main" id="{F92EACE4-3E32-6CC4-6B44-B6EBCA497FA7}"/>
              </a:ext>
            </a:extLst>
          </p:cNvPr>
          <p:cNvCxnSpPr>
            <a:cxnSpLocks/>
            <a:stCxn id="57" idx="0"/>
            <a:endCxn id="49" idx="4"/>
          </p:cNvCxnSpPr>
          <p:nvPr/>
        </p:nvCxnSpPr>
        <p:spPr>
          <a:xfrm>
            <a:off x="1679897" y="4337770"/>
            <a:ext cx="2308176" cy="1287399"/>
          </a:xfrm>
          <a:prstGeom prst="straightConnector1">
            <a:avLst/>
          </a:prstGeom>
          <a:ln w="6350" cap="flat" cmpd="sng" algn="ctr">
            <a:solidFill>
              <a:schemeClr val="tx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29" name="Straight Arrow Connector 28">
            <a:extLst>
              <a:ext uri="{FF2B5EF4-FFF2-40B4-BE49-F238E27FC236}">
                <a16:creationId xmlns:a16="http://schemas.microsoft.com/office/drawing/2014/main" id="{7487BD54-71BE-25A7-987C-C04410B970BA}"/>
              </a:ext>
            </a:extLst>
          </p:cNvPr>
          <p:cNvCxnSpPr>
            <a:stCxn id="55" idx="0"/>
            <a:endCxn id="53" idx="4"/>
          </p:cNvCxnSpPr>
          <p:nvPr/>
        </p:nvCxnSpPr>
        <p:spPr>
          <a:xfrm flipV="1">
            <a:off x="2578442" y="4350707"/>
            <a:ext cx="2978395" cy="675992"/>
          </a:xfrm>
          <a:prstGeom prst="straightConnector1">
            <a:avLst/>
          </a:prstGeom>
          <a:ln w="6350" cap="flat" cmpd="sng" algn="ctr">
            <a:solidFill>
              <a:schemeClr val="tx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30" name="Straight Arrow Connector 29">
            <a:extLst>
              <a:ext uri="{FF2B5EF4-FFF2-40B4-BE49-F238E27FC236}">
                <a16:creationId xmlns:a16="http://schemas.microsoft.com/office/drawing/2014/main" id="{C6B6DFBF-B6DE-C719-6435-AE196B7EBE8E}"/>
              </a:ext>
            </a:extLst>
          </p:cNvPr>
          <p:cNvCxnSpPr>
            <a:cxnSpLocks/>
            <a:stCxn id="55" idx="0"/>
            <a:endCxn id="52" idx="1"/>
          </p:cNvCxnSpPr>
          <p:nvPr/>
        </p:nvCxnSpPr>
        <p:spPr>
          <a:xfrm>
            <a:off x="2578442" y="5026696"/>
            <a:ext cx="2393894" cy="6"/>
          </a:xfrm>
          <a:prstGeom prst="straightConnector1">
            <a:avLst/>
          </a:prstGeom>
          <a:ln w="6350" cap="flat" cmpd="sng" algn="ctr">
            <a:solidFill>
              <a:schemeClr val="tx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31" name="Straight Arrow Connector 30">
            <a:extLst>
              <a:ext uri="{FF2B5EF4-FFF2-40B4-BE49-F238E27FC236}">
                <a16:creationId xmlns:a16="http://schemas.microsoft.com/office/drawing/2014/main" id="{982B90E6-CE32-F0D5-22B1-08E001C238F9}"/>
              </a:ext>
            </a:extLst>
          </p:cNvPr>
          <p:cNvCxnSpPr>
            <a:stCxn id="55" idx="0"/>
            <a:endCxn id="49" idx="4"/>
          </p:cNvCxnSpPr>
          <p:nvPr/>
        </p:nvCxnSpPr>
        <p:spPr>
          <a:xfrm>
            <a:off x="2578442" y="5026697"/>
            <a:ext cx="1409630" cy="598470"/>
          </a:xfrm>
          <a:prstGeom prst="straightConnector1">
            <a:avLst/>
          </a:prstGeom>
          <a:ln w="6350" cap="flat" cmpd="sng" algn="ctr">
            <a:solidFill>
              <a:schemeClr val="tx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32" name="Straight Arrow Connector 31">
            <a:extLst>
              <a:ext uri="{FF2B5EF4-FFF2-40B4-BE49-F238E27FC236}">
                <a16:creationId xmlns:a16="http://schemas.microsoft.com/office/drawing/2014/main" id="{B4174C4A-679A-EF5E-D7F3-37F4989A027E}"/>
              </a:ext>
            </a:extLst>
          </p:cNvPr>
          <p:cNvCxnSpPr>
            <a:stCxn id="59" idx="0"/>
            <a:endCxn id="53" idx="4"/>
          </p:cNvCxnSpPr>
          <p:nvPr/>
        </p:nvCxnSpPr>
        <p:spPr>
          <a:xfrm flipV="1">
            <a:off x="3599994" y="4350707"/>
            <a:ext cx="1956843" cy="1268425"/>
          </a:xfrm>
          <a:prstGeom prst="straightConnector1">
            <a:avLst/>
          </a:prstGeom>
          <a:ln w="6350" cap="flat" cmpd="sng" algn="ctr">
            <a:solidFill>
              <a:schemeClr val="tx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33" name="Straight Arrow Connector 32">
            <a:extLst>
              <a:ext uri="{FF2B5EF4-FFF2-40B4-BE49-F238E27FC236}">
                <a16:creationId xmlns:a16="http://schemas.microsoft.com/office/drawing/2014/main" id="{BE851929-0DDC-85D2-63CE-C16B0E9A72E8}"/>
              </a:ext>
            </a:extLst>
          </p:cNvPr>
          <p:cNvCxnSpPr>
            <a:stCxn id="59" idx="0"/>
            <a:endCxn id="49" idx="4"/>
          </p:cNvCxnSpPr>
          <p:nvPr/>
        </p:nvCxnSpPr>
        <p:spPr>
          <a:xfrm>
            <a:off x="3599994" y="5619130"/>
            <a:ext cx="388078" cy="6037"/>
          </a:xfrm>
          <a:prstGeom prst="straightConnector1">
            <a:avLst/>
          </a:prstGeom>
          <a:ln w="6350" cap="flat" cmpd="sng" algn="ctr">
            <a:solidFill>
              <a:schemeClr val="tx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6B403C40-EC22-5D0A-D417-91B68D182AAE}"/>
              </a:ext>
            </a:extLst>
          </p:cNvPr>
          <p:cNvCxnSpPr>
            <a:cxnSpLocks/>
            <a:stCxn id="67" idx="0"/>
            <a:endCxn id="61" idx="4"/>
          </p:cNvCxnSpPr>
          <p:nvPr/>
        </p:nvCxnSpPr>
        <p:spPr>
          <a:xfrm flipV="1">
            <a:off x="2578447" y="2603376"/>
            <a:ext cx="1227131" cy="615871"/>
          </a:xfrm>
          <a:prstGeom prst="straightConnector1">
            <a:avLst/>
          </a:prstGeom>
          <a:ln w="6350" cap="flat" cmpd="sng" algn="ctr">
            <a:solidFill>
              <a:schemeClr val="tx1"/>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35" name="TextBox 34">
            <a:extLst>
              <a:ext uri="{FF2B5EF4-FFF2-40B4-BE49-F238E27FC236}">
                <a16:creationId xmlns:a16="http://schemas.microsoft.com/office/drawing/2014/main" id="{398D688D-0A17-6917-D9E9-069903A1B539}"/>
              </a:ext>
            </a:extLst>
          </p:cNvPr>
          <p:cNvSpPr txBox="1"/>
          <p:nvPr/>
        </p:nvSpPr>
        <p:spPr>
          <a:xfrm>
            <a:off x="2064432" y="2084592"/>
            <a:ext cx="518124" cy="265076"/>
          </a:xfrm>
          <a:prstGeom prst="rect">
            <a:avLst/>
          </a:prstGeom>
          <a:noFill/>
        </p:spPr>
        <p:txBody>
          <a:bodyPr wrap="square" rtlCol="0">
            <a:spAutoFit/>
          </a:bodyPr>
          <a:lstStyle/>
          <a:p>
            <a:r>
              <a:rPr lang="fi-FI" sz="1000" dirty="0">
                <a:latin typeface="Arial Nova Light" panose="020B0304020202020204" pitchFamily="34" charset="0"/>
                <a:cs typeface="Times New Roman" panose="02020603050405020304" pitchFamily="18" charset="0"/>
              </a:rPr>
              <a:t>-.21</a:t>
            </a:r>
            <a:endParaRPr lang="en-US" sz="1000" dirty="0">
              <a:latin typeface="Arial Nova Light" panose="020B0304020202020204" pitchFamily="34" charset="0"/>
              <a:cs typeface="Times New Roman" panose="02020603050405020304" pitchFamily="18" charset="0"/>
            </a:endParaRPr>
          </a:p>
        </p:txBody>
      </p:sp>
      <p:sp>
        <p:nvSpPr>
          <p:cNvPr id="36" name="TextBox 35">
            <a:extLst>
              <a:ext uri="{FF2B5EF4-FFF2-40B4-BE49-F238E27FC236}">
                <a16:creationId xmlns:a16="http://schemas.microsoft.com/office/drawing/2014/main" id="{2DCF98E4-5741-1CFF-1BB7-1B7CACCAED79}"/>
              </a:ext>
            </a:extLst>
          </p:cNvPr>
          <p:cNvSpPr txBox="1"/>
          <p:nvPr/>
        </p:nvSpPr>
        <p:spPr>
          <a:xfrm>
            <a:off x="3442224" y="2310329"/>
            <a:ext cx="518124" cy="265076"/>
          </a:xfrm>
          <a:prstGeom prst="rect">
            <a:avLst/>
          </a:prstGeom>
          <a:noFill/>
        </p:spPr>
        <p:txBody>
          <a:bodyPr wrap="square" rtlCol="0">
            <a:spAutoFit/>
          </a:bodyPr>
          <a:lstStyle/>
          <a:p>
            <a:r>
              <a:rPr lang="fi-FI" sz="1000" dirty="0">
                <a:latin typeface="Arial Nova Light" panose="020B0304020202020204" pitchFamily="34" charset="0"/>
                <a:cs typeface="Times New Roman" panose="02020603050405020304" pitchFamily="18" charset="0"/>
              </a:rPr>
              <a:t>-.29</a:t>
            </a:r>
            <a:endParaRPr lang="en-US" sz="1000" dirty="0">
              <a:latin typeface="Arial Nova Light" panose="020B0304020202020204" pitchFamily="34" charset="0"/>
              <a:cs typeface="Times New Roman" panose="02020603050405020304" pitchFamily="18" charset="0"/>
            </a:endParaRPr>
          </a:p>
        </p:txBody>
      </p:sp>
      <p:sp>
        <p:nvSpPr>
          <p:cNvPr id="37" name="TextBox 36">
            <a:extLst>
              <a:ext uri="{FF2B5EF4-FFF2-40B4-BE49-F238E27FC236}">
                <a16:creationId xmlns:a16="http://schemas.microsoft.com/office/drawing/2014/main" id="{727E4CF1-7646-7BD6-9D89-3F79D51C6CCB}"/>
              </a:ext>
            </a:extLst>
          </p:cNvPr>
          <p:cNvSpPr txBox="1"/>
          <p:nvPr/>
        </p:nvSpPr>
        <p:spPr>
          <a:xfrm>
            <a:off x="4986236" y="2191565"/>
            <a:ext cx="518124" cy="265076"/>
          </a:xfrm>
          <a:prstGeom prst="rect">
            <a:avLst/>
          </a:prstGeom>
          <a:noFill/>
        </p:spPr>
        <p:txBody>
          <a:bodyPr wrap="square" rtlCol="0">
            <a:spAutoFit/>
          </a:bodyPr>
          <a:lstStyle/>
          <a:p>
            <a:r>
              <a:rPr lang="fi-FI" sz="1000" dirty="0">
                <a:latin typeface="Arial Nova Light" panose="020B0304020202020204" pitchFamily="34" charset="0"/>
                <a:cs typeface="Times New Roman" panose="02020603050405020304" pitchFamily="18" charset="0"/>
              </a:rPr>
              <a:t>.20</a:t>
            </a:r>
            <a:endParaRPr lang="en-US" sz="1000" dirty="0">
              <a:latin typeface="Arial Nova Light" panose="020B0304020202020204" pitchFamily="34" charset="0"/>
              <a:cs typeface="Times New Roman" panose="02020603050405020304" pitchFamily="18" charset="0"/>
            </a:endParaRPr>
          </a:p>
        </p:txBody>
      </p:sp>
      <p:sp>
        <p:nvSpPr>
          <p:cNvPr id="38" name="TextBox 37">
            <a:extLst>
              <a:ext uri="{FF2B5EF4-FFF2-40B4-BE49-F238E27FC236}">
                <a16:creationId xmlns:a16="http://schemas.microsoft.com/office/drawing/2014/main" id="{CBDC30A4-D1B8-F9D8-FCCD-12AC02301A14}"/>
              </a:ext>
            </a:extLst>
          </p:cNvPr>
          <p:cNvSpPr txBox="1"/>
          <p:nvPr/>
        </p:nvSpPr>
        <p:spPr>
          <a:xfrm>
            <a:off x="2595246" y="2815024"/>
            <a:ext cx="518124" cy="265076"/>
          </a:xfrm>
          <a:prstGeom prst="rect">
            <a:avLst/>
          </a:prstGeom>
          <a:noFill/>
        </p:spPr>
        <p:txBody>
          <a:bodyPr wrap="square" rtlCol="0">
            <a:spAutoFit/>
          </a:bodyPr>
          <a:lstStyle/>
          <a:p>
            <a:r>
              <a:rPr lang="fi-FI" sz="1000" dirty="0">
                <a:latin typeface="Arial Nova Light" panose="020B0304020202020204" pitchFamily="34" charset="0"/>
                <a:cs typeface="Times New Roman" panose="02020603050405020304" pitchFamily="18" charset="0"/>
              </a:rPr>
              <a:t>-.53</a:t>
            </a:r>
            <a:endParaRPr lang="en-US" sz="1000" dirty="0">
              <a:latin typeface="Arial Nova Light" panose="020B0304020202020204" pitchFamily="34" charset="0"/>
              <a:cs typeface="Times New Roman" panose="02020603050405020304" pitchFamily="18" charset="0"/>
            </a:endParaRPr>
          </a:p>
        </p:txBody>
      </p:sp>
      <p:sp>
        <p:nvSpPr>
          <p:cNvPr id="39" name="TextBox 38">
            <a:extLst>
              <a:ext uri="{FF2B5EF4-FFF2-40B4-BE49-F238E27FC236}">
                <a16:creationId xmlns:a16="http://schemas.microsoft.com/office/drawing/2014/main" id="{BAEA6C03-0248-5336-2323-8C8FB2793CBE}"/>
              </a:ext>
            </a:extLst>
          </p:cNvPr>
          <p:cNvSpPr txBox="1"/>
          <p:nvPr/>
        </p:nvSpPr>
        <p:spPr>
          <a:xfrm>
            <a:off x="4474953" y="2825800"/>
            <a:ext cx="518124" cy="265076"/>
          </a:xfrm>
          <a:prstGeom prst="rect">
            <a:avLst/>
          </a:prstGeom>
          <a:noFill/>
        </p:spPr>
        <p:txBody>
          <a:bodyPr wrap="square" rtlCol="0">
            <a:spAutoFit/>
          </a:bodyPr>
          <a:lstStyle/>
          <a:p>
            <a:r>
              <a:rPr lang="fi-FI" sz="1000" dirty="0">
                <a:latin typeface="Arial Nova Light" panose="020B0304020202020204" pitchFamily="34" charset="0"/>
                <a:cs typeface="Times New Roman" panose="02020603050405020304" pitchFamily="18" charset="0"/>
              </a:rPr>
              <a:t>.50</a:t>
            </a:r>
            <a:endParaRPr lang="en-US" sz="1000" dirty="0">
              <a:latin typeface="Arial Nova Light" panose="020B0304020202020204" pitchFamily="34" charset="0"/>
              <a:cs typeface="Times New Roman" panose="02020603050405020304" pitchFamily="18" charset="0"/>
            </a:endParaRPr>
          </a:p>
        </p:txBody>
      </p:sp>
      <p:sp>
        <p:nvSpPr>
          <p:cNvPr id="40" name="TextBox 39">
            <a:extLst>
              <a:ext uri="{FF2B5EF4-FFF2-40B4-BE49-F238E27FC236}">
                <a16:creationId xmlns:a16="http://schemas.microsoft.com/office/drawing/2014/main" id="{90553A50-1E42-B361-AAF0-AF72685C88AC}"/>
              </a:ext>
            </a:extLst>
          </p:cNvPr>
          <p:cNvSpPr txBox="1"/>
          <p:nvPr/>
        </p:nvSpPr>
        <p:spPr>
          <a:xfrm>
            <a:off x="5087500" y="3402778"/>
            <a:ext cx="518124" cy="265076"/>
          </a:xfrm>
          <a:prstGeom prst="rect">
            <a:avLst/>
          </a:prstGeom>
          <a:noFill/>
        </p:spPr>
        <p:txBody>
          <a:bodyPr wrap="square" rtlCol="0">
            <a:spAutoFit/>
          </a:bodyPr>
          <a:lstStyle/>
          <a:p>
            <a:r>
              <a:rPr lang="fi-FI" sz="1000" dirty="0">
                <a:latin typeface="Arial Nova Light" panose="020B0304020202020204" pitchFamily="34" charset="0"/>
                <a:cs typeface="Times New Roman" panose="02020603050405020304" pitchFamily="18" charset="0"/>
              </a:rPr>
              <a:t>.46</a:t>
            </a:r>
            <a:endParaRPr lang="en-US" sz="1000" dirty="0">
              <a:latin typeface="Arial Nova Light" panose="020B030402020202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6D4A43BB-BBF8-4131-688E-FC516C1F6F03}"/>
              </a:ext>
            </a:extLst>
          </p:cNvPr>
          <p:cNvSpPr txBox="1"/>
          <p:nvPr/>
        </p:nvSpPr>
        <p:spPr>
          <a:xfrm>
            <a:off x="1552655" y="4361296"/>
            <a:ext cx="518124" cy="265076"/>
          </a:xfrm>
          <a:prstGeom prst="rect">
            <a:avLst/>
          </a:prstGeom>
          <a:noFill/>
        </p:spPr>
        <p:txBody>
          <a:bodyPr wrap="square" rtlCol="0">
            <a:spAutoFit/>
          </a:bodyPr>
          <a:lstStyle/>
          <a:p>
            <a:r>
              <a:rPr lang="fi-FI" sz="1000" dirty="0">
                <a:latin typeface="Arial Nova Light" panose="020B0304020202020204" pitchFamily="34" charset="0"/>
                <a:cs typeface="Times New Roman" panose="02020603050405020304" pitchFamily="18" charset="0"/>
              </a:rPr>
              <a:t>.28</a:t>
            </a:r>
            <a:endParaRPr lang="en-US" sz="1000" dirty="0">
              <a:latin typeface="Arial Nova Light" panose="020B0304020202020204" pitchFamily="34" charset="0"/>
              <a:cs typeface="Times New Roman" panose="02020603050405020304" pitchFamily="18" charset="0"/>
            </a:endParaRPr>
          </a:p>
        </p:txBody>
      </p:sp>
      <p:sp>
        <p:nvSpPr>
          <p:cNvPr id="42" name="TextBox 41">
            <a:extLst>
              <a:ext uri="{FF2B5EF4-FFF2-40B4-BE49-F238E27FC236}">
                <a16:creationId xmlns:a16="http://schemas.microsoft.com/office/drawing/2014/main" id="{5F4D6137-AFBE-8405-C82D-B680123FE7B5}"/>
              </a:ext>
            </a:extLst>
          </p:cNvPr>
          <p:cNvSpPr txBox="1"/>
          <p:nvPr/>
        </p:nvSpPr>
        <p:spPr>
          <a:xfrm>
            <a:off x="2555822" y="5113496"/>
            <a:ext cx="518124" cy="265076"/>
          </a:xfrm>
          <a:prstGeom prst="rect">
            <a:avLst/>
          </a:prstGeom>
          <a:noFill/>
        </p:spPr>
        <p:txBody>
          <a:bodyPr wrap="square" rtlCol="0">
            <a:spAutoFit/>
          </a:bodyPr>
          <a:lstStyle/>
          <a:p>
            <a:r>
              <a:rPr lang="fi-FI" sz="1000" dirty="0">
                <a:latin typeface="Arial Nova Light" panose="020B0304020202020204" pitchFamily="34" charset="0"/>
                <a:cs typeface="Times New Roman" panose="02020603050405020304" pitchFamily="18" charset="0"/>
              </a:rPr>
              <a:t>-.33</a:t>
            </a:r>
            <a:endParaRPr lang="en-US" sz="1000" dirty="0">
              <a:latin typeface="Arial Nova Light" panose="020B0304020202020204" pitchFamily="34" charset="0"/>
              <a:cs typeface="Times New Roman" panose="02020603050405020304" pitchFamily="18" charset="0"/>
            </a:endParaRPr>
          </a:p>
        </p:txBody>
      </p:sp>
      <p:sp>
        <p:nvSpPr>
          <p:cNvPr id="43" name="TextBox 42">
            <a:extLst>
              <a:ext uri="{FF2B5EF4-FFF2-40B4-BE49-F238E27FC236}">
                <a16:creationId xmlns:a16="http://schemas.microsoft.com/office/drawing/2014/main" id="{25BA7DE2-F75D-1B69-402E-A3FC1A81D295}"/>
              </a:ext>
            </a:extLst>
          </p:cNvPr>
          <p:cNvSpPr txBox="1"/>
          <p:nvPr/>
        </p:nvSpPr>
        <p:spPr>
          <a:xfrm>
            <a:off x="3538360" y="5664683"/>
            <a:ext cx="518124" cy="265076"/>
          </a:xfrm>
          <a:prstGeom prst="rect">
            <a:avLst/>
          </a:prstGeom>
          <a:noFill/>
        </p:spPr>
        <p:txBody>
          <a:bodyPr wrap="square" rtlCol="0">
            <a:spAutoFit/>
          </a:bodyPr>
          <a:lstStyle/>
          <a:p>
            <a:r>
              <a:rPr lang="fi-FI" sz="1000" dirty="0">
                <a:latin typeface="Arial Nova Light" panose="020B0304020202020204" pitchFamily="34" charset="0"/>
                <a:cs typeface="Times New Roman" panose="02020603050405020304" pitchFamily="18" charset="0"/>
              </a:rPr>
              <a:t>-.46</a:t>
            </a:r>
            <a:endParaRPr lang="en-US" sz="1000" dirty="0">
              <a:latin typeface="Arial Nova Light" panose="020B0304020202020204" pitchFamily="34" charset="0"/>
              <a:cs typeface="Times New Roman" panose="02020603050405020304" pitchFamily="18" charset="0"/>
            </a:endParaRPr>
          </a:p>
        </p:txBody>
      </p:sp>
      <p:sp>
        <p:nvSpPr>
          <p:cNvPr id="44" name="TextBox 43">
            <a:extLst>
              <a:ext uri="{FF2B5EF4-FFF2-40B4-BE49-F238E27FC236}">
                <a16:creationId xmlns:a16="http://schemas.microsoft.com/office/drawing/2014/main" id="{AC33E69A-BBAF-91CC-98D2-007BBEFB5E17}"/>
              </a:ext>
            </a:extLst>
          </p:cNvPr>
          <p:cNvSpPr txBox="1"/>
          <p:nvPr/>
        </p:nvSpPr>
        <p:spPr>
          <a:xfrm>
            <a:off x="4541282" y="5050159"/>
            <a:ext cx="518124" cy="265076"/>
          </a:xfrm>
          <a:prstGeom prst="rect">
            <a:avLst/>
          </a:prstGeom>
          <a:noFill/>
        </p:spPr>
        <p:txBody>
          <a:bodyPr wrap="square" rtlCol="0">
            <a:spAutoFit/>
          </a:bodyPr>
          <a:lstStyle/>
          <a:p>
            <a:r>
              <a:rPr lang="fi-FI" sz="1000" dirty="0">
                <a:latin typeface="Arial Nova Light" panose="020B0304020202020204" pitchFamily="34" charset="0"/>
                <a:cs typeface="Times New Roman" panose="02020603050405020304" pitchFamily="18" charset="0"/>
              </a:rPr>
              <a:t>.22</a:t>
            </a:r>
            <a:endParaRPr lang="en-US" sz="1000" dirty="0">
              <a:latin typeface="Arial Nova Light" panose="020B0304020202020204" pitchFamily="34" charset="0"/>
              <a:cs typeface="Times New Roman" panose="02020603050405020304" pitchFamily="18" charset="0"/>
            </a:endParaRPr>
          </a:p>
        </p:txBody>
      </p:sp>
      <p:sp>
        <p:nvSpPr>
          <p:cNvPr id="45" name="TextBox 44">
            <a:extLst>
              <a:ext uri="{FF2B5EF4-FFF2-40B4-BE49-F238E27FC236}">
                <a16:creationId xmlns:a16="http://schemas.microsoft.com/office/drawing/2014/main" id="{987FA273-E31B-7B29-3865-3C8A35D56471}"/>
              </a:ext>
            </a:extLst>
          </p:cNvPr>
          <p:cNvSpPr txBox="1"/>
          <p:nvPr/>
        </p:nvSpPr>
        <p:spPr>
          <a:xfrm>
            <a:off x="5186950" y="4463052"/>
            <a:ext cx="518124" cy="265076"/>
          </a:xfrm>
          <a:prstGeom prst="rect">
            <a:avLst/>
          </a:prstGeom>
          <a:noFill/>
        </p:spPr>
        <p:txBody>
          <a:bodyPr wrap="square" rtlCol="0">
            <a:spAutoFit/>
          </a:bodyPr>
          <a:lstStyle/>
          <a:p>
            <a:r>
              <a:rPr lang="fi-FI" sz="1000" dirty="0">
                <a:latin typeface="Arial Nova Light" panose="020B0304020202020204" pitchFamily="34" charset="0"/>
                <a:cs typeface="Times New Roman" panose="02020603050405020304" pitchFamily="18" charset="0"/>
              </a:rPr>
              <a:t>.42</a:t>
            </a:r>
            <a:endParaRPr lang="en-US" sz="1000" dirty="0">
              <a:latin typeface="Arial Nova Light" panose="020B0304020202020204" pitchFamily="34" charset="0"/>
              <a:cs typeface="Times New Roman" panose="02020603050405020304" pitchFamily="18" charset="0"/>
            </a:endParaRPr>
          </a:p>
        </p:txBody>
      </p:sp>
      <p:sp>
        <p:nvSpPr>
          <p:cNvPr id="46" name="TextBox 45">
            <a:extLst>
              <a:ext uri="{FF2B5EF4-FFF2-40B4-BE49-F238E27FC236}">
                <a16:creationId xmlns:a16="http://schemas.microsoft.com/office/drawing/2014/main" id="{F34BF0BD-7248-AF31-2A92-1E8C3B816030}"/>
              </a:ext>
            </a:extLst>
          </p:cNvPr>
          <p:cNvSpPr txBox="1"/>
          <p:nvPr/>
        </p:nvSpPr>
        <p:spPr>
          <a:xfrm>
            <a:off x="4948399" y="4198295"/>
            <a:ext cx="518124" cy="265076"/>
          </a:xfrm>
          <a:prstGeom prst="rect">
            <a:avLst/>
          </a:prstGeom>
          <a:noFill/>
        </p:spPr>
        <p:txBody>
          <a:bodyPr wrap="square" rtlCol="0">
            <a:spAutoFit/>
          </a:bodyPr>
          <a:lstStyle/>
          <a:p>
            <a:r>
              <a:rPr lang="fi-FI" sz="1000" dirty="0">
                <a:latin typeface="Arial Nova Light" panose="020B0304020202020204" pitchFamily="34" charset="0"/>
                <a:cs typeface="Times New Roman" panose="02020603050405020304" pitchFamily="18" charset="0"/>
              </a:rPr>
              <a:t>.28</a:t>
            </a:r>
            <a:endParaRPr lang="en-US" sz="1000" dirty="0">
              <a:latin typeface="Arial Nova Light" panose="020B0304020202020204" pitchFamily="34" charset="0"/>
              <a:cs typeface="Times New Roman" panose="02020603050405020304" pitchFamily="18" charset="0"/>
            </a:endParaRPr>
          </a:p>
        </p:txBody>
      </p:sp>
      <p:cxnSp>
        <p:nvCxnSpPr>
          <p:cNvPr id="47" name="Connector: Curved 46">
            <a:extLst>
              <a:ext uri="{FF2B5EF4-FFF2-40B4-BE49-F238E27FC236}">
                <a16:creationId xmlns:a16="http://schemas.microsoft.com/office/drawing/2014/main" id="{CE52072F-BCFE-18C3-964D-214C2F939046}"/>
              </a:ext>
            </a:extLst>
          </p:cNvPr>
          <p:cNvCxnSpPr>
            <a:stCxn id="73" idx="1"/>
            <a:endCxn id="68" idx="0"/>
          </p:cNvCxnSpPr>
          <p:nvPr/>
        </p:nvCxnSpPr>
        <p:spPr>
          <a:xfrm rot="10800000" flipV="1">
            <a:off x="2089403" y="2078840"/>
            <a:ext cx="1162790" cy="875332"/>
          </a:xfrm>
          <a:prstGeom prst="curvedConnector2">
            <a:avLst/>
          </a:prstGeom>
          <a:ln w="9525" cap="flat" cmpd="sng" algn="ctr">
            <a:solidFill>
              <a:schemeClr val="accent3"/>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48" name="Connector: Curved 47">
            <a:extLst>
              <a:ext uri="{FF2B5EF4-FFF2-40B4-BE49-F238E27FC236}">
                <a16:creationId xmlns:a16="http://schemas.microsoft.com/office/drawing/2014/main" id="{F101759C-E423-FD14-25AA-B507E63670E2}"/>
              </a:ext>
            </a:extLst>
          </p:cNvPr>
          <p:cNvCxnSpPr>
            <a:stCxn id="73" idx="3"/>
            <a:endCxn id="64" idx="0"/>
          </p:cNvCxnSpPr>
          <p:nvPr/>
        </p:nvCxnSpPr>
        <p:spPr>
          <a:xfrm>
            <a:off x="4042065" y="2078840"/>
            <a:ext cx="1384670" cy="854965"/>
          </a:xfrm>
          <a:prstGeom prst="curvedConnector2">
            <a:avLst/>
          </a:prstGeom>
          <a:ln w="9525" cap="flat" cmpd="sng" algn="ctr">
            <a:solidFill>
              <a:schemeClr val="accent3"/>
            </a:solidFill>
            <a:prstDash val="solid"/>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75" name="TextBox 74">
            <a:extLst>
              <a:ext uri="{FF2B5EF4-FFF2-40B4-BE49-F238E27FC236}">
                <a16:creationId xmlns:a16="http://schemas.microsoft.com/office/drawing/2014/main" id="{AA15CF9C-5F21-A309-CA20-C05C45F97607}"/>
              </a:ext>
            </a:extLst>
          </p:cNvPr>
          <p:cNvSpPr txBox="1"/>
          <p:nvPr/>
        </p:nvSpPr>
        <p:spPr>
          <a:xfrm>
            <a:off x="827225" y="6020248"/>
            <a:ext cx="5396353" cy="261610"/>
          </a:xfrm>
          <a:prstGeom prst="rect">
            <a:avLst/>
          </a:prstGeom>
          <a:noFill/>
        </p:spPr>
        <p:txBody>
          <a:bodyPr wrap="square">
            <a:spAutoFit/>
          </a:bodyPr>
          <a:lstStyle/>
          <a:p>
            <a:r>
              <a:rPr lang="en-US" sz="1100" b="1" i="0" dirty="0">
                <a:solidFill>
                  <a:srgbClr val="1F1F1F"/>
                </a:solidFill>
                <a:effectLst/>
                <a:latin typeface="Helvetica" panose="020B0604020202020204" pitchFamily="34" charset="0"/>
                <a:cs typeface="Helvetica" panose="020B0604020202020204" pitchFamily="34" charset="0"/>
              </a:rPr>
              <a:t>Summary of significant pathways</a:t>
            </a:r>
            <a:r>
              <a:rPr lang="en-US" sz="1100" b="0" i="1" dirty="0">
                <a:solidFill>
                  <a:srgbClr val="1F1F1F"/>
                </a:solidFill>
                <a:effectLst/>
                <a:latin typeface="Helvetica" panose="020B0604020202020204" pitchFamily="34" charset="0"/>
                <a:cs typeface="Helvetica" panose="020B0604020202020204" pitchFamily="34" charset="0"/>
              </a:rPr>
              <a:t> </a:t>
            </a:r>
            <a:r>
              <a:rPr lang="en-US" sz="1100" dirty="0">
                <a:solidFill>
                  <a:srgbClr val="1F1F1F"/>
                </a:solidFill>
                <a:latin typeface="Helvetica" panose="020B0604020202020204" pitchFamily="34" charset="0"/>
                <a:cs typeface="Helvetica" panose="020B0604020202020204" pitchFamily="34" charset="0"/>
              </a:rPr>
              <a:t>between students and across lessons </a:t>
            </a:r>
            <a:r>
              <a:rPr lang="en-US" sz="1100" b="0" i="1" dirty="0">
                <a:solidFill>
                  <a:srgbClr val="1F1F1F"/>
                </a:solidFill>
                <a:effectLst/>
                <a:latin typeface="Helvetica" panose="020B0604020202020204" pitchFamily="34" charset="0"/>
                <a:cs typeface="Helvetica" panose="020B0604020202020204" pitchFamily="34" charset="0"/>
              </a:rPr>
              <a:t>(p &lt; .05)</a:t>
            </a:r>
            <a:endParaRPr lang="en-US" sz="1100" i="1" dirty="0">
              <a:latin typeface="Helvetica" panose="020B0604020202020204" pitchFamily="34" charset="0"/>
              <a:cs typeface="Helvetica" panose="020B0604020202020204" pitchFamily="34" charset="0"/>
            </a:endParaRPr>
          </a:p>
        </p:txBody>
      </p:sp>
      <p:sp>
        <p:nvSpPr>
          <p:cNvPr id="6" name="TextBox 5">
            <a:extLst>
              <a:ext uri="{FF2B5EF4-FFF2-40B4-BE49-F238E27FC236}">
                <a16:creationId xmlns:a16="http://schemas.microsoft.com/office/drawing/2014/main" id="{614061F9-6F10-2843-6A61-24AEE4398B96}"/>
              </a:ext>
            </a:extLst>
          </p:cNvPr>
          <p:cNvSpPr txBox="1"/>
          <p:nvPr/>
        </p:nvSpPr>
        <p:spPr>
          <a:xfrm>
            <a:off x="641763" y="6411910"/>
            <a:ext cx="10810006" cy="261610"/>
          </a:xfrm>
          <a:prstGeom prst="rect">
            <a:avLst/>
          </a:prstGeom>
          <a:noFill/>
        </p:spPr>
        <p:txBody>
          <a:bodyPr wrap="square" rtlCol="0">
            <a:spAutoFit/>
          </a:bodyPr>
          <a:lstStyle/>
          <a:p>
            <a:pPr algn="ctr"/>
            <a:r>
              <a:rPr lang="en-GB" sz="1100" spc="600" dirty="0">
                <a:latin typeface="Arial Nova Light" panose="020B0304020202020204" pitchFamily="34" charset="0"/>
              </a:rPr>
              <a:t>Introduction</a:t>
            </a:r>
            <a:r>
              <a:rPr lang="en-GB" sz="1100" b="1" spc="600" dirty="0">
                <a:latin typeface="Arial Nova Light" panose="020B0304020202020204" pitchFamily="34" charset="0"/>
              </a:rPr>
              <a:t> </a:t>
            </a:r>
            <a:r>
              <a:rPr lang="en-GB" sz="1100" spc="600" dirty="0">
                <a:latin typeface="Arial Nova Light" panose="020B0304020202020204" pitchFamily="34" charset="0"/>
              </a:rPr>
              <a:t>– Methods – </a:t>
            </a:r>
            <a:r>
              <a:rPr lang="en-GB" sz="1100" b="1" spc="600" dirty="0">
                <a:latin typeface="Arial Nova Light" panose="020B0304020202020204" pitchFamily="34" charset="0"/>
              </a:rPr>
              <a:t>Results </a:t>
            </a:r>
            <a:r>
              <a:rPr lang="en-GB" sz="1100" spc="600" dirty="0">
                <a:latin typeface="Arial Nova Light" panose="020B0304020202020204" pitchFamily="34" charset="0"/>
              </a:rPr>
              <a:t>– Discussion &amp; Conclusion</a:t>
            </a:r>
            <a:endParaRPr lang="en-FI" sz="1100" spc="600" dirty="0">
              <a:latin typeface="Arial Nova Light" panose="020B0304020202020204" pitchFamily="34" charset="0"/>
            </a:endParaRPr>
          </a:p>
        </p:txBody>
      </p:sp>
    </p:spTree>
    <p:extLst>
      <p:ext uri="{BB962C8B-B14F-4D97-AF65-F5344CB8AC3E}">
        <p14:creationId xmlns:p14="http://schemas.microsoft.com/office/powerpoint/2010/main" val="1256085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371E74-5872-07B4-1D31-8312D9B7A77C}"/>
              </a:ext>
            </a:extLst>
          </p:cNvPr>
          <p:cNvSpPr>
            <a:spLocks noGrp="1"/>
          </p:cNvSpPr>
          <p:nvPr>
            <p:ph type="sldNum" sz="quarter" idx="12"/>
          </p:nvPr>
        </p:nvSpPr>
        <p:spPr/>
        <p:txBody>
          <a:bodyPr/>
          <a:lstStyle/>
          <a:p>
            <a:fld id="{03C004E3-0D6A-4C80-8BC8-249057463E2D}" type="slidenum">
              <a:rPr lang="en-US" smtClean="0"/>
              <a:t>8</a:t>
            </a:fld>
            <a:endParaRPr lang="en-US"/>
          </a:p>
        </p:txBody>
      </p:sp>
      <p:sp>
        <p:nvSpPr>
          <p:cNvPr id="6" name="Content Placeholder 2">
            <a:extLst>
              <a:ext uri="{FF2B5EF4-FFF2-40B4-BE49-F238E27FC236}">
                <a16:creationId xmlns:a16="http://schemas.microsoft.com/office/drawing/2014/main" id="{6C846BAA-1538-3A95-6F93-0693E7611241}"/>
              </a:ext>
            </a:extLst>
          </p:cNvPr>
          <p:cNvSpPr txBox="1">
            <a:spLocks/>
          </p:cNvSpPr>
          <p:nvPr/>
        </p:nvSpPr>
        <p:spPr>
          <a:xfrm>
            <a:off x="582105" y="1994655"/>
            <a:ext cx="5011915" cy="27905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b="0" i="1" dirty="0">
              <a:effectLst/>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D35B3595-383A-E072-F1C9-3925F16124CC}"/>
              </a:ext>
            </a:extLst>
          </p:cNvPr>
          <p:cNvCxnSpPr>
            <a:cxnSpLocks/>
          </p:cNvCxnSpPr>
          <p:nvPr/>
        </p:nvCxnSpPr>
        <p:spPr>
          <a:xfrm>
            <a:off x="5982879" y="2052187"/>
            <a:ext cx="0" cy="3444486"/>
          </a:xfrm>
          <a:prstGeom prst="line">
            <a:avLst/>
          </a:prstGeom>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FE770AD9-0AAC-F528-9CA9-3FECBE8E4856}"/>
              </a:ext>
            </a:extLst>
          </p:cNvPr>
          <p:cNvSpPr txBox="1">
            <a:spLocks/>
          </p:cNvSpPr>
          <p:nvPr/>
        </p:nvSpPr>
        <p:spPr>
          <a:xfrm>
            <a:off x="6298065" y="2272053"/>
            <a:ext cx="5034427" cy="27905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511808">
              <a:buNone/>
              <a:defRPr sz="7936"/>
            </a:pPr>
            <a:r>
              <a:rPr lang="en-US" sz="2400" dirty="0">
                <a:latin typeface="Elephant" panose="02020904090505020303" pitchFamily="18" charset="0"/>
                <a:cs typeface="Helvetica" panose="020B0604020202020204" pitchFamily="34" charset="0"/>
              </a:rPr>
              <a:t>To promote adolescents’ science motivation and learning,</a:t>
            </a:r>
          </a:p>
          <a:p>
            <a:pPr marL="0" indent="0" defTabSz="1511808">
              <a:buNone/>
              <a:defRPr sz="7936"/>
            </a:pPr>
            <a:r>
              <a:rPr lang="en-US" sz="2400" i="1" dirty="0">
                <a:latin typeface="Elephant" panose="02020904090505020303" pitchFamily="18" charset="0"/>
                <a:cs typeface="Helvetica" panose="020B0604020202020204" pitchFamily="34" charset="0"/>
              </a:rPr>
              <a:t>equip teachers</a:t>
            </a:r>
            <a:r>
              <a:rPr lang="en-US" sz="2400" dirty="0">
                <a:latin typeface="Elephant" panose="02020904090505020303" pitchFamily="18" charset="0"/>
                <a:cs typeface="Helvetica" panose="020B0604020202020204" pitchFamily="34" charset="0"/>
              </a:rPr>
              <a:t> </a:t>
            </a:r>
          </a:p>
          <a:p>
            <a:pPr marL="0" indent="0" defTabSz="1511808">
              <a:buNone/>
              <a:defRPr sz="7936"/>
            </a:pPr>
            <a:r>
              <a:rPr lang="en-US" sz="2400" dirty="0">
                <a:latin typeface="Elephant" panose="02020904090505020303" pitchFamily="18" charset="0"/>
                <a:cs typeface="Helvetica" panose="020B0604020202020204" pitchFamily="34" charset="0"/>
              </a:rPr>
              <a:t>to be positive relational resources in classrooms.</a:t>
            </a:r>
          </a:p>
        </p:txBody>
      </p:sp>
      <p:sp>
        <p:nvSpPr>
          <p:cNvPr id="3" name="TextBox 2">
            <a:extLst>
              <a:ext uri="{FF2B5EF4-FFF2-40B4-BE49-F238E27FC236}">
                <a16:creationId xmlns:a16="http://schemas.microsoft.com/office/drawing/2014/main" id="{2C6F59E5-9E42-FB6C-B18E-AB538969399A}"/>
              </a:ext>
            </a:extLst>
          </p:cNvPr>
          <p:cNvSpPr txBox="1"/>
          <p:nvPr/>
        </p:nvSpPr>
        <p:spPr>
          <a:xfrm>
            <a:off x="900957" y="2219884"/>
            <a:ext cx="4766733" cy="2862322"/>
          </a:xfrm>
          <a:prstGeom prst="rect">
            <a:avLst/>
          </a:prstGeom>
          <a:noFill/>
        </p:spPr>
        <p:txBody>
          <a:bodyPr wrap="square">
            <a:spAutoFit/>
          </a:bodyPr>
          <a:lstStyle/>
          <a:p>
            <a:r>
              <a:rPr lang="en-US" sz="2000" kern="0" dirty="0">
                <a:latin typeface="Helvetica" panose="020B0604020202020204" pitchFamily="34" charset="0"/>
                <a:ea typeface="DengXian" panose="02010600030101010101" pitchFamily="2" charset="-122"/>
                <a:cs typeface="Helvetica" panose="020B0604020202020204" pitchFamily="34" charset="0"/>
              </a:rPr>
              <a:t>I</a:t>
            </a:r>
            <a:r>
              <a:rPr lang="en-US" sz="2000" kern="0" dirty="0">
                <a:effectLst/>
                <a:latin typeface="Helvetica" panose="020B0604020202020204" pitchFamily="34" charset="0"/>
                <a:ea typeface="DengXian" panose="02010600030101010101" pitchFamily="2" charset="-122"/>
                <a:cs typeface="Helvetica" panose="020B0604020202020204" pitchFamily="34" charset="0"/>
              </a:rPr>
              <a:t>n each lesson, adolescents' experience of </a:t>
            </a:r>
            <a:r>
              <a:rPr lang="en-US" sz="2000" kern="0" dirty="0">
                <a:effectLst/>
                <a:highlight>
                  <a:srgbClr val="C0C0C0"/>
                </a:highlight>
                <a:latin typeface="Helvetica" panose="020B0604020202020204" pitchFamily="34" charset="0"/>
                <a:ea typeface="DengXian" panose="02010600030101010101" pitchFamily="2" charset="-122"/>
                <a:cs typeface="Helvetica" panose="020B0604020202020204" pitchFamily="34" charset="0"/>
              </a:rPr>
              <a:t>competence</a:t>
            </a:r>
            <a:r>
              <a:rPr lang="en-US" sz="2000" kern="0" dirty="0">
                <a:effectLst/>
                <a:latin typeface="Helvetica" panose="020B0604020202020204" pitchFamily="34" charset="0"/>
                <a:ea typeface="DengXian" panose="02010600030101010101" pitchFamily="2" charset="-122"/>
                <a:cs typeface="Helvetica" panose="020B0604020202020204" pitchFamily="34" charset="0"/>
              </a:rPr>
              <a:t> and </a:t>
            </a:r>
            <a:r>
              <a:rPr lang="en-US" sz="2000" kern="0" dirty="0">
                <a:effectLst/>
                <a:highlight>
                  <a:srgbClr val="C0C0C0"/>
                </a:highlight>
                <a:latin typeface="Helvetica" panose="020B0604020202020204" pitchFamily="34" charset="0"/>
                <a:ea typeface="DengXian" panose="02010600030101010101" pitchFamily="2" charset="-122"/>
                <a:cs typeface="Helvetica" panose="020B0604020202020204" pitchFamily="34" charset="0"/>
              </a:rPr>
              <a:t>relatedness with teachers</a:t>
            </a:r>
            <a:r>
              <a:rPr lang="en-US" sz="2000" kern="0" dirty="0">
                <a:effectLst/>
                <a:latin typeface="Helvetica" panose="020B0604020202020204" pitchFamily="34" charset="0"/>
                <a:ea typeface="DengXian" panose="02010600030101010101" pitchFamily="2" charset="-122"/>
                <a:cs typeface="Helvetica" panose="020B0604020202020204" pitchFamily="34" charset="0"/>
              </a:rPr>
              <a:t> are </a:t>
            </a:r>
            <a:r>
              <a:rPr lang="en-US" sz="2000" kern="0" dirty="0">
                <a:latin typeface="Helvetica" panose="020B0604020202020204" pitchFamily="34" charset="0"/>
                <a:ea typeface="DengXian" panose="02010600030101010101" pitchFamily="2" charset="-122"/>
                <a:cs typeface="Helvetica" panose="020B0604020202020204" pitchFamily="34" charset="0"/>
              </a:rPr>
              <a:t>significantly </a:t>
            </a:r>
            <a:r>
              <a:rPr lang="en-US" sz="2000" kern="0" dirty="0">
                <a:effectLst/>
                <a:latin typeface="Helvetica" panose="020B0604020202020204" pitchFamily="34" charset="0"/>
                <a:ea typeface="DengXian" panose="02010600030101010101" pitchFamily="2" charset="-122"/>
                <a:cs typeface="Helvetica" panose="020B0604020202020204" pitchFamily="34" charset="0"/>
              </a:rPr>
              <a:t>associated to their values in learning physics</a:t>
            </a:r>
          </a:p>
          <a:p>
            <a:endParaRPr lang="en-US" sz="2000" kern="0" dirty="0">
              <a:latin typeface="Helvetica" panose="020B0604020202020204" pitchFamily="34" charset="0"/>
              <a:ea typeface="DengXian" panose="02010600030101010101" pitchFamily="2" charset="-122"/>
              <a:cs typeface="Helvetica" panose="020B0604020202020204" pitchFamily="34" charset="0"/>
            </a:endParaRPr>
          </a:p>
          <a:p>
            <a:r>
              <a:rPr lang="en-US" sz="2000" kern="0" dirty="0">
                <a:highlight>
                  <a:srgbClr val="C0C0C0"/>
                </a:highlight>
                <a:latin typeface="Helvetica" panose="020B0604020202020204" pitchFamily="34" charset="0"/>
                <a:ea typeface="DengXian" panose="02010600030101010101" pitchFamily="2" charset="-122"/>
                <a:cs typeface="Helvetica" panose="020B0604020202020204" pitchFamily="34" charset="0"/>
              </a:rPr>
              <a:t>F</a:t>
            </a:r>
            <a:r>
              <a:rPr lang="en-US" sz="2000" kern="0" dirty="0">
                <a:effectLst/>
                <a:highlight>
                  <a:srgbClr val="C0C0C0"/>
                </a:highlight>
                <a:latin typeface="Helvetica" panose="020B0604020202020204" pitchFamily="34" charset="0"/>
                <a:ea typeface="DengXian" panose="02010600030101010101" pitchFamily="2" charset="-122"/>
                <a:cs typeface="Helvetica" panose="020B0604020202020204" pitchFamily="34" charset="0"/>
              </a:rPr>
              <a:t>emale students</a:t>
            </a:r>
            <a:r>
              <a:rPr lang="en-US" sz="2000" kern="0" dirty="0">
                <a:effectLst/>
                <a:latin typeface="Helvetica" panose="020B0604020202020204" pitchFamily="34" charset="0"/>
                <a:ea typeface="DengXian" panose="02010600030101010101" pitchFamily="2" charset="-122"/>
                <a:cs typeface="Helvetica" panose="020B0604020202020204" pitchFamily="34" charset="0"/>
              </a:rPr>
              <a:t> seem to struggle to have such positive relational resources in science classes.</a:t>
            </a:r>
            <a:endParaRPr lang="en-US" sz="2000" kern="1200" dirty="0">
              <a:effectLst/>
              <a:latin typeface="Helvetica" panose="020B0604020202020204" pitchFamily="34" charset="0"/>
              <a:ea typeface="DengXian" panose="02010600030101010101" pitchFamily="2" charset="-122"/>
              <a:cs typeface="Helvetica" panose="020B0604020202020204" pitchFamily="34" charset="0"/>
            </a:endParaRPr>
          </a:p>
          <a:p>
            <a:endParaRPr lang="en-US" sz="2000" dirty="0">
              <a:latin typeface="Helvetica" panose="020B0604020202020204" pitchFamily="34" charset="0"/>
              <a:cs typeface="Helvetica" panose="020B0604020202020204" pitchFamily="34" charset="0"/>
            </a:endParaRPr>
          </a:p>
        </p:txBody>
      </p:sp>
      <p:sp>
        <p:nvSpPr>
          <p:cNvPr id="5" name="Title 1">
            <a:extLst>
              <a:ext uri="{FF2B5EF4-FFF2-40B4-BE49-F238E27FC236}">
                <a16:creationId xmlns:a16="http://schemas.microsoft.com/office/drawing/2014/main" id="{246DAA5A-AFBC-D165-6C68-37985FA43A10}"/>
              </a:ext>
            </a:extLst>
          </p:cNvPr>
          <p:cNvSpPr>
            <a:spLocks noGrp="1"/>
          </p:cNvSpPr>
          <p:nvPr>
            <p:ph type="title"/>
          </p:nvPr>
        </p:nvSpPr>
        <p:spPr>
          <a:xfrm>
            <a:off x="838200" y="365125"/>
            <a:ext cx="10515600" cy="1325563"/>
          </a:xfrm>
        </p:spPr>
        <p:txBody>
          <a:bodyPr>
            <a:normAutofit/>
          </a:bodyPr>
          <a:lstStyle/>
          <a:p>
            <a:r>
              <a:rPr lang="en-US" sz="4000" dirty="0">
                <a:latin typeface="Elephant" panose="02020904090505020303" pitchFamily="18" charset="0"/>
              </a:rPr>
              <a:t>Need satisfaction is an important resource to sustain students’ motivation</a:t>
            </a:r>
          </a:p>
        </p:txBody>
      </p:sp>
      <p:sp>
        <p:nvSpPr>
          <p:cNvPr id="7" name="Content Placeholder 2">
            <a:extLst>
              <a:ext uri="{FF2B5EF4-FFF2-40B4-BE49-F238E27FC236}">
                <a16:creationId xmlns:a16="http://schemas.microsoft.com/office/drawing/2014/main" id="{96F3F158-0683-FC64-41A4-89D07EF7A931}"/>
              </a:ext>
            </a:extLst>
          </p:cNvPr>
          <p:cNvSpPr txBox="1">
            <a:spLocks/>
          </p:cNvSpPr>
          <p:nvPr/>
        </p:nvSpPr>
        <p:spPr>
          <a:xfrm>
            <a:off x="743752" y="6049794"/>
            <a:ext cx="9118004" cy="5295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0" i="1" dirty="0">
                <a:effectLst/>
                <a:highlight>
                  <a:srgbClr val="C0C0C0"/>
                </a:highlight>
                <a:latin typeface="Elephant" panose="02020904090505020303" pitchFamily="18" charset="0"/>
                <a:cs typeface="Times New Roman" panose="02020603050405020304" pitchFamily="18" charset="0"/>
              </a:rPr>
              <a:t>What other potential factors can we explore?</a:t>
            </a:r>
            <a:r>
              <a:rPr lang="en-US" b="0" i="1" dirty="0">
                <a:effectLst/>
                <a:latin typeface="Elephant" panose="02020904090505020303" pitchFamily="18" charset="0"/>
                <a:cs typeface="Times New Roman" panose="02020603050405020304" pitchFamily="18" charset="0"/>
              </a:rPr>
              <a:t> </a:t>
            </a:r>
            <a:endParaRPr lang="en-US" sz="1800" b="0" i="1" dirty="0">
              <a:effectLst/>
              <a:latin typeface="Times New Roman" panose="02020603050405020304" pitchFamily="18" charset="0"/>
              <a:cs typeface="Times New Roman" panose="02020603050405020304" pitchFamily="18" charset="0"/>
            </a:endParaRPr>
          </a:p>
          <a:p>
            <a:pPr marL="0" indent="0" algn="just">
              <a:buNone/>
            </a:pPr>
            <a:endParaRPr lang="en-US" sz="1800" b="0" i="1" dirty="0">
              <a:effectLst/>
              <a:latin typeface="Times New Roman" panose="02020603050405020304" pitchFamily="18" charset="0"/>
              <a:cs typeface="Times New Roman" panose="02020603050405020304" pitchFamily="18" charset="0"/>
            </a:endParaRPr>
          </a:p>
        </p:txBody>
      </p:sp>
      <p:pic>
        <p:nvPicPr>
          <p:cNvPr id="9" name="Picture 8" descr="A qr code on a white background&#10;&#10;Description automatically generated">
            <a:extLst>
              <a:ext uri="{FF2B5EF4-FFF2-40B4-BE49-F238E27FC236}">
                <a16:creationId xmlns:a16="http://schemas.microsoft.com/office/drawing/2014/main" id="{DADD5E41-045C-7F29-58A9-C86A2B5158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1628" y="5388762"/>
            <a:ext cx="1332713" cy="1332713"/>
          </a:xfrm>
          <a:prstGeom prst="rect">
            <a:avLst/>
          </a:prstGeom>
        </p:spPr>
      </p:pic>
      <p:sp>
        <p:nvSpPr>
          <p:cNvPr id="11" name="TextBox 10">
            <a:extLst>
              <a:ext uri="{FF2B5EF4-FFF2-40B4-BE49-F238E27FC236}">
                <a16:creationId xmlns:a16="http://schemas.microsoft.com/office/drawing/2014/main" id="{46E5FCDF-AEC1-64BC-2EC5-EB7AA651D60E}"/>
              </a:ext>
            </a:extLst>
          </p:cNvPr>
          <p:cNvSpPr txBox="1"/>
          <p:nvPr/>
        </p:nvSpPr>
        <p:spPr>
          <a:xfrm>
            <a:off x="9729460" y="4650098"/>
            <a:ext cx="2194880" cy="738664"/>
          </a:xfrm>
          <a:prstGeom prst="rect">
            <a:avLst/>
          </a:prstGeom>
          <a:noFill/>
        </p:spPr>
        <p:txBody>
          <a:bodyPr wrap="square">
            <a:spAutoFit/>
          </a:bodyPr>
          <a:lstStyle/>
          <a:p>
            <a:pPr algn="r"/>
            <a:r>
              <a:rPr lang="en-US" sz="1400" b="0" i="1" dirty="0">
                <a:effectLst/>
                <a:latin typeface="Times New Roman" panose="02020603050405020304" pitchFamily="18" charset="0"/>
                <a:cs typeface="Times New Roman" panose="02020603050405020304" pitchFamily="18" charset="0"/>
              </a:rPr>
              <a:t>For contacts, slides, more information: </a:t>
            </a:r>
            <a:r>
              <a:rPr lang="en-US" sz="1400" b="0" i="1" dirty="0">
                <a:effectLst/>
                <a:latin typeface="Times New Roman" panose="02020603050405020304" pitchFamily="18" charset="0"/>
                <a:cs typeface="Times New Roman" panose="02020603050405020304" pitchFamily="18" charset="0"/>
                <a:hlinkClick r:id="rId3"/>
              </a:rPr>
              <a:t>https://keziaolive.github.io</a:t>
            </a:r>
            <a:endParaRPr lang="en-US" sz="1400" dirty="0"/>
          </a:p>
        </p:txBody>
      </p:sp>
    </p:spTree>
    <p:extLst>
      <p:ext uri="{BB962C8B-B14F-4D97-AF65-F5344CB8AC3E}">
        <p14:creationId xmlns:p14="http://schemas.microsoft.com/office/powerpoint/2010/main" val="3906417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371E74-5872-07B4-1D31-8312D9B7A77C}"/>
              </a:ext>
            </a:extLst>
          </p:cNvPr>
          <p:cNvSpPr>
            <a:spLocks noGrp="1"/>
          </p:cNvSpPr>
          <p:nvPr>
            <p:ph type="sldNum" sz="quarter" idx="12"/>
          </p:nvPr>
        </p:nvSpPr>
        <p:spPr/>
        <p:txBody>
          <a:bodyPr/>
          <a:lstStyle/>
          <a:p>
            <a:fld id="{03C004E3-0D6A-4C80-8BC8-249057463E2D}" type="slidenum">
              <a:rPr lang="en-US" smtClean="0"/>
              <a:t>9</a:t>
            </a:fld>
            <a:endParaRPr lang="en-US"/>
          </a:p>
        </p:txBody>
      </p:sp>
      <p:sp>
        <p:nvSpPr>
          <p:cNvPr id="6" name="Content Placeholder 2">
            <a:extLst>
              <a:ext uri="{FF2B5EF4-FFF2-40B4-BE49-F238E27FC236}">
                <a16:creationId xmlns:a16="http://schemas.microsoft.com/office/drawing/2014/main" id="{6C846BAA-1538-3A95-6F93-0693E7611241}"/>
              </a:ext>
            </a:extLst>
          </p:cNvPr>
          <p:cNvSpPr txBox="1">
            <a:spLocks/>
          </p:cNvSpPr>
          <p:nvPr/>
        </p:nvSpPr>
        <p:spPr>
          <a:xfrm>
            <a:off x="582105" y="1994655"/>
            <a:ext cx="5011915" cy="27905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b="0" i="1" dirty="0">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C6F59E5-9E42-FB6C-B18E-AB538969399A}"/>
              </a:ext>
            </a:extLst>
          </p:cNvPr>
          <p:cNvSpPr txBox="1"/>
          <p:nvPr/>
        </p:nvSpPr>
        <p:spPr>
          <a:xfrm>
            <a:off x="838200" y="1490413"/>
            <a:ext cx="10515600" cy="4770537"/>
          </a:xfrm>
          <a:prstGeom prst="rect">
            <a:avLst/>
          </a:prstGeom>
          <a:noFill/>
        </p:spPr>
        <p:txBody>
          <a:bodyPr wrap="square">
            <a:spAutoFit/>
          </a:bodyPr>
          <a:lstStyle/>
          <a:p>
            <a:pPr marL="461963" indent="-461963"/>
            <a:r>
              <a:rPr lang="en-US" sz="1600" dirty="0">
                <a:latin typeface="Helvetica" panose="020B0604020202020204" pitchFamily="34" charset="0"/>
                <a:cs typeface="Helvetica" panose="020B0604020202020204" pitchFamily="34" charset="0"/>
              </a:rPr>
              <a:t>Eccles, J. S., &amp; </a:t>
            </a:r>
            <a:r>
              <a:rPr lang="en-US" sz="1600" dirty="0" err="1">
                <a:latin typeface="Helvetica" panose="020B0604020202020204" pitchFamily="34" charset="0"/>
                <a:cs typeface="Helvetica" panose="020B0604020202020204" pitchFamily="34" charset="0"/>
              </a:rPr>
              <a:t>Wigfield</a:t>
            </a:r>
            <a:r>
              <a:rPr lang="en-US" sz="1600" dirty="0">
                <a:latin typeface="Helvetica" panose="020B0604020202020204" pitchFamily="34" charset="0"/>
                <a:cs typeface="Helvetica" panose="020B0604020202020204" pitchFamily="34" charset="0"/>
              </a:rPr>
              <a:t>, A. (2020). From expectancy-value theory to situated expectancy-value theory: A developmental, social cognitive, and sociocultural perspective on motivation. </a:t>
            </a:r>
            <a:r>
              <a:rPr lang="en-US" sz="1600" i="1" dirty="0">
                <a:latin typeface="Helvetica" panose="020B0604020202020204" pitchFamily="34" charset="0"/>
                <a:cs typeface="Helvetica" panose="020B0604020202020204" pitchFamily="34" charset="0"/>
              </a:rPr>
              <a:t>Contemporary Educational Psychology</a:t>
            </a:r>
            <a:r>
              <a:rPr lang="en-US" sz="1600" dirty="0">
                <a:latin typeface="Helvetica" panose="020B0604020202020204" pitchFamily="34" charset="0"/>
                <a:cs typeface="Helvetica" panose="020B0604020202020204" pitchFamily="34" charset="0"/>
              </a:rPr>
              <a:t>, </a:t>
            </a:r>
            <a:r>
              <a:rPr lang="en-US" sz="1600" i="1" dirty="0">
                <a:latin typeface="Helvetica" panose="020B0604020202020204" pitchFamily="34" charset="0"/>
                <a:cs typeface="Helvetica" panose="020B0604020202020204" pitchFamily="34" charset="0"/>
              </a:rPr>
              <a:t>61</a:t>
            </a:r>
            <a:r>
              <a:rPr lang="en-US" sz="1600" dirty="0">
                <a:latin typeface="Helvetica" panose="020B0604020202020204" pitchFamily="34" charset="0"/>
                <a:cs typeface="Helvetica" panose="020B0604020202020204" pitchFamily="34" charset="0"/>
              </a:rPr>
              <a:t>. </a:t>
            </a:r>
            <a:r>
              <a:rPr lang="en-US" sz="1600" dirty="0">
                <a:latin typeface="Helvetica" panose="020B0604020202020204" pitchFamily="34" charset="0"/>
                <a:cs typeface="Helvetica" panose="020B0604020202020204" pitchFamily="34" charset="0"/>
                <a:hlinkClick r:id="rId2"/>
              </a:rPr>
              <a:t>https://doi.org/10.1016/j.cedpsych.2020.101859</a:t>
            </a:r>
            <a:r>
              <a:rPr lang="en-US" sz="1600" dirty="0">
                <a:latin typeface="Helvetica" panose="020B0604020202020204" pitchFamily="34" charset="0"/>
                <a:cs typeface="Helvetica" panose="020B0604020202020204" pitchFamily="34" charset="0"/>
              </a:rPr>
              <a:t> </a:t>
            </a:r>
          </a:p>
          <a:p>
            <a:pPr marL="461963" indent="-461963"/>
            <a:r>
              <a:rPr lang="en-US" sz="1600" dirty="0">
                <a:latin typeface="Helvetica" panose="020B0604020202020204" pitchFamily="34" charset="0"/>
                <a:cs typeface="Helvetica" panose="020B0604020202020204" pitchFamily="34" charset="0"/>
              </a:rPr>
              <a:t>Gaspard, H., </a:t>
            </a:r>
            <a:r>
              <a:rPr lang="en-US" sz="1600" dirty="0" err="1">
                <a:latin typeface="Helvetica" panose="020B0604020202020204" pitchFamily="34" charset="0"/>
                <a:cs typeface="Helvetica" panose="020B0604020202020204" pitchFamily="34" charset="0"/>
              </a:rPr>
              <a:t>Häfner</a:t>
            </a:r>
            <a:r>
              <a:rPr lang="en-US" sz="1600" dirty="0">
                <a:latin typeface="Helvetica" panose="020B0604020202020204" pitchFamily="34" charset="0"/>
                <a:cs typeface="Helvetica" panose="020B0604020202020204" pitchFamily="34" charset="0"/>
              </a:rPr>
              <a:t>, I., </a:t>
            </a:r>
            <a:r>
              <a:rPr lang="en-US" sz="1600" dirty="0" err="1">
                <a:latin typeface="Helvetica" panose="020B0604020202020204" pitchFamily="34" charset="0"/>
                <a:cs typeface="Helvetica" panose="020B0604020202020204" pitchFamily="34" charset="0"/>
              </a:rPr>
              <a:t>Parrisius</a:t>
            </a:r>
            <a:r>
              <a:rPr lang="en-US" sz="1600" dirty="0">
                <a:latin typeface="Helvetica" panose="020B0604020202020204" pitchFamily="34" charset="0"/>
                <a:cs typeface="Helvetica" panose="020B0604020202020204" pitchFamily="34" charset="0"/>
              </a:rPr>
              <a:t>, C., </a:t>
            </a:r>
            <a:r>
              <a:rPr lang="en-US" sz="1600" dirty="0" err="1">
                <a:latin typeface="Helvetica" panose="020B0604020202020204" pitchFamily="34" charset="0"/>
                <a:cs typeface="Helvetica" panose="020B0604020202020204" pitchFamily="34" charset="0"/>
              </a:rPr>
              <a:t>Trautwein</a:t>
            </a:r>
            <a:r>
              <a:rPr lang="en-US" sz="1600" dirty="0">
                <a:latin typeface="Helvetica" panose="020B0604020202020204" pitchFamily="34" charset="0"/>
                <a:cs typeface="Helvetica" panose="020B0604020202020204" pitchFamily="34" charset="0"/>
              </a:rPr>
              <a:t>, U., &amp; </a:t>
            </a:r>
            <a:r>
              <a:rPr lang="en-US" sz="1600" dirty="0" err="1">
                <a:latin typeface="Helvetica" panose="020B0604020202020204" pitchFamily="34" charset="0"/>
                <a:cs typeface="Helvetica" panose="020B0604020202020204" pitchFamily="34" charset="0"/>
              </a:rPr>
              <a:t>Nagengast</a:t>
            </a:r>
            <a:r>
              <a:rPr lang="en-US" sz="1600" dirty="0">
                <a:latin typeface="Helvetica" panose="020B0604020202020204" pitchFamily="34" charset="0"/>
                <a:cs typeface="Helvetica" panose="020B0604020202020204" pitchFamily="34" charset="0"/>
              </a:rPr>
              <a:t>, B. (2017). Assessing task values in five subjects during secondary school: Measurement structure and mean level differences across grade level, gender, and academic subject. </a:t>
            </a:r>
            <a:r>
              <a:rPr lang="en-US" sz="1600" i="1" dirty="0">
                <a:latin typeface="Helvetica" panose="020B0604020202020204" pitchFamily="34" charset="0"/>
                <a:cs typeface="Helvetica" panose="020B0604020202020204" pitchFamily="34" charset="0"/>
              </a:rPr>
              <a:t>Contemporary Educational Psychology</a:t>
            </a:r>
            <a:r>
              <a:rPr lang="en-US" sz="1600" dirty="0">
                <a:latin typeface="Helvetica" panose="020B0604020202020204" pitchFamily="34" charset="0"/>
                <a:cs typeface="Helvetica" panose="020B0604020202020204" pitchFamily="34" charset="0"/>
              </a:rPr>
              <a:t>, </a:t>
            </a:r>
            <a:r>
              <a:rPr lang="en-US" sz="1600" i="1" dirty="0">
                <a:latin typeface="Helvetica" panose="020B0604020202020204" pitchFamily="34" charset="0"/>
                <a:cs typeface="Helvetica" panose="020B0604020202020204" pitchFamily="34" charset="0"/>
              </a:rPr>
              <a:t>48</a:t>
            </a:r>
            <a:r>
              <a:rPr lang="en-US" sz="1600" dirty="0">
                <a:latin typeface="Helvetica" panose="020B0604020202020204" pitchFamily="34" charset="0"/>
                <a:cs typeface="Helvetica" panose="020B0604020202020204" pitchFamily="34" charset="0"/>
              </a:rPr>
              <a:t>, 67–84. </a:t>
            </a:r>
            <a:r>
              <a:rPr lang="en-US" sz="1600" dirty="0">
                <a:latin typeface="Helvetica" panose="020B0604020202020204" pitchFamily="34" charset="0"/>
                <a:cs typeface="Helvetica" panose="020B0604020202020204" pitchFamily="34" charset="0"/>
                <a:hlinkClick r:id="rId3"/>
              </a:rPr>
              <a:t>https://doi.org/10.1016/j.cedpsych.2016.09.003</a:t>
            </a:r>
            <a:endParaRPr lang="en-US" sz="1600" dirty="0">
              <a:latin typeface="Helvetica" panose="020B0604020202020204" pitchFamily="34" charset="0"/>
              <a:cs typeface="Helvetica" panose="020B0604020202020204" pitchFamily="34" charset="0"/>
            </a:endParaRPr>
          </a:p>
          <a:p>
            <a:pPr marL="461963" indent="-461963"/>
            <a:r>
              <a:rPr lang="en-US" sz="1600" dirty="0">
                <a:latin typeface="Helvetica" panose="020B0604020202020204" pitchFamily="34" charset="0"/>
                <a:cs typeface="Helvetica" panose="020B0604020202020204" pitchFamily="34" charset="0"/>
              </a:rPr>
              <a:t>Guo, J., Wang, M.-T., </a:t>
            </a:r>
            <a:r>
              <a:rPr lang="en-US" sz="1600" dirty="0" err="1">
                <a:latin typeface="Helvetica" panose="020B0604020202020204" pitchFamily="34" charset="0"/>
                <a:cs typeface="Helvetica" panose="020B0604020202020204" pitchFamily="34" charset="0"/>
              </a:rPr>
              <a:t>Ketonen</a:t>
            </a:r>
            <a:r>
              <a:rPr lang="en-US" sz="1600" dirty="0">
                <a:latin typeface="Helvetica" panose="020B0604020202020204" pitchFamily="34" charset="0"/>
                <a:cs typeface="Helvetica" panose="020B0604020202020204" pitchFamily="34" charset="0"/>
              </a:rPr>
              <a:t>, E. E., Eccles, J. S., &amp; </a:t>
            </a:r>
            <a:r>
              <a:rPr lang="en-US" sz="1600" dirty="0" err="1">
                <a:latin typeface="Helvetica" panose="020B0604020202020204" pitchFamily="34" charset="0"/>
                <a:cs typeface="Helvetica" panose="020B0604020202020204" pitchFamily="34" charset="0"/>
              </a:rPr>
              <a:t>Salmela</a:t>
            </a:r>
            <a:r>
              <a:rPr lang="en-US" sz="1600" dirty="0">
                <a:latin typeface="Helvetica" panose="020B0604020202020204" pitchFamily="34" charset="0"/>
                <a:cs typeface="Helvetica" panose="020B0604020202020204" pitchFamily="34" charset="0"/>
              </a:rPr>
              <a:t>-Aro, K. (2018). Joint trajectories of task value in multiple subject domains: From both variable- and pattern-centered perspectives. </a:t>
            </a:r>
            <a:r>
              <a:rPr lang="en-US" sz="1600" i="1" dirty="0">
                <a:latin typeface="Helvetica" panose="020B0604020202020204" pitchFamily="34" charset="0"/>
                <a:cs typeface="Helvetica" panose="020B0604020202020204" pitchFamily="34" charset="0"/>
              </a:rPr>
              <a:t>Contemporary Educational Psychology</a:t>
            </a:r>
            <a:r>
              <a:rPr lang="en-US" sz="1600" dirty="0">
                <a:latin typeface="Helvetica" panose="020B0604020202020204" pitchFamily="34" charset="0"/>
                <a:cs typeface="Helvetica" panose="020B0604020202020204" pitchFamily="34" charset="0"/>
              </a:rPr>
              <a:t>, </a:t>
            </a:r>
            <a:r>
              <a:rPr lang="en-US" sz="1600" i="1" dirty="0">
                <a:latin typeface="Helvetica" panose="020B0604020202020204" pitchFamily="34" charset="0"/>
                <a:cs typeface="Helvetica" panose="020B0604020202020204" pitchFamily="34" charset="0"/>
              </a:rPr>
              <a:t>55</a:t>
            </a:r>
            <a:r>
              <a:rPr lang="en-US" sz="1600" dirty="0">
                <a:latin typeface="Helvetica" panose="020B0604020202020204" pitchFamily="34" charset="0"/>
                <a:cs typeface="Helvetica" panose="020B0604020202020204" pitchFamily="34" charset="0"/>
              </a:rPr>
              <a:t>, 139–154. </a:t>
            </a:r>
            <a:r>
              <a:rPr lang="en-US" sz="1600" dirty="0">
                <a:latin typeface="Helvetica" panose="020B0604020202020204" pitchFamily="34" charset="0"/>
                <a:cs typeface="Helvetica" panose="020B0604020202020204" pitchFamily="34" charset="0"/>
                <a:hlinkClick r:id="rId4"/>
              </a:rPr>
              <a:t>https://doi.org/10.1016/j.cedpsych.2018.10.004</a:t>
            </a:r>
            <a:endParaRPr lang="en-US" sz="1600" dirty="0">
              <a:latin typeface="Helvetica" panose="020B0604020202020204" pitchFamily="34" charset="0"/>
              <a:cs typeface="Helvetica" panose="020B0604020202020204" pitchFamily="34" charset="0"/>
            </a:endParaRPr>
          </a:p>
          <a:p>
            <a:pPr marL="461963" indent="-461963"/>
            <a:r>
              <a:rPr lang="en-US" sz="1600" dirty="0" err="1">
                <a:latin typeface="Helvetica" panose="020B0604020202020204" pitchFamily="34" charset="0"/>
                <a:cs typeface="Helvetica" panose="020B0604020202020204" pitchFamily="34" charset="0"/>
              </a:rPr>
              <a:t>Parrisius</a:t>
            </a:r>
            <a:r>
              <a:rPr lang="en-US" sz="1600" dirty="0">
                <a:latin typeface="Helvetica" panose="020B0604020202020204" pitchFamily="34" charset="0"/>
                <a:cs typeface="Helvetica" panose="020B0604020202020204" pitchFamily="34" charset="0"/>
              </a:rPr>
              <a:t>, C., Gaspard, H., </a:t>
            </a:r>
            <a:r>
              <a:rPr lang="en-US" sz="1600" dirty="0" err="1">
                <a:latin typeface="Helvetica" panose="020B0604020202020204" pitchFamily="34" charset="0"/>
                <a:cs typeface="Helvetica" panose="020B0604020202020204" pitchFamily="34" charset="0"/>
              </a:rPr>
              <a:t>Zitzmann</a:t>
            </a:r>
            <a:r>
              <a:rPr lang="en-US" sz="1600" dirty="0">
                <a:latin typeface="Helvetica" panose="020B0604020202020204" pitchFamily="34" charset="0"/>
                <a:cs typeface="Helvetica" panose="020B0604020202020204" pitchFamily="34" charset="0"/>
              </a:rPr>
              <a:t>, S., </a:t>
            </a:r>
            <a:r>
              <a:rPr lang="en-US" sz="1600" dirty="0" err="1">
                <a:latin typeface="Helvetica" panose="020B0604020202020204" pitchFamily="34" charset="0"/>
                <a:cs typeface="Helvetica" panose="020B0604020202020204" pitchFamily="34" charset="0"/>
              </a:rPr>
              <a:t>Trautwein</a:t>
            </a:r>
            <a:r>
              <a:rPr lang="en-US" sz="1600" dirty="0">
                <a:latin typeface="Helvetica" panose="020B0604020202020204" pitchFamily="34" charset="0"/>
                <a:cs typeface="Helvetica" panose="020B0604020202020204" pitchFamily="34" charset="0"/>
              </a:rPr>
              <a:t>, U., &amp; </a:t>
            </a:r>
            <a:r>
              <a:rPr lang="en-US" sz="1600" dirty="0" err="1">
                <a:latin typeface="Helvetica" panose="020B0604020202020204" pitchFamily="34" charset="0"/>
                <a:cs typeface="Helvetica" panose="020B0604020202020204" pitchFamily="34" charset="0"/>
              </a:rPr>
              <a:t>Nagengast</a:t>
            </a:r>
            <a:r>
              <a:rPr lang="en-US" sz="1600" dirty="0">
                <a:latin typeface="Helvetica" panose="020B0604020202020204" pitchFamily="34" charset="0"/>
                <a:cs typeface="Helvetica" panose="020B0604020202020204" pitchFamily="34" charset="0"/>
              </a:rPr>
              <a:t>, B. (2022). The “</a:t>
            </a:r>
            <a:r>
              <a:rPr lang="en-US" sz="1600" dirty="0" err="1">
                <a:latin typeface="Helvetica" panose="020B0604020202020204" pitchFamily="34" charset="0"/>
                <a:cs typeface="Helvetica" panose="020B0604020202020204" pitchFamily="34" charset="0"/>
              </a:rPr>
              <a:t>Situative</a:t>
            </a:r>
            <a:r>
              <a:rPr lang="en-US" sz="1600" dirty="0">
                <a:latin typeface="Helvetica" panose="020B0604020202020204" pitchFamily="34" charset="0"/>
                <a:cs typeface="Helvetica" panose="020B0604020202020204" pitchFamily="34" charset="0"/>
              </a:rPr>
              <a:t> Nature” of Competence and Value Beliefs and the Predictive Power of Autonomy Support: A Multilevel Investigation of Repeated Observations. </a:t>
            </a:r>
            <a:r>
              <a:rPr lang="en-US" sz="1600" i="1" dirty="0">
                <a:latin typeface="Helvetica" panose="020B0604020202020204" pitchFamily="34" charset="0"/>
                <a:cs typeface="Helvetica" panose="020B0604020202020204" pitchFamily="34" charset="0"/>
              </a:rPr>
              <a:t>Journal of Educational Psychology</a:t>
            </a:r>
            <a:r>
              <a:rPr lang="en-US" sz="1600" dirty="0">
                <a:latin typeface="Helvetica" panose="020B0604020202020204" pitchFamily="34" charset="0"/>
                <a:cs typeface="Helvetica" panose="020B0604020202020204" pitchFamily="34" charset="0"/>
              </a:rPr>
              <a:t>, </a:t>
            </a:r>
            <a:r>
              <a:rPr lang="en-US" sz="1600" i="1" dirty="0">
                <a:latin typeface="Helvetica" panose="020B0604020202020204" pitchFamily="34" charset="0"/>
                <a:cs typeface="Helvetica" panose="020B0604020202020204" pitchFamily="34" charset="0"/>
              </a:rPr>
              <a:t>114</a:t>
            </a:r>
            <a:r>
              <a:rPr lang="en-US" sz="1600" dirty="0">
                <a:latin typeface="Helvetica" panose="020B0604020202020204" pitchFamily="34" charset="0"/>
                <a:cs typeface="Helvetica" panose="020B0604020202020204" pitchFamily="34" charset="0"/>
              </a:rPr>
              <a:t>(4), 791–814.</a:t>
            </a:r>
          </a:p>
          <a:p>
            <a:pPr marL="461963" indent="-461963"/>
            <a:r>
              <a:rPr lang="en-US" sz="1600" dirty="0">
                <a:latin typeface="Helvetica" panose="020B0604020202020204" pitchFamily="34" charset="0"/>
                <a:cs typeface="Helvetica" panose="020B0604020202020204" pitchFamily="34" charset="0"/>
              </a:rPr>
              <a:t>Ryan, R. M., &amp; Deci, E. L. (2020). Intrinsic and extrinsic motivation from a self-determination theory perspective: Definitions, theory, practices, and future directions. </a:t>
            </a:r>
            <a:r>
              <a:rPr lang="en-US" sz="1600" i="1" dirty="0">
                <a:latin typeface="Helvetica" panose="020B0604020202020204" pitchFamily="34" charset="0"/>
                <a:cs typeface="Helvetica" panose="020B0604020202020204" pitchFamily="34" charset="0"/>
              </a:rPr>
              <a:t>Contemporary Educational Psychology</a:t>
            </a:r>
            <a:r>
              <a:rPr lang="en-US" sz="1600" dirty="0">
                <a:latin typeface="Helvetica" panose="020B0604020202020204" pitchFamily="34" charset="0"/>
                <a:cs typeface="Helvetica" panose="020B0604020202020204" pitchFamily="34" charset="0"/>
              </a:rPr>
              <a:t>, </a:t>
            </a:r>
            <a:r>
              <a:rPr lang="en-US" sz="1600" i="1" dirty="0">
                <a:latin typeface="Helvetica" panose="020B0604020202020204" pitchFamily="34" charset="0"/>
                <a:cs typeface="Helvetica" panose="020B0604020202020204" pitchFamily="34" charset="0"/>
              </a:rPr>
              <a:t>61</a:t>
            </a:r>
            <a:r>
              <a:rPr lang="en-US" sz="1600" dirty="0">
                <a:latin typeface="Helvetica" panose="020B0604020202020204" pitchFamily="34" charset="0"/>
                <a:cs typeface="Helvetica" panose="020B0604020202020204" pitchFamily="34" charset="0"/>
              </a:rPr>
              <a:t>, 101860. </a:t>
            </a:r>
            <a:r>
              <a:rPr lang="en-US" sz="1600" dirty="0">
                <a:latin typeface="Helvetica" panose="020B0604020202020204" pitchFamily="34" charset="0"/>
                <a:cs typeface="Helvetica" panose="020B0604020202020204" pitchFamily="34" charset="0"/>
                <a:hlinkClick r:id="rId5"/>
              </a:rPr>
              <a:t>https://doi.org/10.1016/j.cedpsych.2020.101860</a:t>
            </a:r>
            <a:endParaRPr lang="en-US" sz="1600" dirty="0">
              <a:latin typeface="Helvetica" panose="020B0604020202020204" pitchFamily="34" charset="0"/>
              <a:cs typeface="Helvetica" panose="020B0604020202020204" pitchFamily="34" charset="0"/>
            </a:endParaRPr>
          </a:p>
          <a:p>
            <a:pPr marL="461963" indent="-461963"/>
            <a:r>
              <a:rPr lang="en-US" sz="1600" dirty="0">
                <a:latin typeface="Helvetica" panose="020B0604020202020204" pitchFamily="34" charset="0"/>
                <a:cs typeface="Helvetica" panose="020B0604020202020204" pitchFamily="34" charset="0"/>
              </a:rPr>
              <a:t>Tsai, Y.-M., </a:t>
            </a:r>
            <a:r>
              <a:rPr lang="en-US" sz="1600" dirty="0" err="1">
                <a:latin typeface="Helvetica" panose="020B0604020202020204" pitchFamily="34" charset="0"/>
                <a:cs typeface="Helvetica" panose="020B0604020202020204" pitchFamily="34" charset="0"/>
              </a:rPr>
              <a:t>Kunter</a:t>
            </a:r>
            <a:r>
              <a:rPr lang="en-US" sz="1600" dirty="0">
                <a:latin typeface="Helvetica" panose="020B0604020202020204" pitchFamily="34" charset="0"/>
                <a:cs typeface="Helvetica" panose="020B0604020202020204" pitchFamily="34" charset="0"/>
              </a:rPr>
              <a:t>, M., </a:t>
            </a:r>
            <a:r>
              <a:rPr lang="en-US" sz="1600" dirty="0" err="1">
                <a:latin typeface="Helvetica" panose="020B0604020202020204" pitchFamily="34" charset="0"/>
                <a:cs typeface="Helvetica" panose="020B0604020202020204" pitchFamily="34" charset="0"/>
              </a:rPr>
              <a:t>Lüdtke</a:t>
            </a:r>
            <a:r>
              <a:rPr lang="en-US" sz="1600" dirty="0">
                <a:latin typeface="Helvetica" panose="020B0604020202020204" pitchFamily="34" charset="0"/>
                <a:cs typeface="Helvetica" panose="020B0604020202020204" pitchFamily="34" charset="0"/>
              </a:rPr>
              <a:t>, O., </a:t>
            </a:r>
            <a:r>
              <a:rPr lang="en-US" sz="1600" dirty="0" err="1">
                <a:latin typeface="Helvetica" panose="020B0604020202020204" pitchFamily="34" charset="0"/>
                <a:cs typeface="Helvetica" panose="020B0604020202020204" pitchFamily="34" charset="0"/>
              </a:rPr>
              <a:t>Trautwein</a:t>
            </a:r>
            <a:r>
              <a:rPr lang="en-US" sz="1600" dirty="0">
                <a:latin typeface="Helvetica" panose="020B0604020202020204" pitchFamily="34" charset="0"/>
                <a:cs typeface="Helvetica" panose="020B0604020202020204" pitchFamily="34" charset="0"/>
              </a:rPr>
              <a:t>, U., &amp; Ryan, R. M. (2008). What makes lessons interesting? The role of situational and individual factors in three school subjects. </a:t>
            </a:r>
            <a:r>
              <a:rPr lang="en-US" sz="1600" i="1" dirty="0">
                <a:latin typeface="Helvetica" panose="020B0604020202020204" pitchFamily="34" charset="0"/>
                <a:cs typeface="Helvetica" panose="020B0604020202020204" pitchFamily="34" charset="0"/>
              </a:rPr>
              <a:t>Journal of Educational Psychology</a:t>
            </a:r>
            <a:r>
              <a:rPr lang="en-US" sz="1600" dirty="0">
                <a:latin typeface="Helvetica" panose="020B0604020202020204" pitchFamily="34" charset="0"/>
                <a:cs typeface="Helvetica" panose="020B0604020202020204" pitchFamily="34" charset="0"/>
              </a:rPr>
              <a:t>, </a:t>
            </a:r>
            <a:r>
              <a:rPr lang="en-US" sz="1600" i="1" dirty="0">
                <a:latin typeface="Helvetica" panose="020B0604020202020204" pitchFamily="34" charset="0"/>
                <a:cs typeface="Helvetica" panose="020B0604020202020204" pitchFamily="34" charset="0"/>
              </a:rPr>
              <a:t>100</a:t>
            </a:r>
            <a:r>
              <a:rPr lang="en-US" sz="1600" dirty="0">
                <a:latin typeface="Helvetica" panose="020B0604020202020204" pitchFamily="34" charset="0"/>
                <a:cs typeface="Helvetica" panose="020B0604020202020204" pitchFamily="34" charset="0"/>
              </a:rPr>
              <a:t>(2), 460–472. </a:t>
            </a:r>
            <a:r>
              <a:rPr lang="en-US" sz="1600" dirty="0">
                <a:latin typeface="Helvetica" panose="020B0604020202020204" pitchFamily="34" charset="0"/>
                <a:cs typeface="Helvetica" panose="020B0604020202020204" pitchFamily="34" charset="0"/>
                <a:hlinkClick r:id="rId6"/>
              </a:rPr>
              <a:t>https://doi.org/10.1037/0022-0663.100.2.460</a:t>
            </a:r>
            <a:endParaRPr lang="en-US" sz="1600" dirty="0">
              <a:latin typeface="Helvetica" panose="020B0604020202020204" pitchFamily="34" charset="0"/>
              <a:cs typeface="Helvetica" panose="020B0604020202020204" pitchFamily="34" charset="0"/>
            </a:endParaRPr>
          </a:p>
        </p:txBody>
      </p:sp>
      <p:sp>
        <p:nvSpPr>
          <p:cNvPr id="5" name="Title 1">
            <a:extLst>
              <a:ext uri="{FF2B5EF4-FFF2-40B4-BE49-F238E27FC236}">
                <a16:creationId xmlns:a16="http://schemas.microsoft.com/office/drawing/2014/main" id="{246DAA5A-AFBC-D165-6C68-37985FA43A10}"/>
              </a:ext>
            </a:extLst>
          </p:cNvPr>
          <p:cNvSpPr>
            <a:spLocks noGrp="1"/>
          </p:cNvSpPr>
          <p:nvPr>
            <p:ph type="title"/>
          </p:nvPr>
        </p:nvSpPr>
        <p:spPr>
          <a:xfrm>
            <a:off x="838200" y="365125"/>
            <a:ext cx="10515600" cy="1325563"/>
          </a:xfrm>
        </p:spPr>
        <p:txBody>
          <a:bodyPr>
            <a:normAutofit/>
          </a:bodyPr>
          <a:lstStyle/>
          <a:p>
            <a:r>
              <a:rPr lang="en-US" sz="4000" dirty="0">
                <a:latin typeface="Elephant" panose="02020904090505020303" pitchFamily="18" charset="0"/>
              </a:rPr>
              <a:t>References</a:t>
            </a:r>
          </a:p>
        </p:txBody>
      </p:sp>
    </p:spTree>
    <p:extLst>
      <p:ext uri="{BB962C8B-B14F-4D97-AF65-F5344CB8AC3E}">
        <p14:creationId xmlns:p14="http://schemas.microsoft.com/office/powerpoint/2010/main" val="1283024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D08A6BD9CA6C429A54F7FF2C78E825" ma:contentTypeVersion="12" ma:contentTypeDescription="Create a new document." ma:contentTypeScope="" ma:versionID="16202db1f8eeef0a7653eeecf097af13">
  <xsd:schema xmlns:xsd="http://www.w3.org/2001/XMLSchema" xmlns:xs="http://www.w3.org/2001/XMLSchema" xmlns:p="http://schemas.microsoft.com/office/2006/metadata/properties" xmlns:ns3="f440073a-b8bb-4945-8b8f-e5fe9daa6082" xmlns:ns4="60a5bf18-a1e8-49a4-b9c1-41a0b0fe2d67" targetNamespace="http://schemas.microsoft.com/office/2006/metadata/properties" ma:root="true" ma:fieldsID="86a8c758d79ba55fe25a7a2c4e41bc9e" ns3:_="" ns4:_="">
    <xsd:import namespace="f440073a-b8bb-4945-8b8f-e5fe9daa6082"/>
    <xsd:import namespace="60a5bf18-a1e8-49a4-b9c1-41a0b0fe2d6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LengthInSeconds" minOccurs="0"/>
                <xsd:element ref="ns3:_activity"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40073a-b8bb-4945-8b8f-e5fe9daa60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_activity" ma:index="17" nillable="true" ma:displayName="_activity" ma:hidden="true" ma:internalName="_activity">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a5bf18-a1e8-49a4-b9c1-41a0b0fe2d6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f440073a-b8bb-4945-8b8f-e5fe9daa6082" xsi:nil="true"/>
  </documentManagement>
</p:properties>
</file>

<file path=customXml/itemProps1.xml><?xml version="1.0" encoding="utf-8"?>
<ds:datastoreItem xmlns:ds="http://schemas.openxmlformats.org/officeDocument/2006/customXml" ds:itemID="{8BA58EE5-525F-427A-AE1C-47F717134F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40073a-b8bb-4945-8b8f-e5fe9daa6082"/>
    <ds:schemaRef ds:uri="60a5bf18-a1e8-49a4-b9c1-41a0b0fe2d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3CED71-E1D6-49BC-B275-2C75F0D3ADCB}">
  <ds:schemaRefs>
    <ds:schemaRef ds:uri="http://schemas.microsoft.com/sharepoint/v3/contenttype/forms"/>
  </ds:schemaRefs>
</ds:datastoreItem>
</file>

<file path=customXml/itemProps3.xml><?xml version="1.0" encoding="utf-8"?>
<ds:datastoreItem xmlns:ds="http://schemas.openxmlformats.org/officeDocument/2006/customXml" ds:itemID="{C04528CB-A928-4343-906F-1CE42CC5E501}">
  <ds:schemaRefs>
    <ds:schemaRef ds:uri="http://purl.org/dc/terms/"/>
    <ds:schemaRef ds:uri="http://schemas.microsoft.com/office/2006/metadata/properties"/>
    <ds:schemaRef ds:uri="f440073a-b8bb-4945-8b8f-e5fe9daa6082"/>
    <ds:schemaRef ds:uri="http://www.w3.org/XML/1998/namespace"/>
    <ds:schemaRef ds:uri="http://purl.org/dc/elements/1.1/"/>
    <ds:schemaRef ds:uri="60a5bf18-a1e8-49a4-b9c1-41a0b0fe2d67"/>
    <ds:schemaRef ds:uri="http://schemas.microsoft.com/office/2006/documentManagement/types"/>
    <ds:schemaRef ds:uri="http://schemas.openxmlformats.org/package/2006/metadata/core-propertie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184</TotalTime>
  <Words>1389</Words>
  <Application>Microsoft Office PowerPoint</Application>
  <PresentationFormat>Widescreen</PresentationFormat>
  <Paragraphs>149</Paragraphs>
  <Slides>9</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Arial Nova Light</vt:lpstr>
      <vt:lpstr>Calibri</vt:lpstr>
      <vt:lpstr>Calibri Light</vt:lpstr>
      <vt:lpstr>Consolas</vt:lpstr>
      <vt:lpstr>Elephant</vt:lpstr>
      <vt:lpstr>Helvetica</vt:lpstr>
      <vt:lpstr>Times New Roman</vt:lpstr>
      <vt:lpstr>Office Theme</vt:lpstr>
      <vt:lpstr>The role of lesson-specific relatedness, competence and autonomy in adolescents’ physics task values</vt:lpstr>
      <vt:lpstr>Adolescents show general decline in physics motivation</vt:lpstr>
      <vt:lpstr>Contextual factors holds potential to support adolescents’ task value</vt:lpstr>
      <vt:lpstr>PowerPoint Presentation</vt:lpstr>
      <vt:lpstr>PowerPoint Presentation</vt:lpstr>
      <vt:lpstr>Positive effect of higher relatedness and competence</vt:lpstr>
      <vt:lpstr>Girls and boys experienced physics lessons differently</vt:lpstr>
      <vt:lpstr>Need satisfaction is an important resource to sustain students’ motivation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Experience in each lesson matters for adolescents’ physics task values</dc:title>
  <dc:creator>Olive, Kezia</dc:creator>
  <cp:lastModifiedBy>Olive, Kezia</cp:lastModifiedBy>
  <cp:revision>20</cp:revision>
  <dcterms:created xsi:type="dcterms:W3CDTF">2024-08-23T14:22:50Z</dcterms:created>
  <dcterms:modified xsi:type="dcterms:W3CDTF">2024-08-28T22:06:31Z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0x0101004AD08A6BD9CA6C429A54F7FF2C78E825</vt:lpwstr>
  </property>
</Properties>
</file>